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59" r:id="rId2"/>
    <p:sldId id="416" r:id="rId3"/>
    <p:sldId id="402" r:id="rId4"/>
    <p:sldId id="322" r:id="rId5"/>
    <p:sldId id="447" r:id="rId6"/>
    <p:sldId id="428" r:id="rId7"/>
    <p:sldId id="434" r:id="rId8"/>
    <p:sldId id="321" r:id="rId9"/>
    <p:sldId id="435" r:id="rId10"/>
    <p:sldId id="440" r:id="rId11"/>
    <p:sldId id="357" r:id="rId12"/>
    <p:sldId id="436" r:id="rId13"/>
    <p:sldId id="441" r:id="rId14"/>
    <p:sldId id="442" r:id="rId15"/>
    <p:sldId id="320" r:id="rId16"/>
    <p:sldId id="438" r:id="rId17"/>
    <p:sldId id="445" r:id="rId18"/>
    <p:sldId id="437" r:id="rId19"/>
    <p:sldId id="446" r:id="rId20"/>
    <p:sldId id="444" r:id="rId21"/>
    <p:sldId id="318" r:id="rId22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97D0"/>
    <a:srgbClr val="FD8D6F"/>
    <a:srgbClr val="1B4B6E"/>
    <a:srgbClr val="0F3387"/>
    <a:srgbClr val="67B8CA"/>
    <a:srgbClr val="115D8F"/>
    <a:srgbClr val="2A465C"/>
    <a:srgbClr val="9CCBBB"/>
    <a:srgbClr val="5A895C"/>
    <a:srgbClr val="7EB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714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049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806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221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02B4CEE-E816-47AB-8728-35D981E087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73"/>
          <a:stretch/>
        </p:blipFill>
        <p:spPr>
          <a:xfrm>
            <a:off x="0" y="-1"/>
            <a:ext cx="9144000" cy="51322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8.jpg"/><Relationship Id="rId10" Type="http://schemas.openxmlformats.org/officeDocument/2006/relationships/image" Target="../media/image16.jpeg"/><Relationship Id="rId4" Type="http://schemas.openxmlformats.org/officeDocument/2006/relationships/image" Target="../media/image11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8A28C40-8207-4E14-9B08-0CD596079A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0318CFE-84CC-45E2-8448-E63E9D1F03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3061" y="1396153"/>
            <a:ext cx="2088269" cy="208929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3F9CD1C2-366E-47F3-8D9C-027C8CDE4012}"/>
              </a:ext>
            </a:extLst>
          </p:cNvPr>
          <p:cNvSpPr/>
          <p:nvPr/>
        </p:nvSpPr>
        <p:spPr>
          <a:xfrm>
            <a:off x="3774398" y="2900674"/>
            <a:ext cx="179744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京东金融</a:t>
            </a:r>
            <a:endParaRPr lang="zh-CN" altLang="en-US" sz="28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EE43C33-E7A5-44EE-8BB4-9961FE1D324E}"/>
              </a:ext>
            </a:extLst>
          </p:cNvPr>
          <p:cNvSpPr/>
          <p:nvPr/>
        </p:nvSpPr>
        <p:spPr>
          <a:xfrm>
            <a:off x="3774398" y="1548249"/>
            <a:ext cx="1728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信贷需</a:t>
            </a:r>
            <a:endParaRPr lang="en-US" altLang="zh-CN" sz="3600" b="1" spc="300" dirty="0" smtClean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求预测</a:t>
            </a:r>
            <a:endParaRPr lang="zh-CN" altLang="en-US" sz="3600" b="1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F9CD1C2-366E-47F3-8D9C-027C8CDE4012}"/>
              </a:ext>
            </a:extLst>
          </p:cNvPr>
          <p:cNvSpPr/>
          <p:nvPr/>
        </p:nvSpPr>
        <p:spPr>
          <a:xfrm>
            <a:off x="5292080" y="4466750"/>
            <a:ext cx="3312368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主讲人：胡杨</a:t>
            </a:r>
            <a:endParaRPr lang="zh-CN" altLang="en-US" sz="24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数据探索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77155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 处理特征分类无意义的字段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激活人数和月份之间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 根据不同的需求，利用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中函数进行多表合    并去重（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unique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等）。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  对时间分布做切片，提取月份数据。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 数据中某些字段存在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值均用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替代（比如贷款金额，消费金额）。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245" y="132140"/>
            <a:ext cx="2746584" cy="209990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1520" y="2156545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数据处理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1520" y="2525877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因为</a:t>
            </a:r>
            <a:r>
              <a:rPr lang="zh-CN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原始数据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是脱敏过后的数据</a:t>
            </a:r>
            <a:r>
              <a:rPr lang="zh-CN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，脱敏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后数据做加减等运算会失去</a:t>
            </a:r>
            <a:r>
              <a:rPr lang="zh-CN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现实意义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我们对原始数据进行创新，把用户的初始金额、借款金额、借款总额等重要字段进行数据反脱敏，使得数据更具有现实意义</a:t>
            </a:r>
            <a:r>
              <a:rPr lang="zh-CN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2708" y="2262720"/>
            <a:ext cx="951220" cy="597062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51520" y="35415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反脱敏的方法</a:t>
            </a:r>
            <a:endParaRPr lang="en-GB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1520" y="3949770"/>
            <a:ext cx="2706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math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资源包中的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求底数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▶用底数还原数据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32" y="2887292"/>
            <a:ext cx="2848923" cy="20204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99" y="2911902"/>
            <a:ext cx="2562070" cy="187323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067944" y="264375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数据反脱敏前的差值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743766" y="2643757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数据反脱敏后的差值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145" y="132140"/>
            <a:ext cx="2686336" cy="205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7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10" grpId="0"/>
      <p:bldP spid="13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80C0567-339C-4D77-989F-C1F67892E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A79C7FF-F88A-42A5-AB24-58ABF10284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44" y="1419622"/>
            <a:ext cx="2088269" cy="208929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7C904914-22F9-4EEC-B79A-1F50D17403DD}"/>
              </a:ext>
            </a:extLst>
          </p:cNvPr>
          <p:cNvSpPr/>
          <p:nvPr/>
        </p:nvSpPr>
        <p:spPr>
          <a:xfrm>
            <a:off x="3321178" y="2866458"/>
            <a:ext cx="2429600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特征变量的构建</a:t>
            </a:r>
            <a:endParaRPr lang="zh-CN" altLang="en-US" sz="20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8040F2A-5432-4E79-A93F-B240CEAFB0E2}"/>
              </a:ext>
            </a:extLst>
          </p:cNvPr>
          <p:cNvSpPr/>
          <p:nvPr/>
        </p:nvSpPr>
        <p:spPr>
          <a:xfrm>
            <a:off x="4175522" y="1738851"/>
            <a:ext cx="134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03</a:t>
            </a:r>
            <a:endParaRPr lang="zh-CN" altLang="en-US" sz="3600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Loan</a:t>
            </a:r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表的特征构建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333" y="2831374"/>
            <a:ext cx="2952328" cy="2094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1420"/>
            <a:ext cx="3147129" cy="23042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32" y="502202"/>
            <a:ext cx="2407070" cy="15267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74" y="1995686"/>
            <a:ext cx="2450028" cy="15539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5" y="3484029"/>
            <a:ext cx="2559467" cy="16233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550304" y="717655"/>
            <a:ext cx="369332" cy="10758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八月份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537312" y="2271576"/>
            <a:ext cx="369332" cy="9698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九月份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56838" y="3825558"/>
            <a:ext cx="369332" cy="8672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十月份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2734970" y="1527634"/>
            <a:ext cx="583574" cy="237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2752240" y="2967794"/>
            <a:ext cx="562177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2827195" y="3878467"/>
            <a:ext cx="491365" cy="37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4283968" y="1509855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4283968" y="3147814"/>
            <a:ext cx="15501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3197976" y="638741"/>
            <a:ext cx="35787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▶每月贷款次数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▶每月贷款金额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▶贷款时间特征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距上次贷款的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时间，构建权重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▶三个月份的贷款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金额统计特征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（均值、方差、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频次等）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▶是否连续贷款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▶贷款分期特征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▶每月还款金额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▶贷款金额是否超过初始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金额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▶滑动时间贷款统计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特征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▶三个月总贷款时间权重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31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</a:t>
            </a:r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表的特征构建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576" y="843558"/>
            <a:ext cx="28083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次数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点击权重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时间特点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贷款时页面点击特点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▶三个月份的点击统计特征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（均值、方差、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频次等）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点击页面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参数哑编码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050" y="132140"/>
            <a:ext cx="3820189" cy="23888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871" y="2499742"/>
            <a:ext cx="4032448" cy="2515289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1835696" y="987574"/>
            <a:ext cx="2304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568039" y="3003798"/>
            <a:ext cx="273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31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</a:t>
            </a:r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表的特征构建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843558"/>
            <a:ext cx="302433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▶三个月份的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统计特征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▶用户消费属性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▶消费频率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▶最后一次消费距离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月多久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▶平均消费时间间隔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▶折扣率（是否爱买打折商品）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▶购买时间权重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▶时间窗口内消费金额统计特征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11617"/>
            <a:ext cx="4433759" cy="3392633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2915816" y="2859782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5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128C481-01D5-4395-9FF7-E16412305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7D5EC83-6FF7-4FD3-93DF-CADB0EE01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7864" y="1155868"/>
            <a:ext cx="2088269" cy="208929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80263C3-B1E2-49CB-8B87-2BE0AE2FCC05}"/>
              </a:ext>
            </a:extLst>
          </p:cNvPr>
          <p:cNvSpPr/>
          <p:nvPr/>
        </p:nvSpPr>
        <p:spPr>
          <a:xfrm>
            <a:off x="3418740" y="2652724"/>
            <a:ext cx="2306516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模型构建和评估</a:t>
            </a:r>
            <a:endParaRPr lang="zh-CN" altLang="en-US" sz="20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F069668-D57B-4332-A572-08628F7FA264}"/>
              </a:ext>
            </a:extLst>
          </p:cNvPr>
          <p:cNvSpPr/>
          <p:nvPr/>
        </p:nvSpPr>
        <p:spPr>
          <a:xfrm>
            <a:off x="4175522" y="1738851"/>
            <a:ext cx="134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04</a:t>
            </a:r>
            <a:endParaRPr lang="zh-CN" altLang="en-US" sz="3600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模型构建和评估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887210"/>
            <a:ext cx="7118280" cy="154052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1560" y="2643758"/>
            <a:ext cx="33123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训练集和测试集构建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 训练集（训练集、验证集）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月的贷款金额作为训练集的标签，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三个月份的历史数据构造特征；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的样本为训练集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▶  剩下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的样本为验证集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67944" y="3075806"/>
            <a:ext cx="3816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 测试集</a:t>
            </a:r>
            <a:endParaRPr lang="en-US" altLang="zh-CN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三个月份的历史数据构造测试集</a:t>
            </a:r>
            <a:endParaRPr lang="en-US" altLang="zh-CN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使用训练集训练的模型在测试集上进行预测，将结果作为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月的预测结果</a:t>
            </a:r>
            <a:endParaRPr lang="en-US" altLang="zh-CN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41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92020"/>
              </p:ext>
            </p:extLst>
          </p:nvPr>
        </p:nvGraphicFramePr>
        <p:xfrm>
          <a:off x="827584" y="771550"/>
          <a:ext cx="30963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9">
                  <a:extLst>
                    <a:ext uri="{9D8B030D-6E8A-4147-A177-3AD203B41FA5}">
                      <a16:colId xmlns:a16="http://schemas.microsoft.com/office/drawing/2014/main" val="3845074735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58460755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177471081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32433837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473104934"/>
                    </a:ext>
                  </a:extLst>
                </a:gridCol>
              </a:tblGrid>
              <a:tr h="29879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13901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385963"/>
              </p:ext>
            </p:extLst>
          </p:nvPr>
        </p:nvGraphicFramePr>
        <p:xfrm>
          <a:off x="827585" y="1293197"/>
          <a:ext cx="30963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9">
                  <a:extLst>
                    <a:ext uri="{9D8B030D-6E8A-4147-A177-3AD203B41FA5}">
                      <a16:colId xmlns:a16="http://schemas.microsoft.com/office/drawing/2014/main" val="3845074735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58460755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177471081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32433837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473104934"/>
                    </a:ext>
                  </a:extLst>
                </a:gridCol>
              </a:tblGrid>
              <a:tr h="29879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13901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685732"/>
              </p:ext>
            </p:extLst>
          </p:nvPr>
        </p:nvGraphicFramePr>
        <p:xfrm>
          <a:off x="831185" y="1814844"/>
          <a:ext cx="30963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9">
                  <a:extLst>
                    <a:ext uri="{9D8B030D-6E8A-4147-A177-3AD203B41FA5}">
                      <a16:colId xmlns:a16="http://schemas.microsoft.com/office/drawing/2014/main" val="3845074735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58460755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177471081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32433837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473104934"/>
                    </a:ext>
                  </a:extLst>
                </a:gridCol>
              </a:tblGrid>
              <a:tr h="29879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13901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04547"/>
              </p:ext>
            </p:extLst>
          </p:nvPr>
        </p:nvGraphicFramePr>
        <p:xfrm>
          <a:off x="831185" y="2336491"/>
          <a:ext cx="30963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9">
                  <a:extLst>
                    <a:ext uri="{9D8B030D-6E8A-4147-A177-3AD203B41FA5}">
                      <a16:colId xmlns:a16="http://schemas.microsoft.com/office/drawing/2014/main" val="3845074735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58460755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177471081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32433837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473104934"/>
                    </a:ext>
                  </a:extLst>
                </a:gridCol>
              </a:tblGrid>
              <a:tr h="29879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13901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644424"/>
              </p:ext>
            </p:extLst>
          </p:nvPr>
        </p:nvGraphicFramePr>
        <p:xfrm>
          <a:off x="827584" y="2835509"/>
          <a:ext cx="30963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9">
                  <a:extLst>
                    <a:ext uri="{9D8B030D-6E8A-4147-A177-3AD203B41FA5}">
                      <a16:colId xmlns:a16="http://schemas.microsoft.com/office/drawing/2014/main" val="3845074735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58460755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177471081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3324338373"/>
                    </a:ext>
                  </a:extLst>
                </a:gridCol>
                <a:gridCol w="619269">
                  <a:extLst>
                    <a:ext uri="{9D8B030D-6E8A-4147-A177-3AD203B41FA5}">
                      <a16:colId xmlns:a16="http://schemas.microsoft.com/office/drawing/2014/main" val="473104934"/>
                    </a:ext>
                  </a:extLst>
                </a:gridCol>
              </a:tblGrid>
              <a:tr h="29879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913901"/>
                  </a:ext>
                </a:extLst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856996" y="3624840"/>
            <a:ext cx="3240360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046" y="888536"/>
            <a:ext cx="369332" cy="20162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训练集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046" y="3260608"/>
            <a:ext cx="369332" cy="1088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测试集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647163" y="476705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交叉验证</a:t>
            </a: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317476" y="1137310"/>
            <a:ext cx="13054" cy="24867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1918099" y="1658957"/>
            <a:ext cx="18443" cy="19795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2547263" y="2180039"/>
            <a:ext cx="10305" cy="1445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3173481" y="2682461"/>
            <a:ext cx="7487" cy="9415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3788715" y="3181969"/>
            <a:ext cx="5152" cy="4664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2" name="表格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63001"/>
              </p:ext>
            </p:extLst>
          </p:nvPr>
        </p:nvGraphicFramePr>
        <p:xfrm>
          <a:off x="4373536" y="3225187"/>
          <a:ext cx="1020823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0823">
                  <a:extLst>
                    <a:ext uri="{9D8B030D-6E8A-4147-A177-3AD203B41FA5}">
                      <a16:colId xmlns:a16="http://schemas.microsoft.com/office/drawing/2014/main" val="3481033423"/>
                    </a:ext>
                  </a:extLst>
                </a:gridCol>
              </a:tblGrid>
              <a:tr h="35467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9842854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956461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8938923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992721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9352204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791053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9352204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928467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8914466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422066"/>
                  </a:ext>
                </a:extLst>
              </a:tr>
            </a:tbl>
          </a:graphicData>
        </a:graphic>
      </p:graphicFrame>
      <p:cxnSp>
        <p:nvCxnSpPr>
          <p:cNvPr id="34" name="直接箭头连接符 33"/>
          <p:cNvCxnSpPr/>
          <p:nvPr/>
        </p:nvCxnSpPr>
        <p:spPr>
          <a:xfrm flipV="1">
            <a:off x="5480655" y="4226443"/>
            <a:ext cx="691192" cy="11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129663" y="3937812"/>
            <a:ext cx="1296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Average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7" name="表格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16202"/>
              </p:ext>
            </p:extLst>
          </p:nvPr>
        </p:nvGraphicFramePr>
        <p:xfrm>
          <a:off x="4373536" y="369666"/>
          <a:ext cx="1020823" cy="184706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0823">
                  <a:extLst>
                    <a:ext uri="{9D8B030D-6E8A-4147-A177-3AD203B41FA5}">
                      <a16:colId xmlns:a16="http://schemas.microsoft.com/office/drawing/2014/main" val="3481033423"/>
                    </a:ext>
                  </a:extLst>
                </a:gridCol>
              </a:tblGrid>
              <a:tr h="28473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1.815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956461"/>
                  </a:ext>
                </a:extLst>
              </a:tr>
              <a:tr h="3840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1.775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992721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1.787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791053"/>
                  </a:ext>
                </a:extLst>
              </a:tr>
              <a:tr h="2847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1.785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928467"/>
                  </a:ext>
                </a:extLst>
              </a:tr>
              <a:tr h="3547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1.776</a:t>
                      </a:r>
                      <a:endParaRPr lang="zh-CN" alt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422066"/>
                  </a:ext>
                </a:extLst>
              </a:tr>
            </a:tbl>
          </a:graphicData>
        </a:graphic>
      </p:graphicFrame>
      <p:sp>
        <p:nvSpPr>
          <p:cNvPr id="38" name="文本框 37"/>
          <p:cNvSpPr txBox="1"/>
          <p:nvPr/>
        </p:nvSpPr>
        <p:spPr>
          <a:xfrm>
            <a:off x="4588428" y="2336491"/>
            <a:ext cx="369332" cy="9651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RMSE</a:t>
            </a:r>
            <a:endParaRPr lang="zh-CN" alt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 flipV="1">
            <a:off x="5471937" y="1357445"/>
            <a:ext cx="691192" cy="11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5142744" y="1053255"/>
            <a:ext cx="1296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Average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3" name="表格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217906"/>
              </p:ext>
            </p:extLst>
          </p:nvPr>
        </p:nvGraphicFramePr>
        <p:xfrm>
          <a:off x="6392997" y="3733549"/>
          <a:ext cx="1203339" cy="100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39">
                  <a:extLst>
                    <a:ext uri="{9D8B030D-6E8A-4147-A177-3AD203B41FA5}">
                      <a16:colId xmlns:a16="http://schemas.microsoft.com/office/drawing/2014/main" val="407744888"/>
                    </a:ext>
                  </a:extLst>
                </a:gridCol>
              </a:tblGrid>
              <a:tr h="1009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smtClean="0"/>
                        <a:t>9280130.2</a:t>
                      </a:r>
                    </a:p>
                  </a:txBody>
                  <a:tcPr>
                    <a:solidFill>
                      <a:srgbClr val="FD8D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167586"/>
                  </a:ext>
                </a:extLst>
              </a:tr>
            </a:tbl>
          </a:graphicData>
        </a:graphic>
      </p:graphicFrame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39782"/>
              </p:ext>
            </p:extLst>
          </p:nvPr>
        </p:nvGraphicFramePr>
        <p:xfrm>
          <a:off x="6397535" y="852919"/>
          <a:ext cx="1198801" cy="100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801">
                  <a:extLst>
                    <a:ext uri="{9D8B030D-6E8A-4147-A177-3AD203B41FA5}">
                      <a16:colId xmlns:a16="http://schemas.microsoft.com/office/drawing/2014/main" val="407744888"/>
                    </a:ext>
                  </a:extLst>
                </a:gridCol>
              </a:tblGrid>
              <a:tr h="10090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dirty="0" smtClean="0"/>
                    </a:p>
                    <a:p>
                      <a:pPr algn="ctr"/>
                      <a:r>
                        <a:rPr lang="en-US" altLang="zh-CN" dirty="0" smtClean="0"/>
                        <a:t>1.788</a:t>
                      </a:r>
                      <a:endParaRPr lang="zh-CN" altLang="en-US" dirty="0"/>
                    </a:p>
                  </a:txBody>
                  <a:tcPr>
                    <a:solidFill>
                      <a:srgbClr val="6597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167586"/>
                  </a:ext>
                </a:extLst>
              </a:tr>
            </a:tbl>
          </a:graphicData>
        </a:graphic>
      </p:graphicFrame>
      <p:sp>
        <p:nvSpPr>
          <p:cNvPr id="46" name="Title 1"/>
          <p:cNvSpPr txBox="1">
            <a:spLocks/>
          </p:cNvSpPr>
          <p:nvPr/>
        </p:nvSpPr>
        <p:spPr>
          <a:xfrm>
            <a:off x="251520" y="13214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模型构建和评估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 flipV="1">
            <a:off x="2911947" y="4668134"/>
            <a:ext cx="1300013" cy="273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/>
          <p:nvPr/>
        </p:nvCxnSpPr>
        <p:spPr>
          <a:xfrm>
            <a:off x="2375756" y="3993291"/>
            <a:ext cx="5152" cy="4664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 rot="5400000">
            <a:off x="2191089" y="4131943"/>
            <a:ext cx="369332" cy="10723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LGB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188127" y="4339865"/>
            <a:ext cx="1080120" cy="287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预测结果</a:t>
            </a:r>
          </a:p>
        </p:txBody>
      </p:sp>
      <p:cxnSp>
        <p:nvCxnSpPr>
          <p:cNvPr id="61" name="直接箭头连接符 60"/>
          <p:cNvCxnSpPr>
            <a:stCxn id="32" idx="0"/>
            <a:endCxn id="37" idx="2"/>
          </p:cNvCxnSpPr>
          <p:nvPr/>
        </p:nvCxnSpPr>
        <p:spPr>
          <a:xfrm flipV="1">
            <a:off x="4883947" y="2216727"/>
            <a:ext cx="0" cy="10084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31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7" grpId="0"/>
      <p:bldP spid="35" grpId="0"/>
      <p:bldP spid="38" grpId="0"/>
      <p:bldP spid="40" grpId="0"/>
      <p:bldP spid="46" grpId="0"/>
      <p:bldP spid="56" grpId="0" animBg="1"/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128C481-01D5-4395-9FF7-E16412305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7D5EC83-6FF7-4FD3-93DF-CADB0EE01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864" y="1155868"/>
            <a:ext cx="2088269" cy="208929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280263C3-B1E2-49CB-8B87-2BE0AE2FCC05}"/>
              </a:ext>
            </a:extLst>
          </p:cNvPr>
          <p:cNvSpPr/>
          <p:nvPr/>
        </p:nvSpPr>
        <p:spPr>
          <a:xfrm>
            <a:off x="3418740" y="2652724"/>
            <a:ext cx="2306516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总结</a:t>
            </a:r>
            <a:endParaRPr lang="zh-CN" altLang="en-US" sz="20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F069668-D57B-4332-A572-08628F7FA264}"/>
              </a:ext>
            </a:extLst>
          </p:cNvPr>
          <p:cNvSpPr/>
          <p:nvPr/>
        </p:nvSpPr>
        <p:spPr>
          <a:xfrm>
            <a:off x="4175522" y="1738851"/>
            <a:ext cx="134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05</a:t>
            </a:r>
            <a:endParaRPr lang="zh-CN" altLang="en-US" sz="3600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1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422254" y="195486"/>
            <a:ext cx="4370809" cy="1770215"/>
            <a:chOff x="1260866" y="1641971"/>
            <a:chExt cx="9670268" cy="4050804"/>
          </a:xfrm>
        </p:grpSpPr>
        <p:sp>
          <p:nvSpPr>
            <p:cNvPr id="33" name="椭圆 32"/>
            <p:cNvSpPr/>
            <p:nvPr/>
          </p:nvSpPr>
          <p:spPr>
            <a:xfrm>
              <a:off x="16510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泪滴形 33"/>
            <p:cNvSpPr/>
            <p:nvPr/>
          </p:nvSpPr>
          <p:spPr>
            <a:xfrm rot="8100000">
              <a:off x="1260866" y="2431847"/>
              <a:ext cx="2405870" cy="2405870"/>
            </a:xfrm>
            <a:prstGeom prst="teardrop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2832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椭圆 35"/>
            <p:cNvSpPr/>
            <p:nvPr/>
          </p:nvSpPr>
          <p:spPr>
            <a:xfrm>
              <a:off x="8915399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泪滴形 36"/>
            <p:cNvSpPr/>
            <p:nvPr/>
          </p:nvSpPr>
          <p:spPr>
            <a:xfrm rot="8100000">
              <a:off x="4893065" y="2431847"/>
              <a:ext cx="2405870" cy="2405870"/>
            </a:xfrm>
            <a:prstGeom prst="teardrop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8" name="泪滴形 37"/>
            <p:cNvSpPr/>
            <p:nvPr/>
          </p:nvSpPr>
          <p:spPr>
            <a:xfrm rot="8100000">
              <a:off x="8525264" y="2431847"/>
              <a:ext cx="2405870" cy="2405870"/>
            </a:xfrm>
            <a:prstGeom prst="teardrop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84076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6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创新点</a:t>
              </a:r>
            </a:p>
          </p:txBody>
        </p:sp>
        <p:sp>
          <p:nvSpPr>
            <p:cNvPr id="40" name="任意多边形: 形状 21"/>
            <p:cNvSpPr>
              <a:spLocks/>
            </p:cNvSpPr>
            <p:nvPr/>
          </p:nvSpPr>
          <p:spPr bwMode="auto">
            <a:xfrm>
              <a:off x="2289509" y="2774835"/>
              <a:ext cx="348580" cy="627444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矩形 40"/>
            <p:cNvSpPr/>
            <p:nvPr/>
          </p:nvSpPr>
          <p:spPr>
            <a:xfrm>
              <a:off x="505660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6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特征提取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871771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6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模型优势</a:t>
              </a:r>
            </a:p>
          </p:txBody>
        </p:sp>
        <p:sp>
          <p:nvSpPr>
            <p:cNvPr id="43" name="任意多边形: 形状 24"/>
            <p:cNvSpPr>
              <a:spLocks/>
            </p:cNvSpPr>
            <p:nvPr/>
          </p:nvSpPr>
          <p:spPr bwMode="auto">
            <a:xfrm>
              <a:off x="9374221" y="2774835"/>
              <a:ext cx="707954" cy="70664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: 形状 25"/>
            <p:cNvSpPr>
              <a:spLocks/>
            </p:cNvSpPr>
            <p:nvPr/>
          </p:nvSpPr>
          <p:spPr bwMode="auto">
            <a:xfrm>
              <a:off x="5738628" y="2813434"/>
              <a:ext cx="714744" cy="58745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矩形 44"/>
            <p:cNvSpPr/>
            <p:nvPr/>
          </p:nvSpPr>
          <p:spPr>
            <a:xfrm>
              <a:off x="2151308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62500" lnSpcReduction="20000"/>
            </a:bodyPr>
            <a:lstStyle/>
            <a:p>
              <a:pPr algn="ctr"/>
              <a:r>
                <a:rPr lang="en-US" altLang="zh-CN" sz="3600" b="1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801346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62500" lnSpcReduction="20000"/>
            </a:bodyPr>
            <a:lstStyle/>
            <a:p>
              <a:pPr algn="ctr"/>
              <a:r>
                <a:rPr lang="en-US" altLang="zh-CN" sz="3600" b="1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9433544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62500" lnSpcReduction="20000"/>
            </a:bodyPr>
            <a:lstStyle/>
            <a:p>
              <a:pPr algn="ctr"/>
              <a:r>
                <a:rPr lang="en-US" altLang="zh-CN" sz="3600" b="1">
                  <a:solidFill>
                    <a:schemeClr val="accent3"/>
                  </a:solidFill>
                </a:rPr>
                <a:t>3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50022" y="2100441"/>
            <a:ext cx="6448915" cy="2381401"/>
            <a:chOff x="2148280" y="4850773"/>
            <a:chExt cx="6917860" cy="970211"/>
          </a:xfrm>
        </p:grpSpPr>
        <p:sp>
          <p:nvSpPr>
            <p:cNvPr id="57" name="文本框 30"/>
            <p:cNvSpPr txBox="1">
              <a:spLocks/>
            </p:cNvSpPr>
            <p:nvPr/>
          </p:nvSpPr>
          <p:spPr bwMode="auto">
            <a:xfrm>
              <a:off x="2148280" y="4864703"/>
              <a:ext cx="2342132" cy="778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>
                <a:defRPr/>
              </a:pPr>
              <a:r>
                <a:rPr lang="zh-CN" altLang="zh-CN" sz="1400" b="1" dirty="0">
                  <a:solidFill>
                    <a:schemeClr val="accent1"/>
                  </a:solidFill>
                </a:rPr>
                <a:t>原始数据是脱敏过后的数据，对于本次研究的重点信贷需求的预测将是个挑战，因为对脱敏后数据做加减等运算会失去现实意义，因此我们对原始数据进行创新，把用户的初始金额、借款金额、借款总额等重要字段进行数据反脱敏，使得数据更具有现实意义。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5" name="文本框 28"/>
            <p:cNvSpPr txBox="1">
              <a:spLocks/>
            </p:cNvSpPr>
            <p:nvPr/>
          </p:nvSpPr>
          <p:spPr bwMode="auto">
            <a:xfrm>
              <a:off x="4626595" y="4850773"/>
              <a:ext cx="2240080" cy="970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zh-CN" sz="1400" b="1" dirty="0">
                  <a:solidFill>
                    <a:schemeClr val="accent1"/>
                  </a:solidFill>
                </a:rPr>
                <a:t>根据需求将原始数据中的</a:t>
              </a:r>
              <a:r>
                <a:rPr lang="en-US" altLang="zh-CN" sz="1400" b="1" dirty="0">
                  <a:solidFill>
                    <a:schemeClr val="accent1"/>
                  </a:solidFill>
                </a:rPr>
                <a:t>22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个字段进行衍生变量的处理，生成了</a:t>
              </a:r>
              <a:r>
                <a:rPr lang="en-US" altLang="zh-CN" sz="1400" b="1" dirty="0">
                  <a:solidFill>
                    <a:schemeClr val="accent1"/>
                  </a:solidFill>
                </a:rPr>
                <a:t>220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个特征变量，再通过</a:t>
              </a:r>
              <a:r>
                <a:rPr lang="en-US" altLang="zh-CN" sz="1400" b="1" dirty="0">
                  <a:solidFill>
                    <a:schemeClr val="accent1"/>
                  </a:solidFill>
                </a:rPr>
                <a:t>LGB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模型自动筛选和降维，剔除不相关、冗余、没有差异刻画能力的特征，从而达到减少特征个数、减少训练或者运行时间、提高模型精确度的作用。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3" name="文本框 26"/>
            <p:cNvSpPr txBox="1">
              <a:spLocks/>
            </p:cNvSpPr>
            <p:nvPr/>
          </p:nvSpPr>
          <p:spPr bwMode="auto">
            <a:xfrm>
              <a:off x="7013847" y="4895825"/>
              <a:ext cx="2052293" cy="880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b="1" dirty="0">
                  <a:solidFill>
                    <a:schemeClr val="accent1"/>
                  </a:solidFill>
                </a:rPr>
                <a:t>根据</a:t>
              </a:r>
              <a:r>
                <a:rPr lang="zh-CN" altLang="zh-CN" sz="1400" b="1" dirty="0" smtClean="0">
                  <a:solidFill>
                    <a:schemeClr val="accent1"/>
                  </a:solidFill>
                </a:rPr>
                <a:t>数据量我们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选择了</a:t>
              </a:r>
              <a:r>
                <a:rPr lang="en-US" altLang="zh-CN" sz="1400" b="1" dirty="0">
                  <a:solidFill>
                    <a:schemeClr val="accent1"/>
                  </a:solidFill>
                </a:rPr>
                <a:t>LIGHTGBM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模型（</a:t>
              </a:r>
              <a:r>
                <a:rPr lang="en-US" altLang="zh-CN" sz="1400" b="1" dirty="0">
                  <a:solidFill>
                    <a:schemeClr val="accent1"/>
                  </a:solidFill>
                </a:rPr>
                <a:t>LGB</a:t>
              </a:r>
              <a:r>
                <a:rPr lang="zh-CN" altLang="zh-CN" sz="1400" b="1" dirty="0" smtClean="0">
                  <a:solidFill>
                    <a:schemeClr val="accent1"/>
                  </a:solidFill>
                </a:rPr>
                <a:t>）建立</a:t>
              </a:r>
              <a:r>
                <a:rPr lang="zh-CN" altLang="en-US" sz="1400" b="1" dirty="0" smtClean="0">
                  <a:solidFill>
                    <a:schemeClr val="accent1"/>
                  </a:solidFill>
                </a:rPr>
                <a:t>回归</a:t>
              </a:r>
              <a:r>
                <a:rPr lang="zh-CN" altLang="zh-CN" sz="1400" b="1" dirty="0" smtClean="0">
                  <a:solidFill>
                    <a:schemeClr val="accent1"/>
                  </a:solidFill>
                </a:rPr>
                <a:t>，</a:t>
              </a:r>
              <a:r>
                <a:rPr lang="en-US" altLang="zh-CN" sz="1400" b="1" dirty="0" smtClean="0">
                  <a:solidFill>
                    <a:schemeClr val="accent1"/>
                  </a:solidFill>
                </a:rPr>
                <a:t>LGB</a:t>
              </a:r>
              <a:r>
                <a:rPr lang="zh-CN" altLang="zh-CN" sz="1400" b="1" dirty="0" smtClean="0">
                  <a:solidFill>
                    <a:schemeClr val="accent1"/>
                  </a:solidFill>
                </a:rPr>
                <a:t>在</a:t>
              </a:r>
              <a:r>
                <a:rPr lang="zh-CN" altLang="zh-CN" sz="1400" b="1" dirty="0">
                  <a:solidFill>
                    <a:schemeClr val="accent1"/>
                  </a:solidFill>
                </a:rPr>
                <a:t>处理庞大数据量的同时更好的提升训练的速度以及减少内存占用，在此基础上获得一个较高的预测精度，可解释性较强使得最终模型误差最小。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58" name="Title 1"/>
          <p:cNvSpPr txBox="1">
            <a:spLocks/>
          </p:cNvSpPr>
          <p:nvPr/>
        </p:nvSpPr>
        <p:spPr>
          <a:xfrm>
            <a:off x="467544" y="75874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项目优点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784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58816" y="1148402"/>
            <a:ext cx="1519899" cy="2145508"/>
            <a:chOff x="1658816" y="1148402"/>
            <a:chExt cx="1519899" cy="2145508"/>
          </a:xfrm>
        </p:grpSpPr>
        <p:sp>
          <p:nvSpPr>
            <p:cNvPr id="5" name="Freeform: Shape 17"/>
            <p:cNvSpPr>
              <a:spLocks/>
            </p:cNvSpPr>
            <p:nvPr/>
          </p:nvSpPr>
          <p:spPr bwMode="auto">
            <a:xfrm>
              <a:off x="1658816" y="2385049"/>
              <a:ext cx="1519899" cy="908861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18"/>
            <p:cNvSpPr>
              <a:spLocks/>
            </p:cNvSpPr>
            <p:nvPr/>
          </p:nvSpPr>
          <p:spPr bwMode="auto">
            <a:xfrm>
              <a:off x="2113823" y="1148402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/>
                  </a:solidFill>
                  <a:latin typeface="Impact" panose="020B0806030902050204" pitchFamily="34" charset="0"/>
                </a:rPr>
                <a:t>胡杨</a:t>
              </a:r>
              <a:endParaRPr lang="en-US" sz="1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7" name="Straight Connector 16"/>
            <p:cNvCxnSpPr>
              <a:endCxn id="5" idx="2"/>
            </p:cNvCxnSpPr>
            <p:nvPr/>
          </p:nvCxnSpPr>
          <p:spPr>
            <a:xfrm>
              <a:off x="2401074" y="1485492"/>
              <a:ext cx="21140" cy="899557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2731732" y="1174521"/>
            <a:ext cx="1519899" cy="2119390"/>
            <a:chOff x="2731732" y="1174521"/>
            <a:chExt cx="1519899" cy="2119390"/>
          </a:xfrm>
        </p:grpSpPr>
        <p:sp>
          <p:nvSpPr>
            <p:cNvPr id="8" name="Freeform: Shape 22"/>
            <p:cNvSpPr>
              <a:spLocks/>
            </p:cNvSpPr>
            <p:nvPr/>
          </p:nvSpPr>
          <p:spPr bwMode="auto">
            <a:xfrm>
              <a:off x="2731732" y="2499742"/>
              <a:ext cx="1519899" cy="79416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 23"/>
            <p:cNvSpPr>
              <a:spLocks/>
            </p:cNvSpPr>
            <p:nvPr/>
          </p:nvSpPr>
          <p:spPr bwMode="auto">
            <a:xfrm>
              <a:off x="3177912" y="1174521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谢承成</a:t>
              </a:r>
              <a:endParaRPr lang="en-US" sz="1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0" name="Straight Connector 21"/>
            <p:cNvCxnSpPr/>
            <p:nvPr/>
          </p:nvCxnSpPr>
          <p:spPr>
            <a:xfrm>
              <a:off x="3474315" y="1485492"/>
              <a:ext cx="20814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4892815" y="1150640"/>
            <a:ext cx="1519899" cy="2143271"/>
            <a:chOff x="4892815" y="1150640"/>
            <a:chExt cx="1519899" cy="2143271"/>
          </a:xfrm>
        </p:grpSpPr>
        <p:sp>
          <p:nvSpPr>
            <p:cNvPr id="11" name="Freeform: Shape 27"/>
            <p:cNvSpPr>
              <a:spLocks/>
            </p:cNvSpPr>
            <p:nvPr/>
          </p:nvSpPr>
          <p:spPr bwMode="auto">
            <a:xfrm>
              <a:off x="4892815" y="2254011"/>
              <a:ext cx="1519899" cy="1039900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28"/>
            <p:cNvSpPr>
              <a:spLocks/>
            </p:cNvSpPr>
            <p:nvPr/>
          </p:nvSpPr>
          <p:spPr bwMode="auto">
            <a:xfrm>
              <a:off x="5356648" y="1150640"/>
              <a:ext cx="597848" cy="1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胥洲涛</a:t>
              </a:r>
              <a:endParaRPr lang="en-US" sz="1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3" name="Straight Connector 26"/>
            <p:cNvCxnSpPr/>
            <p:nvPr/>
          </p:nvCxnSpPr>
          <p:spPr>
            <a:xfrm rot="5400000" flipV="1">
              <a:off x="5284324" y="1851888"/>
              <a:ext cx="736879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3782179" y="1174521"/>
            <a:ext cx="1520701" cy="2119390"/>
            <a:chOff x="3782179" y="1147052"/>
            <a:chExt cx="1520701" cy="2146859"/>
          </a:xfrm>
        </p:grpSpPr>
        <p:sp>
          <p:nvSpPr>
            <p:cNvPr id="14" name="Freeform: Shape 32"/>
            <p:cNvSpPr>
              <a:spLocks/>
            </p:cNvSpPr>
            <p:nvPr/>
          </p:nvSpPr>
          <p:spPr bwMode="auto">
            <a:xfrm>
              <a:off x="3782179" y="1972236"/>
              <a:ext cx="1520701" cy="1321675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Rectangle 33"/>
            <p:cNvSpPr>
              <a:spLocks/>
            </p:cNvSpPr>
            <p:nvPr/>
          </p:nvSpPr>
          <p:spPr bwMode="auto">
            <a:xfrm>
              <a:off x="4239835" y="1147052"/>
              <a:ext cx="598164" cy="167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胡金瑞</a:t>
              </a:r>
              <a:endParaRPr lang="en-US" sz="1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6" name="Straight Connector 31"/>
            <p:cNvCxnSpPr/>
            <p:nvPr/>
          </p:nvCxnSpPr>
          <p:spPr>
            <a:xfrm rot="5400000" flipV="1">
              <a:off x="4375448" y="1641351"/>
              <a:ext cx="315805" cy="408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5980978" y="1154342"/>
            <a:ext cx="1519899" cy="2139569"/>
            <a:chOff x="5980978" y="1154342"/>
            <a:chExt cx="1519899" cy="2139569"/>
          </a:xfrm>
        </p:grpSpPr>
        <p:sp>
          <p:nvSpPr>
            <p:cNvPr id="17" name="Freeform: Shape 37"/>
            <p:cNvSpPr>
              <a:spLocks/>
            </p:cNvSpPr>
            <p:nvPr/>
          </p:nvSpPr>
          <p:spPr bwMode="auto">
            <a:xfrm>
              <a:off x="5980978" y="2499742"/>
              <a:ext cx="1519899" cy="794169"/>
            </a:xfrm>
            <a:custGeom>
              <a:avLst/>
              <a:gdLst>
                <a:gd name="T0" fmla="*/ 0 w 21600"/>
                <a:gd name="T1" fmla="*/ 21600 h 21600"/>
                <a:gd name="T2" fmla="*/ 21600 w 21600"/>
                <a:gd name="T3" fmla="*/ 21600 h 21600"/>
                <a:gd name="T4" fmla="*/ 10849 w 21600"/>
                <a:gd name="T5" fmla="*/ 0 h 21600"/>
                <a:gd name="T6" fmla="*/ 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cubicBezTo>
                    <a:pt x="15074" y="15093"/>
                    <a:pt x="10849" y="0"/>
                    <a:pt x="10849" y="0"/>
                  </a:cubicBezTo>
                  <a:cubicBezTo>
                    <a:pt x="7796" y="1211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 38"/>
            <p:cNvSpPr>
              <a:spLocks/>
            </p:cNvSpPr>
            <p:nvPr/>
          </p:nvSpPr>
          <p:spPr bwMode="auto">
            <a:xfrm>
              <a:off x="6454443" y="1154342"/>
              <a:ext cx="597848" cy="167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Impact" panose="020B0806030902050204" pitchFamily="34" charset="0"/>
                </a:rPr>
                <a:t>王忠孝</a:t>
              </a:r>
              <a:endParaRPr lang="en-US" sz="1600" b="1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9" name="Straight Connector 36"/>
            <p:cNvCxnSpPr/>
            <p:nvPr/>
          </p:nvCxnSpPr>
          <p:spPr>
            <a:xfrm>
              <a:off x="6756699" y="1485492"/>
              <a:ext cx="0" cy="116529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oval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35"/>
          <p:cNvGrpSpPr/>
          <p:nvPr/>
        </p:nvGrpSpPr>
        <p:grpSpPr>
          <a:xfrm>
            <a:off x="1455036" y="3462661"/>
            <a:ext cx="5992539" cy="317734"/>
            <a:chOff x="1428635" y="2193502"/>
            <a:chExt cx="9788544" cy="290057"/>
          </a:xfrm>
        </p:grpSpPr>
        <p:sp>
          <p:nvSpPr>
            <p:cNvPr id="34" name="TextBox 60"/>
            <p:cNvSpPr txBox="1">
              <a:spLocks/>
            </p:cNvSpPr>
            <p:nvPr/>
          </p:nvSpPr>
          <p:spPr bwMode="auto">
            <a:xfrm>
              <a:off x="1428635" y="2196604"/>
              <a:ext cx="2213142" cy="283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 smtClean="0">
                  <a:solidFill>
                    <a:schemeClr val="accent1"/>
                  </a:solidFill>
                </a:rPr>
                <a:t>组长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32" name="TextBox 58"/>
            <p:cNvSpPr txBox="1">
              <a:spLocks/>
            </p:cNvSpPr>
            <p:nvPr/>
          </p:nvSpPr>
          <p:spPr bwMode="auto">
            <a:xfrm>
              <a:off x="3380420" y="2197015"/>
              <a:ext cx="2213142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 smtClean="0">
                  <a:solidFill>
                    <a:schemeClr val="accent2"/>
                  </a:solidFill>
                </a:rPr>
                <a:t>组员</a:t>
              </a:r>
              <a:endParaRPr lang="zh-CN" alt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30" name="TextBox 56"/>
            <p:cNvSpPr txBox="1">
              <a:spLocks/>
            </p:cNvSpPr>
            <p:nvPr/>
          </p:nvSpPr>
          <p:spPr bwMode="auto">
            <a:xfrm>
              <a:off x="5347014" y="2193502"/>
              <a:ext cx="2213142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 smtClean="0">
                  <a:solidFill>
                    <a:schemeClr val="accent3"/>
                  </a:solidFill>
                </a:rPr>
                <a:t>组员</a:t>
              </a:r>
              <a:endParaRPr lang="zh-CN" alt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28" name="TextBox 54"/>
            <p:cNvSpPr txBox="1">
              <a:spLocks/>
            </p:cNvSpPr>
            <p:nvPr/>
          </p:nvSpPr>
          <p:spPr bwMode="auto">
            <a:xfrm>
              <a:off x="7175525" y="2197015"/>
              <a:ext cx="2213142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 smtClean="0">
                  <a:solidFill>
                    <a:schemeClr val="accent4"/>
                  </a:solidFill>
                </a:rPr>
                <a:t>组员</a:t>
              </a:r>
              <a:endParaRPr lang="zh-CN" altLang="en-US" sz="1400" b="1" dirty="0">
                <a:solidFill>
                  <a:schemeClr val="accent4"/>
                </a:solidFill>
              </a:endParaRPr>
            </a:p>
          </p:txBody>
        </p:sp>
        <p:sp>
          <p:nvSpPr>
            <p:cNvPr id="26" name="TextBox 44"/>
            <p:cNvSpPr txBox="1">
              <a:spLocks/>
            </p:cNvSpPr>
            <p:nvPr/>
          </p:nvSpPr>
          <p:spPr bwMode="auto">
            <a:xfrm>
              <a:off x="9004037" y="2200529"/>
              <a:ext cx="2213142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 smtClean="0">
                  <a:solidFill>
                    <a:schemeClr val="accent5"/>
                  </a:solidFill>
                </a:rPr>
                <a:t>组员</a:t>
              </a:r>
              <a:endParaRPr lang="zh-CN" altLang="en-US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sz="2000" b="1" dirty="0">
                <a:latin typeface="Impact" panose="020B0806030902050204" pitchFamily="34" charset="0"/>
                <a:ea typeface="+mn-ea"/>
                <a:cs typeface="+mn-cs"/>
              </a:rPr>
              <a:t>团队介绍</a:t>
            </a:r>
            <a:endParaRPr lang="en-GB" altLang="zh-CN" sz="2000" b="1" dirty="0">
              <a:latin typeface="Impact" panose="020B08060309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17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732240" y="2931790"/>
            <a:ext cx="1944216" cy="1722252"/>
            <a:chOff x="646443" y="1864296"/>
            <a:chExt cx="4412590" cy="3773926"/>
          </a:xfrm>
        </p:grpSpPr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646443" y="1864296"/>
              <a:ext cx="3273714" cy="3773926"/>
            </a:xfrm>
            <a:custGeom>
              <a:avLst/>
              <a:gdLst>
                <a:gd name="T0" fmla="*/ 317 w 351"/>
                <a:gd name="T1" fmla="*/ 153 h 405"/>
                <a:gd name="T2" fmla="*/ 237 w 351"/>
                <a:gd name="T3" fmla="*/ 377 h 405"/>
                <a:gd name="T4" fmla="*/ 34 w 351"/>
                <a:gd name="T5" fmla="*/ 252 h 405"/>
                <a:gd name="T6" fmla="*/ 114 w 351"/>
                <a:gd name="T7" fmla="*/ 28 h 405"/>
                <a:gd name="T8" fmla="*/ 317 w 351"/>
                <a:gd name="T9" fmla="*/ 153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405">
                  <a:moveTo>
                    <a:pt x="317" y="153"/>
                  </a:moveTo>
                  <a:cubicBezTo>
                    <a:pt x="351" y="250"/>
                    <a:pt x="315" y="350"/>
                    <a:pt x="237" y="377"/>
                  </a:cubicBezTo>
                  <a:cubicBezTo>
                    <a:pt x="158" y="405"/>
                    <a:pt x="68" y="349"/>
                    <a:pt x="34" y="252"/>
                  </a:cubicBezTo>
                  <a:cubicBezTo>
                    <a:pt x="0" y="155"/>
                    <a:pt x="36" y="55"/>
                    <a:pt x="114" y="28"/>
                  </a:cubicBezTo>
                  <a:cubicBezTo>
                    <a:pt x="193" y="0"/>
                    <a:pt x="283" y="56"/>
                    <a:pt x="317" y="153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972476" y="1864296"/>
              <a:ext cx="2956614" cy="3622076"/>
            </a:xfrm>
            <a:custGeom>
              <a:avLst/>
              <a:gdLst>
                <a:gd name="T0" fmla="*/ 284 w 317"/>
                <a:gd name="T1" fmla="*/ 150 h 389"/>
                <a:gd name="T2" fmla="*/ 218 w 317"/>
                <a:gd name="T3" fmla="*/ 364 h 389"/>
                <a:gd name="T4" fmla="*/ 33 w 317"/>
                <a:gd name="T5" fmla="*/ 238 h 389"/>
                <a:gd name="T6" fmla="*/ 99 w 317"/>
                <a:gd name="T7" fmla="*/ 24 h 389"/>
                <a:gd name="T8" fmla="*/ 284 w 317"/>
                <a:gd name="T9" fmla="*/ 15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89">
                  <a:moveTo>
                    <a:pt x="284" y="150"/>
                  </a:moveTo>
                  <a:cubicBezTo>
                    <a:pt x="317" y="244"/>
                    <a:pt x="287" y="340"/>
                    <a:pt x="218" y="364"/>
                  </a:cubicBezTo>
                  <a:cubicBezTo>
                    <a:pt x="149" y="389"/>
                    <a:pt x="66" y="332"/>
                    <a:pt x="33" y="238"/>
                  </a:cubicBezTo>
                  <a:cubicBezTo>
                    <a:pt x="0" y="144"/>
                    <a:pt x="30" y="48"/>
                    <a:pt x="99" y="24"/>
                  </a:cubicBezTo>
                  <a:cubicBezTo>
                    <a:pt x="168" y="0"/>
                    <a:pt x="251" y="56"/>
                    <a:pt x="284" y="15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1093061" y="2002746"/>
              <a:ext cx="2724372" cy="3336240"/>
            </a:xfrm>
            <a:custGeom>
              <a:avLst/>
              <a:gdLst>
                <a:gd name="T0" fmla="*/ 261 w 292"/>
                <a:gd name="T1" fmla="*/ 139 h 358"/>
                <a:gd name="T2" fmla="*/ 200 w 292"/>
                <a:gd name="T3" fmla="*/ 336 h 358"/>
                <a:gd name="T4" fmla="*/ 30 w 292"/>
                <a:gd name="T5" fmla="*/ 220 h 358"/>
                <a:gd name="T6" fmla="*/ 91 w 292"/>
                <a:gd name="T7" fmla="*/ 22 h 358"/>
                <a:gd name="T8" fmla="*/ 261 w 292"/>
                <a:gd name="T9" fmla="*/ 13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58">
                  <a:moveTo>
                    <a:pt x="261" y="139"/>
                  </a:moveTo>
                  <a:cubicBezTo>
                    <a:pt x="292" y="225"/>
                    <a:pt x="264" y="314"/>
                    <a:pt x="200" y="336"/>
                  </a:cubicBezTo>
                  <a:cubicBezTo>
                    <a:pt x="137" y="358"/>
                    <a:pt x="60" y="306"/>
                    <a:pt x="30" y="220"/>
                  </a:cubicBezTo>
                  <a:cubicBezTo>
                    <a:pt x="0" y="133"/>
                    <a:pt x="27" y="44"/>
                    <a:pt x="91" y="22"/>
                  </a:cubicBezTo>
                  <a:cubicBezTo>
                    <a:pt x="155" y="0"/>
                    <a:pt x="231" y="52"/>
                    <a:pt x="26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2093487" y="2087605"/>
              <a:ext cx="1715015" cy="3037004"/>
            </a:xfrm>
            <a:custGeom>
              <a:avLst/>
              <a:gdLst>
                <a:gd name="T0" fmla="*/ 96 w 184"/>
                <a:gd name="T1" fmla="*/ 326 h 326"/>
                <a:gd name="T2" fmla="*/ 154 w 184"/>
                <a:gd name="T3" fmla="*/ 130 h 326"/>
                <a:gd name="T4" fmla="*/ 0 w 184"/>
                <a:gd name="T5" fmla="*/ 9 h 326"/>
                <a:gd name="T6" fmla="*/ 96 w 184"/>
                <a:gd name="T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326">
                  <a:moveTo>
                    <a:pt x="96" y="326"/>
                  </a:moveTo>
                  <a:cubicBezTo>
                    <a:pt x="158" y="303"/>
                    <a:pt x="184" y="215"/>
                    <a:pt x="154" y="130"/>
                  </a:cubicBezTo>
                  <a:cubicBezTo>
                    <a:pt x="127" y="50"/>
                    <a:pt x="60" y="0"/>
                    <a:pt x="0" y="9"/>
                  </a:cubicBezTo>
                  <a:lnTo>
                    <a:pt x="96" y="3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1410162" y="2310914"/>
              <a:ext cx="2192898" cy="2643980"/>
            </a:xfrm>
            <a:custGeom>
              <a:avLst/>
              <a:gdLst>
                <a:gd name="T0" fmla="*/ 211 w 235"/>
                <a:gd name="T1" fmla="*/ 110 h 284"/>
                <a:gd name="T2" fmla="*/ 76 w 235"/>
                <a:gd name="T3" fmla="*/ 18 h 284"/>
                <a:gd name="T4" fmla="*/ 24 w 235"/>
                <a:gd name="T5" fmla="*/ 176 h 284"/>
                <a:gd name="T6" fmla="*/ 163 w 235"/>
                <a:gd name="T7" fmla="*/ 267 h 284"/>
                <a:gd name="T8" fmla="*/ 211 w 235"/>
                <a:gd name="T9" fmla="*/ 110 h 284"/>
                <a:gd name="T10" fmla="*/ 154 w 235"/>
                <a:gd name="T11" fmla="*/ 241 h 284"/>
                <a:gd name="T12" fmla="*/ 49 w 235"/>
                <a:gd name="T13" fmla="*/ 167 h 284"/>
                <a:gd name="T14" fmla="*/ 85 w 235"/>
                <a:gd name="T15" fmla="*/ 43 h 284"/>
                <a:gd name="T16" fmla="*/ 192 w 235"/>
                <a:gd name="T17" fmla="*/ 117 h 284"/>
                <a:gd name="T18" fmla="*/ 154 w 235"/>
                <a:gd name="T19" fmla="*/ 24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84">
                  <a:moveTo>
                    <a:pt x="211" y="110"/>
                  </a:moveTo>
                  <a:cubicBezTo>
                    <a:pt x="187" y="41"/>
                    <a:pt x="126" y="0"/>
                    <a:pt x="76" y="18"/>
                  </a:cubicBezTo>
                  <a:cubicBezTo>
                    <a:pt x="25" y="35"/>
                    <a:pt x="0" y="107"/>
                    <a:pt x="24" y="176"/>
                  </a:cubicBezTo>
                  <a:cubicBezTo>
                    <a:pt x="48" y="244"/>
                    <a:pt x="112" y="284"/>
                    <a:pt x="163" y="267"/>
                  </a:cubicBezTo>
                  <a:cubicBezTo>
                    <a:pt x="213" y="249"/>
                    <a:pt x="235" y="179"/>
                    <a:pt x="211" y="110"/>
                  </a:cubicBezTo>
                  <a:close/>
                  <a:moveTo>
                    <a:pt x="154" y="241"/>
                  </a:moveTo>
                  <a:cubicBezTo>
                    <a:pt x="113" y="255"/>
                    <a:pt x="68" y="222"/>
                    <a:pt x="49" y="167"/>
                  </a:cubicBezTo>
                  <a:cubicBezTo>
                    <a:pt x="30" y="113"/>
                    <a:pt x="44" y="57"/>
                    <a:pt x="85" y="43"/>
                  </a:cubicBezTo>
                  <a:cubicBezTo>
                    <a:pt x="125" y="29"/>
                    <a:pt x="173" y="62"/>
                    <a:pt x="192" y="117"/>
                  </a:cubicBezTo>
                  <a:cubicBezTo>
                    <a:pt x="211" y="171"/>
                    <a:pt x="194" y="227"/>
                    <a:pt x="154" y="24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2187278" y="2346644"/>
              <a:ext cx="1415782" cy="2460868"/>
            </a:xfrm>
            <a:custGeom>
              <a:avLst/>
              <a:gdLst>
                <a:gd name="T0" fmla="*/ 128 w 152"/>
                <a:gd name="T1" fmla="*/ 106 h 264"/>
                <a:gd name="T2" fmla="*/ 0 w 152"/>
                <a:gd name="T3" fmla="*/ 12 h 264"/>
                <a:gd name="T4" fmla="*/ 7 w 152"/>
                <a:gd name="T5" fmla="*/ 38 h 264"/>
                <a:gd name="T6" fmla="*/ 109 w 152"/>
                <a:gd name="T7" fmla="*/ 113 h 264"/>
                <a:gd name="T8" fmla="*/ 71 w 152"/>
                <a:gd name="T9" fmla="*/ 237 h 264"/>
                <a:gd name="T10" fmla="*/ 67 w 152"/>
                <a:gd name="T11" fmla="*/ 238 h 264"/>
                <a:gd name="T12" fmla="*/ 75 w 152"/>
                <a:gd name="T13" fmla="*/ 264 h 264"/>
                <a:gd name="T14" fmla="*/ 80 w 152"/>
                <a:gd name="T15" fmla="*/ 263 h 264"/>
                <a:gd name="T16" fmla="*/ 128 w 152"/>
                <a:gd name="T17" fmla="*/ 10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264">
                  <a:moveTo>
                    <a:pt x="128" y="106"/>
                  </a:moveTo>
                  <a:cubicBezTo>
                    <a:pt x="105" y="40"/>
                    <a:pt x="49" y="0"/>
                    <a:pt x="0" y="12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6" y="28"/>
                    <a:pt x="91" y="61"/>
                    <a:pt x="109" y="113"/>
                  </a:cubicBezTo>
                  <a:cubicBezTo>
                    <a:pt x="128" y="167"/>
                    <a:pt x="111" y="223"/>
                    <a:pt x="71" y="237"/>
                  </a:cubicBezTo>
                  <a:cubicBezTo>
                    <a:pt x="70" y="237"/>
                    <a:pt x="68" y="238"/>
                    <a:pt x="67" y="238"/>
                  </a:cubicBezTo>
                  <a:cubicBezTo>
                    <a:pt x="75" y="264"/>
                    <a:pt x="75" y="264"/>
                    <a:pt x="75" y="264"/>
                  </a:cubicBezTo>
                  <a:cubicBezTo>
                    <a:pt x="77" y="264"/>
                    <a:pt x="78" y="263"/>
                    <a:pt x="80" y="263"/>
                  </a:cubicBezTo>
                  <a:cubicBezTo>
                    <a:pt x="130" y="245"/>
                    <a:pt x="152" y="175"/>
                    <a:pt x="128" y="106"/>
                  </a:cubicBez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4" name="任意多边形: 形状 13"/>
            <p:cNvSpPr>
              <a:spLocks/>
            </p:cNvSpPr>
            <p:nvPr/>
          </p:nvSpPr>
          <p:spPr bwMode="auto">
            <a:xfrm>
              <a:off x="1861245" y="2824524"/>
              <a:ext cx="1321991" cy="1621226"/>
            </a:xfrm>
            <a:custGeom>
              <a:avLst/>
              <a:gdLst>
                <a:gd name="T0" fmla="*/ 127 w 142"/>
                <a:gd name="T1" fmla="*/ 68 h 174"/>
                <a:gd name="T2" fmla="*/ 45 w 142"/>
                <a:gd name="T3" fmla="*/ 11 h 174"/>
                <a:gd name="T4" fmla="*/ 15 w 142"/>
                <a:gd name="T5" fmla="*/ 107 h 174"/>
                <a:gd name="T6" fmla="*/ 98 w 142"/>
                <a:gd name="T7" fmla="*/ 163 h 174"/>
                <a:gd name="T8" fmla="*/ 127 w 142"/>
                <a:gd name="T9" fmla="*/ 68 h 174"/>
                <a:gd name="T10" fmla="*/ 89 w 142"/>
                <a:gd name="T11" fmla="*/ 139 h 174"/>
                <a:gd name="T12" fmla="*/ 35 w 142"/>
                <a:gd name="T13" fmla="*/ 100 h 174"/>
                <a:gd name="T14" fmla="*/ 53 w 142"/>
                <a:gd name="T15" fmla="*/ 35 h 174"/>
                <a:gd name="T16" fmla="*/ 109 w 142"/>
                <a:gd name="T17" fmla="*/ 74 h 174"/>
                <a:gd name="T18" fmla="*/ 89 w 142"/>
                <a:gd name="T19" fmla="*/ 13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74">
                  <a:moveTo>
                    <a:pt x="127" y="68"/>
                  </a:moveTo>
                  <a:cubicBezTo>
                    <a:pt x="112" y="26"/>
                    <a:pt x="75" y="0"/>
                    <a:pt x="45" y="11"/>
                  </a:cubicBezTo>
                  <a:cubicBezTo>
                    <a:pt x="14" y="22"/>
                    <a:pt x="0" y="65"/>
                    <a:pt x="15" y="107"/>
                  </a:cubicBezTo>
                  <a:cubicBezTo>
                    <a:pt x="30" y="149"/>
                    <a:pt x="67" y="174"/>
                    <a:pt x="98" y="163"/>
                  </a:cubicBezTo>
                  <a:cubicBezTo>
                    <a:pt x="129" y="152"/>
                    <a:pt x="142" y="109"/>
                    <a:pt x="127" y="68"/>
                  </a:cubicBezTo>
                  <a:close/>
                  <a:moveTo>
                    <a:pt x="89" y="139"/>
                  </a:moveTo>
                  <a:cubicBezTo>
                    <a:pt x="68" y="146"/>
                    <a:pt x="45" y="128"/>
                    <a:pt x="35" y="100"/>
                  </a:cubicBezTo>
                  <a:cubicBezTo>
                    <a:pt x="25" y="71"/>
                    <a:pt x="32" y="43"/>
                    <a:pt x="53" y="35"/>
                  </a:cubicBezTo>
                  <a:cubicBezTo>
                    <a:pt x="74" y="28"/>
                    <a:pt x="99" y="45"/>
                    <a:pt x="109" y="74"/>
                  </a:cubicBezTo>
                  <a:cubicBezTo>
                    <a:pt x="119" y="102"/>
                    <a:pt x="110" y="132"/>
                    <a:pt x="89" y="13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2316796" y="2851321"/>
              <a:ext cx="866440" cy="1500637"/>
            </a:xfrm>
            <a:custGeom>
              <a:avLst/>
              <a:gdLst>
                <a:gd name="T0" fmla="*/ 0 w 93"/>
                <a:gd name="T1" fmla="*/ 7 h 161"/>
                <a:gd name="T2" fmla="*/ 8 w 93"/>
                <a:gd name="T3" fmla="*/ 31 h 161"/>
                <a:gd name="T4" fmla="*/ 60 w 93"/>
                <a:gd name="T5" fmla="*/ 71 h 161"/>
                <a:gd name="T6" fmla="*/ 40 w 93"/>
                <a:gd name="T7" fmla="*/ 136 h 161"/>
                <a:gd name="T8" fmla="*/ 39 w 93"/>
                <a:gd name="T9" fmla="*/ 136 h 161"/>
                <a:gd name="T10" fmla="*/ 46 w 93"/>
                <a:gd name="T11" fmla="*/ 161 h 161"/>
                <a:gd name="T12" fmla="*/ 49 w 93"/>
                <a:gd name="T13" fmla="*/ 160 h 161"/>
                <a:gd name="T14" fmla="*/ 78 w 93"/>
                <a:gd name="T15" fmla="*/ 65 h 161"/>
                <a:gd name="T16" fmla="*/ 0 w 93"/>
                <a:gd name="T17" fmla="*/ 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61">
                  <a:moveTo>
                    <a:pt x="0" y="7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28" y="27"/>
                    <a:pt x="51" y="44"/>
                    <a:pt x="60" y="71"/>
                  </a:cubicBezTo>
                  <a:cubicBezTo>
                    <a:pt x="70" y="99"/>
                    <a:pt x="61" y="129"/>
                    <a:pt x="40" y="136"/>
                  </a:cubicBezTo>
                  <a:cubicBezTo>
                    <a:pt x="40" y="136"/>
                    <a:pt x="39" y="136"/>
                    <a:pt x="39" y="136"/>
                  </a:cubicBezTo>
                  <a:cubicBezTo>
                    <a:pt x="46" y="161"/>
                    <a:pt x="46" y="161"/>
                    <a:pt x="46" y="161"/>
                  </a:cubicBezTo>
                  <a:cubicBezTo>
                    <a:pt x="47" y="160"/>
                    <a:pt x="48" y="160"/>
                    <a:pt x="49" y="160"/>
                  </a:cubicBezTo>
                  <a:cubicBezTo>
                    <a:pt x="80" y="149"/>
                    <a:pt x="93" y="106"/>
                    <a:pt x="78" y="65"/>
                  </a:cubicBezTo>
                  <a:cubicBezTo>
                    <a:pt x="64" y="25"/>
                    <a:pt x="30" y="0"/>
                    <a:pt x="0" y="7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2272134" y="3324736"/>
              <a:ext cx="500213" cy="625266"/>
            </a:xfrm>
            <a:custGeom>
              <a:avLst/>
              <a:gdLst>
                <a:gd name="T0" fmla="*/ 49 w 54"/>
                <a:gd name="T1" fmla="*/ 26 h 67"/>
                <a:gd name="T2" fmla="*/ 37 w 54"/>
                <a:gd name="T3" fmla="*/ 62 h 67"/>
                <a:gd name="T4" fmla="*/ 5 w 54"/>
                <a:gd name="T5" fmla="*/ 41 h 67"/>
                <a:gd name="T6" fmla="*/ 17 w 54"/>
                <a:gd name="T7" fmla="*/ 4 h 67"/>
                <a:gd name="T8" fmla="*/ 49 w 54"/>
                <a:gd name="T9" fmla="*/ 2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49" y="26"/>
                  </a:moveTo>
                  <a:cubicBezTo>
                    <a:pt x="54" y="42"/>
                    <a:pt x="49" y="58"/>
                    <a:pt x="37" y="62"/>
                  </a:cubicBezTo>
                  <a:cubicBezTo>
                    <a:pt x="25" y="67"/>
                    <a:pt x="11" y="57"/>
                    <a:pt x="5" y="41"/>
                  </a:cubicBezTo>
                  <a:cubicBezTo>
                    <a:pt x="0" y="24"/>
                    <a:pt x="5" y="8"/>
                    <a:pt x="17" y="4"/>
                  </a:cubicBezTo>
                  <a:cubicBezTo>
                    <a:pt x="29" y="0"/>
                    <a:pt x="43" y="9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2446317" y="3333669"/>
              <a:ext cx="326033" cy="571671"/>
            </a:xfrm>
            <a:custGeom>
              <a:avLst/>
              <a:gdLst>
                <a:gd name="T0" fmla="*/ 0 w 35"/>
                <a:gd name="T1" fmla="*/ 2 h 61"/>
                <a:gd name="T2" fmla="*/ 18 w 35"/>
                <a:gd name="T3" fmla="*/ 61 h 61"/>
                <a:gd name="T4" fmla="*/ 18 w 35"/>
                <a:gd name="T5" fmla="*/ 61 h 61"/>
                <a:gd name="T6" fmla="*/ 30 w 35"/>
                <a:gd name="T7" fmla="*/ 25 h 61"/>
                <a:gd name="T8" fmla="*/ 0 w 35"/>
                <a:gd name="T9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1">
                  <a:moveTo>
                    <a:pt x="0" y="2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30" y="57"/>
                    <a:pt x="35" y="41"/>
                    <a:pt x="30" y="25"/>
                  </a:cubicBezTo>
                  <a:cubicBezTo>
                    <a:pt x="24" y="10"/>
                    <a:pt x="12" y="0"/>
                    <a:pt x="0" y="2"/>
                  </a:cubicBez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3951419" y="2199258"/>
              <a:ext cx="826245" cy="839642"/>
            </a:xfrm>
            <a:custGeom>
              <a:avLst/>
              <a:gdLst>
                <a:gd name="T0" fmla="*/ 0 w 185"/>
                <a:gd name="T1" fmla="*/ 188 h 188"/>
                <a:gd name="T2" fmla="*/ 20 w 185"/>
                <a:gd name="T3" fmla="*/ 85 h 188"/>
                <a:gd name="T4" fmla="*/ 185 w 185"/>
                <a:gd name="T5" fmla="*/ 0 h 188"/>
                <a:gd name="T6" fmla="*/ 160 w 185"/>
                <a:gd name="T7" fmla="*/ 119 h 188"/>
                <a:gd name="T8" fmla="*/ 0 w 185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8">
                  <a:moveTo>
                    <a:pt x="0" y="188"/>
                  </a:moveTo>
                  <a:lnTo>
                    <a:pt x="20" y="85"/>
                  </a:lnTo>
                  <a:lnTo>
                    <a:pt x="185" y="0"/>
                  </a:lnTo>
                  <a:lnTo>
                    <a:pt x="160" y="119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3951419" y="2730735"/>
              <a:ext cx="1107614" cy="540410"/>
            </a:xfrm>
            <a:custGeom>
              <a:avLst/>
              <a:gdLst>
                <a:gd name="T0" fmla="*/ 0 w 248"/>
                <a:gd name="T1" fmla="*/ 69 h 121"/>
                <a:gd name="T2" fmla="*/ 87 w 248"/>
                <a:gd name="T3" fmla="*/ 121 h 121"/>
                <a:gd name="T4" fmla="*/ 248 w 248"/>
                <a:gd name="T5" fmla="*/ 69 h 121"/>
                <a:gd name="T6" fmla="*/ 160 w 248"/>
                <a:gd name="T7" fmla="*/ 0 h 121"/>
                <a:gd name="T8" fmla="*/ 0 w 248"/>
                <a:gd name="T9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21">
                  <a:moveTo>
                    <a:pt x="0" y="69"/>
                  </a:moveTo>
                  <a:lnTo>
                    <a:pt x="87" y="121"/>
                  </a:lnTo>
                  <a:lnTo>
                    <a:pt x="248" y="69"/>
                  </a:lnTo>
                  <a:lnTo>
                    <a:pt x="16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2419520" y="2619080"/>
              <a:ext cx="2371545" cy="1107613"/>
            </a:xfrm>
            <a:custGeom>
              <a:avLst/>
              <a:gdLst>
                <a:gd name="T0" fmla="*/ 11 w 254"/>
                <a:gd name="T1" fmla="*/ 119 h 119"/>
                <a:gd name="T2" fmla="*/ 2 w 254"/>
                <a:gd name="T3" fmla="*/ 113 h 119"/>
                <a:gd name="T4" fmla="*/ 7 w 254"/>
                <a:gd name="T5" fmla="*/ 100 h 119"/>
                <a:gd name="T6" fmla="*/ 239 w 254"/>
                <a:gd name="T7" fmla="*/ 2 h 119"/>
                <a:gd name="T8" fmla="*/ 252 w 254"/>
                <a:gd name="T9" fmla="*/ 8 h 119"/>
                <a:gd name="T10" fmla="*/ 247 w 254"/>
                <a:gd name="T11" fmla="*/ 21 h 119"/>
                <a:gd name="T12" fmla="*/ 15 w 254"/>
                <a:gd name="T13" fmla="*/ 118 h 119"/>
                <a:gd name="T14" fmla="*/ 11 w 254"/>
                <a:gd name="T1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119">
                  <a:moveTo>
                    <a:pt x="11" y="119"/>
                  </a:moveTo>
                  <a:cubicBezTo>
                    <a:pt x="7" y="119"/>
                    <a:pt x="3" y="117"/>
                    <a:pt x="2" y="113"/>
                  </a:cubicBezTo>
                  <a:cubicBezTo>
                    <a:pt x="0" y="108"/>
                    <a:pt x="2" y="102"/>
                    <a:pt x="7" y="100"/>
                  </a:cubicBezTo>
                  <a:cubicBezTo>
                    <a:pt x="239" y="2"/>
                    <a:pt x="239" y="2"/>
                    <a:pt x="239" y="2"/>
                  </a:cubicBezTo>
                  <a:cubicBezTo>
                    <a:pt x="244" y="0"/>
                    <a:pt x="250" y="3"/>
                    <a:pt x="252" y="8"/>
                  </a:cubicBezTo>
                  <a:cubicBezTo>
                    <a:pt x="254" y="13"/>
                    <a:pt x="252" y="19"/>
                    <a:pt x="247" y="21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4" y="119"/>
                    <a:pt x="12" y="119"/>
                    <a:pt x="11" y="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691680" y="987574"/>
            <a:ext cx="488051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1</a:t>
            </a:r>
            <a:r>
              <a:rPr lang="zh-CN" altLang="en-US" sz="1400" b="1" dirty="0">
                <a:solidFill>
                  <a:schemeClr val="accent1"/>
                </a:solidFill>
              </a:rPr>
              <a:t>、在数据清洗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上没有太多的操作</a:t>
            </a:r>
            <a:r>
              <a:rPr lang="zh-CN" altLang="en-US" sz="1400" b="1" dirty="0">
                <a:solidFill>
                  <a:schemeClr val="accent1"/>
                </a:solidFill>
              </a:rPr>
              <a:t>，直接选取了全部数据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；</a:t>
            </a:r>
            <a:endParaRPr lang="en-US" altLang="zh-CN" sz="1400" b="1" dirty="0" smtClean="0">
              <a:solidFill>
                <a:schemeClr val="accent1"/>
              </a:solidFill>
            </a:endParaRPr>
          </a:p>
          <a:p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2</a:t>
            </a:r>
            <a:r>
              <a:rPr lang="zh-CN" altLang="en-US" sz="1400" b="1" dirty="0">
                <a:solidFill>
                  <a:schemeClr val="accent1"/>
                </a:solidFill>
              </a:rPr>
              <a:t>、在一些缺失值，异常值（比如购买金额，贷款金额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为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空或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负值</a:t>
            </a:r>
            <a:r>
              <a:rPr lang="zh-CN" altLang="en-US" sz="1400" b="1" dirty="0">
                <a:solidFill>
                  <a:schemeClr val="accent1"/>
                </a:solidFill>
              </a:rPr>
              <a:t>）操作上，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直接用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零值进行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了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填补，没有深入分析数据特征进行替换。</a:t>
            </a:r>
            <a:endParaRPr lang="en-US" altLang="zh-CN" sz="1400" b="1" dirty="0" smtClean="0">
              <a:solidFill>
                <a:schemeClr val="accent1"/>
              </a:solidFill>
            </a:endParaRPr>
          </a:p>
          <a:p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3</a:t>
            </a:r>
            <a:r>
              <a:rPr lang="zh-CN" altLang="en-US" sz="1400" b="1" dirty="0">
                <a:solidFill>
                  <a:schemeClr val="accent1"/>
                </a:solidFill>
              </a:rPr>
              <a:t>、在项目初期，我们新增特征时，对结果有较大提高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，特征重要性只是进行了局部排序，但</a:t>
            </a:r>
            <a:r>
              <a:rPr lang="zh-CN" altLang="en-US" sz="1400" b="1" dirty="0">
                <a:solidFill>
                  <a:schemeClr val="accent1"/>
                </a:solidFill>
              </a:rPr>
              <a:t>在项目后期，新增特征后，对结果几乎没有太大的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提高。</a:t>
            </a:r>
            <a:endParaRPr lang="en-US" altLang="zh-CN" sz="1400" b="1" dirty="0" smtClean="0">
              <a:solidFill>
                <a:schemeClr val="accent1"/>
              </a:solidFill>
            </a:endParaRPr>
          </a:p>
          <a:p>
            <a:endParaRPr lang="en-US" altLang="zh-CN" sz="1400" b="1" dirty="0" smtClean="0">
              <a:solidFill>
                <a:schemeClr val="accent1"/>
              </a:solidFill>
            </a:endParaRPr>
          </a:p>
          <a:p>
            <a:r>
              <a:rPr lang="en-US" altLang="zh-CN" sz="1400" b="1" dirty="0" smtClean="0">
                <a:solidFill>
                  <a:schemeClr val="accent1"/>
                </a:solidFill>
              </a:rPr>
              <a:t>4</a:t>
            </a:r>
            <a:r>
              <a:rPr lang="zh-CN" altLang="en-US" sz="1400" b="1" dirty="0" smtClean="0">
                <a:solidFill>
                  <a:schemeClr val="accent1"/>
                </a:solidFill>
              </a:rPr>
              <a:t>、没有对数据的衍生特征进行特征挑选，全部交给模型选择，通过调整参数，降低误差。</a:t>
            </a:r>
            <a:endParaRPr lang="en-US" altLang="zh-CN" sz="1400" b="1" dirty="0" smtClean="0">
              <a:solidFill>
                <a:schemeClr val="accent1"/>
              </a:solidFill>
            </a:endParaRPr>
          </a:p>
          <a:p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67544" y="267494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项目缺点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339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3F957348-036B-43ED-A4A6-5D9B88DBB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D7D44E5-982C-4081-812B-86DF0461BE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44" y="1419622"/>
            <a:ext cx="2088269" cy="208929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0F65CC65-CA6F-459F-90AE-D5459A7FCC21}"/>
              </a:ext>
            </a:extLst>
          </p:cNvPr>
          <p:cNvSpPr/>
          <p:nvPr/>
        </p:nvSpPr>
        <p:spPr>
          <a:xfrm>
            <a:off x="3491844" y="2757738"/>
            <a:ext cx="2042908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谢谢观看</a:t>
            </a:r>
            <a:endParaRPr lang="zh-CN" altLang="en-US" sz="32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F7D74A1-CD4B-4FC3-8C07-75E296E922CA}"/>
              </a:ext>
            </a:extLst>
          </p:cNvPr>
          <p:cNvSpPr/>
          <p:nvPr/>
        </p:nvSpPr>
        <p:spPr>
          <a:xfrm>
            <a:off x="3573061" y="2596923"/>
            <a:ext cx="30151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spc="300" dirty="0">
              <a:solidFill>
                <a:srgbClr val="1B4B6E"/>
              </a:solidFill>
              <a:latin typeface="Bernard MT Condensed" panose="02050806060905020404" pitchFamily="18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76A7415-DF18-403D-9A40-FFF08D39A67B}"/>
              </a:ext>
            </a:extLst>
          </p:cNvPr>
          <p:cNvSpPr/>
          <p:nvPr/>
        </p:nvSpPr>
        <p:spPr>
          <a:xfrm>
            <a:off x="3701215" y="1647953"/>
            <a:ext cx="1669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第八组</a:t>
            </a:r>
            <a:endParaRPr lang="en-US" altLang="zh-CN" sz="2400" b="1" spc="300" dirty="0" smtClean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作品答辩</a:t>
            </a:r>
            <a:endParaRPr lang="zh-CN" altLang="en-US" sz="2400" b="1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图片 97">
            <a:extLst>
              <a:ext uri="{FF2B5EF4-FFF2-40B4-BE49-F238E27FC236}">
                <a16:creationId xmlns:a16="http://schemas.microsoft.com/office/drawing/2014/main" id="{EA3EED23-2485-44CE-AD31-252C89F0C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-173689"/>
            <a:ext cx="3805516" cy="3499146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:a16="http://schemas.microsoft.com/office/drawing/2014/main" id="{756F31A3-ED06-4716-9B4D-ECD3C5F5AD38}"/>
              </a:ext>
            </a:extLst>
          </p:cNvPr>
          <p:cNvGrpSpPr/>
          <p:nvPr/>
        </p:nvGrpSpPr>
        <p:grpSpPr>
          <a:xfrm>
            <a:off x="573090" y="1976491"/>
            <a:ext cx="1475059" cy="1174168"/>
            <a:chOff x="1244871" y="1472484"/>
            <a:chExt cx="1475059" cy="1174168"/>
          </a:xfrm>
        </p:grpSpPr>
        <p:grpSp>
          <p:nvGrpSpPr>
            <p:cNvPr id="31" name="Group 62">
              <a:extLst>
                <a:ext uri="{FF2B5EF4-FFF2-40B4-BE49-F238E27FC236}">
                  <a16:creationId xmlns:a16="http://schemas.microsoft.com/office/drawing/2014/main" id="{E837AF3B-0444-4A9A-B0A8-B2072EC48A2D}"/>
                </a:ext>
              </a:extLst>
            </p:cNvPr>
            <p:cNvGrpSpPr/>
            <p:nvPr/>
          </p:nvGrpSpPr>
          <p:grpSpPr>
            <a:xfrm>
              <a:off x="1581084" y="1472484"/>
              <a:ext cx="878893" cy="878894"/>
              <a:chOff x="1606951" y="1753653"/>
              <a:chExt cx="1318670" cy="1318670"/>
            </a:xfrm>
          </p:grpSpPr>
          <p:sp>
            <p:nvSpPr>
              <p:cNvPr id="35" name="Oval 19">
                <a:extLst>
                  <a:ext uri="{FF2B5EF4-FFF2-40B4-BE49-F238E27FC236}">
                    <a16:creationId xmlns:a16="http://schemas.microsoft.com/office/drawing/2014/main" id="{1043B99A-F372-4AE2-9164-01CFEAF4CDB9}"/>
                  </a:ext>
                </a:extLst>
              </p:cNvPr>
              <p:cNvSpPr/>
              <p:nvPr/>
            </p:nvSpPr>
            <p:spPr bwMode="auto">
              <a:xfrm>
                <a:off x="1606951" y="1753653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10">
                <a:extLst>
                  <a:ext uri="{FF2B5EF4-FFF2-40B4-BE49-F238E27FC236}">
                    <a16:creationId xmlns:a16="http://schemas.microsoft.com/office/drawing/2014/main" id="{10819D8C-8219-418D-9B92-62546B0A601F}"/>
                  </a:ext>
                </a:extLst>
              </p:cNvPr>
              <p:cNvSpPr/>
              <p:nvPr/>
            </p:nvSpPr>
            <p:spPr bwMode="auto">
              <a:xfrm>
                <a:off x="1690222" y="1836924"/>
                <a:ext cx="1152128" cy="1152128"/>
              </a:xfrm>
              <a:prstGeom prst="ellips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2400" b="1" dirty="0" smtClean="0"/>
                  <a:t>01</a:t>
                </a:r>
                <a:endParaRPr sz="2400" b="1" dirty="0"/>
              </a:p>
            </p:txBody>
          </p:sp>
        </p:grpSp>
        <p:sp>
          <p:nvSpPr>
            <p:cNvPr id="33" name="TextBox 77">
              <a:extLst>
                <a:ext uri="{FF2B5EF4-FFF2-40B4-BE49-F238E27FC236}">
                  <a16:creationId xmlns:a16="http://schemas.microsoft.com/office/drawing/2014/main" id="{95A60B91-93A8-4116-ABF4-48935A12FE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44871" y="2458012"/>
              <a:ext cx="1475059" cy="18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solidFill>
                    <a:schemeClr val="accent1"/>
                  </a:solidFill>
                </a:rPr>
                <a:t>项目介绍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7AD2B7B0-28D4-4E12-ABF5-D57C94EC5148}"/>
              </a:ext>
            </a:extLst>
          </p:cNvPr>
          <p:cNvGrpSpPr/>
          <p:nvPr/>
        </p:nvGrpSpPr>
        <p:grpSpPr>
          <a:xfrm>
            <a:off x="2035880" y="2976026"/>
            <a:ext cx="1475059" cy="1174168"/>
            <a:chOff x="2707661" y="2472019"/>
            <a:chExt cx="1475059" cy="1174168"/>
          </a:xfrm>
        </p:grpSpPr>
        <p:grpSp>
          <p:nvGrpSpPr>
            <p:cNvPr id="39" name="Group 63">
              <a:extLst>
                <a:ext uri="{FF2B5EF4-FFF2-40B4-BE49-F238E27FC236}">
                  <a16:creationId xmlns:a16="http://schemas.microsoft.com/office/drawing/2014/main" id="{4A1745C7-E1F9-4F96-B7D5-23B69BEE8F4C}"/>
                </a:ext>
              </a:extLst>
            </p:cNvPr>
            <p:cNvGrpSpPr/>
            <p:nvPr/>
          </p:nvGrpSpPr>
          <p:grpSpPr>
            <a:xfrm>
              <a:off x="3005744" y="2472019"/>
              <a:ext cx="878893" cy="878894"/>
              <a:chOff x="3744477" y="3253330"/>
              <a:chExt cx="1318670" cy="1318670"/>
            </a:xfrm>
          </p:grpSpPr>
          <p:sp>
            <p:nvSpPr>
              <p:cNvPr id="43" name="Oval 21">
                <a:extLst>
                  <a:ext uri="{FF2B5EF4-FFF2-40B4-BE49-F238E27FC236}">
                    <a16:creationId xmlns:a16="http://schemas.microsoft.com/office/drawing/2014/main" id="{8C633210-7C8D-4FA7-8AA5-86C77FB649CD}"/>
                  </a:ext>
                </a:extLst>
              </p:cNvPr>
              <p:cNvSpPr/>
              <p:nvPr/>
            </p:nvSpPr>
            <p:spPr bwMode="auto">
              <a:xfrm>
                <a:off x="3744477" y="3253330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Oval 13">
                <a:extLst>
                  <a:ext uri="{FF2B5EF4-FFF2-40B4-BE49-F238E27FC236}">
                    <a16:creationId xmlns:a16="http://schemas.microsoft.com/office/drawing/2014/main" id="{3EBF8BFD-062A-4D5A-A68D-7C8A8201063B}"/>
                  </a:ext>
                </a:extLst>
              </p:cNvPr>
              <p:cNvSpPr/>
              <p:nvPr/>
            </p:nvSpPr>
            <p:spPr bwMode="auto">
              <a:xfrm>
                <a:off x="3827746" y="3343147"/>
                <a:ext cx="1152128" cy="1152128"/>
              </a:xfrm>
              <a:prstGeom prst="ellips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2400" b="1" dirty="0" smtClean="0"/>
                  <a:t>02</a:t>
                </a:r>
                <a:endParaRPr sz="2400" b="1" dirty="0"/>
              </a:p>
            </p:txBody>
          </p:sp>
        </p:grpSp>
        <p:sp>
          <p:nvSpPr>
            <p:cNvPr id="41" name="TextBox 75">
              <a:extLst>
                <a:ext uri="{FF2B5EF4-FFF2-40B4-BE49-F238E27FC236}">
                  <a16:creationId xmlns:a16="http://schemas.microsoft.com/office/drawing/2014/main" id="{B4A2111D-8F45-4F06-B389-D39E37244F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07661" y="3457547"/>
              <a:ext cx="1475059" cy="18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 smtClean="0">
                  <a:solidFill>
                    <a:schemeClr val="accent2"/>
                  </a:solidFill>
                </a:rPr>
                <a:t>数据探索和处理</a:t>
              </a:r>
              <a:endParaRPr lang="zh-CN" altLang="en-US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BE2D0F4F-36CE-47AD-8792-3C9127BC7657}"/>
              </a:ext>
            </a:extLst>
          </p:cNvPr>
          <p:cNvGrpSpPr/>
          <p:nvPr/>
        </p:nvGrpSpPr>
        <p:grpSpPr>
          <a:xfrm>
            <a:off x="3715615" y="3532879"/>
            <a:ext cx="1475059" cy="1556884"/>
            <a:chOff x="4963346" y="2472019"/>
            <a:chExt cx="1475059" cy="1556884"/>
          </a:xfrm>
        </p:grpSpPr>
        <p:grpSp>
          <p:nvGrpSpPr>
            <p:cNvPr id="47" name="Group 64">
              <a:extLst>
                <a:ext uri="{FF2B5EF4-FFF2-40B4-BE49-F238E27FC236}">
                  <a16:creationId xmlns:a16="http://schemas.microsoft.com/office/drawing/2014/main" id="{73C2A3C6-6AB8-4F5A-9217-13BA9B6B1338}"/>
                </a:ext>
              </a:extLst>
            </p:cNvPr>
            <p:cNvGrpSpPr/>
            <p:nvPr/>
          </p:nvGrpSpPr>
          <p:grpSpPr>
            <a:xfrm>
              <a:off x="5261429" y="2472019"/>
              <a:ext cx="878893" cy="878894"/>
              <a:chOff x="7128853" y="3253330"/>
              <a:chExt cx="1318670" cy="1318670"/>
            </a:xfrm>
          </p:grpSpPr>
          <p:sp>
            <p:nvSpPr>
              <p:cNvPr id="51" name="Oval 22">
                <a:extLst>
                  <a:ext uri="{FF2B5EF4-FFF2-40B4-BE49-F238E27FC236}">
                    <a16:creationId xmlns:a16="http://schemas.microsoft.com/office/drawing/2014/main" id="{9DB82127-D6A7-485B-AF83-B05305AC4717}"/>
                  </a:ext>
                </a:extLst>
              </p:cNvPr>
              <p:cNvSpPr/>
              <p:nvPr/>
            </p:nvSpPr>
            <p:spPr bwMode="auto">
              <a:xfrm>
                <a:off x="7128853" y="3253330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Oval 14">
                <a:extLst>
                  <a:ext uri="{FF2B5EF4-FFF2-40B4-BE49-F238E27FC236}">
                    <a16:creationId xmlns:a16="http://schemas.microsoft.com/office/drawing/2014/main" id="{691F9BD1-0527-47A4-8393-2462229A2E30}"/>
                  </a:ext>
                </a:extLst>
              </p:cNvPr>
              <p:cNvSpPr/>
              <p:nvPr/>
            </p:nvSpPr>
            <p:spPr bwMode="auto">
              <a:xfrm>
                <a:off x="7212124" y="3336601"/>
                <a:ext cx="1152128" cy="1152128"/>
              </a:xfrm>
              <a:prstGeom prst="ellips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2400" b="1" dirty="0" smtClean="0"/>
                  <a:t>03</a:t>
                </a:r>
                <a:endParaRPr sz="2400" b="1" dirty="0"/>
              </a:p>
            </p:txBody>
          </p:sp>
        </p:grpSp>
        <p:grpSp>
          <p:nvGrpSpPr>
            <p:cNvPr id="48" name="Group 69">
              <a:extLst>
                <a:ext uri="{FF2B5EF4-FFF2-40B4-BE49-F238E27FC236}">
                  <a16:creationId xmlns:a16="http://schemas.microsoft.com/office/drawing/2014/main" id="{96965EE3-1623-497E-844B-EFE0E02E8490}"/>
                </a:ext>
              </a:extLst>
            </p:cNvPr>
            <p:cNvGrpSpPr/>
            <p:nvPr/>
          </p:nvGrpSpPr>
          <p:grpSpPr>
            <a:xfrm>
              <a:off x="4963346" y="3457539"/>
              <a:ext cx="1475059" cy="571364"/>
              <a:chOff x="1732858" y="5001250"/>
              <a:chExt cx="2213143" cy="857260"/>
            </a:xfrm>
          </p:grpSpPr>
          <p:sp>
            <p:nvSpPr>
              <p:cNvPr id="49" name="TextBox 73">
                <a:extLst>
                  <a:ext uri="{FF2B5EF4-FFF2-40B4-BE49-F238E27FC236}">
                    <a16:creationId xmlns:a16="http://schemas.microsoft.com/office/drawing/2014/main" id="{D15D4E32-F696-45CA-9C8E-A5E610D25A6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特征变量的构建</a:t>
                </a:r>
              </a:p>
            </p:txBody>
          </p:sp>
          <p:sp>
            <p:nvSpPr>
              <p:cNvPr id="50" name="TextBox 74">
                <a:extLst>
                  <a:ext uri="{FF2B5EF4-FFF2-40B4-BE49-F238E27FC236}">
                    <a16:creationId xmlns:a16="http://schemas.microsoft.com/office/drawing/2014/main" id="{70AD80D4-2171-443B-8FA5-E25323EEEC3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000" dirty="0"/>
              </a:p>
            </p:txBody>
          </p:sp>
        </p:grpSp>
      </p:grpSp>
      <p:sp>
        <p:nvSpPr>
          <p:cNvPr id="93" name="矩形 92">
            <a:extLst>
              <a:ext uri="{FF2B5EF4-FFF2-40B4-BE49-F238E27FC236}">
                <a16:creationId xmlns:a16="http://schemas.microsoft.com/office/drawing/2014/main" id="{846677B7-5EB6-43EF-A296-A7DEC12B400B}"/>
              </a:ext>
            </a:extLst>
          </p:cNvPr>
          <p:cNvSpPr/>
          <p:nvPr/>
        </p:nvSpPr>
        <p:spPr>
          <a:xfrm>
            <a:off x="3819126" y="926283"/>
            <a:ext cx="17136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1B4B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id="{DA5F7E10-FA2F-49D6-807E-8E51A91CFA7A}"/>
              </a:ext>
            </a:extLst>
          </p:cNvPr>
          <p:cNvSpPr/>
          <p:nvPr/>
        </p:nvSpPr>
        <p:spPr>
          <a:xfrm>
            <a:off x="3563888" y="1575884"/>
            <a:ext cx="35500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spc="300" dirty="0">
                <a:solidFill>
                  <a:srgbClr val="1B4B6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微软雅黑" pitchFamily="34" charset="-122"/>
              </a:rPr>
              <a:t>CONTENTS</a:t>
            </a:r>
            <a:endParaRPr lang="zh-CN" altLang="en-US" sz="2000" b="1" spc="300" dirty="0">
              <a:solidFill>
                <a:srgbClr val="1B4B6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微软雅黑" pitchFamily="34" charset="-122"/>
            </a:endParaRPr>
          </a:p>
        </p:txBody>
      </p: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756F31A3-ED06-4716-9B4D-ECD3C5F5AD38}"/>
              </a:ext>
            </a:extLst>
          </p:cNvPr>
          <p:cNvGrpSpPr/>
          <p:nvPr/>
        </p:nvGrpSpPr>
        <p:grpSpPr>
          <a:xfrm>
            <a:off x="5561970" y="2970396"/>
            <a:ext cx="1475059" cy="1141381"/>
            <a:chOff x="1230025" y="1472484"/>
            <a:chExt cx="1475059" cy="1141381"/>
          </a:xfrm>
        </p:grpSpPr>
        <p:grpSp>
          <p:nvGrpSpPr>
            <p:cNvPr id="96" name="Group 62">
              <a:extLst>
                <a:ext uri="{FF2B5EF4-FFF2-40B4-BE49-F238E27FC236}">
                  <a16:creationId xmlns:a16="http://schemas.microsoft.com/office/drawing/2014/main" id="{E837AF3B-0444-4A9A-B0A8-B2072EC48A2D}"/>
                </a:ext>
              </a:extLst>
            </p:cNvPr>
            <p:cNvGrpSpPr/>
            <p:nvPr/>
          </p:nvGrpSpPr>
          <p:grpSpPr>
            <a:xfrm>
              <a:off x="1581084" y="1472484"/>
              <a:ext cx="878893" cy="878894"/>
              <a:chOff x="1606951" y="1753653"/>
              <a:chExt cx="1318670" cy="1318670"/>
            </a:xfrm>
          </p:grpSpPr>
          <p:sp>
            <p:nvSpPr>
              <p:cNvPr id="101" name="Oval 19">
                <a:extLst>
                  <a:ext uri="{FF2B5EF4-FFF2-40B4-BE49-F238E27FC236}">
                    <a16:creationId xmlns:a16="http://schemas.microsoft.com/office/drawing/2014/main" id="{1043B99A-F372-4AE2-9164-01CFEAF4CDB9}"/>
                  </a:ext>
                </a:extLst>
              </p:cNvPr>
              <p:cNvSpPr/>
              <p:nvPr/>
            </p:nvSpPr>
            <p:spPr bwMode="auto">
              <a:xfrm>
                <a:off x="1606951" y="1753653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Oval 10">
                <a:extLst>
                  <a:ext uri="{FF2B5EF4-FFF2-40B4-BE49-F238E27FC236}">
                    <a16:creationId xmlns:a16="http://schemas.microsoft.com/office/drawing/2014/main" id="{10819D8C-8219-418D-9B92-62546B0A601F}"/>
                  </a:ext>
                </a:extLst>
              </p:cNvPr>
              <p:cNvSpPr/>
              <p:nvPr/>
            </p:nvSpPr>
            <p:spPr bwMode="auto">
              <a:xfrm>
                <a:off x="1690222" y="1836924"/>
                <a:ext cx="1152128" cy="1152128"/>
              </a:xfrm>
              <a:prstGeom prst="ellips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2400" b="1" dirty="0" smtClean="0"/>
                  <a:t>04</a:t>
                </a:r>
                <a:endParaRPr sz="2400" b="1" dirty="0"/>
              </a:p>
            </p:txBody>
          </p:sp>
        </p:grpSp>
        <p:sp>
          <p:nvSpPr>
            <p:cNvPr id="99" name="TextBox 77">
              <a:extLst>
                <a:ext uri="{FF2B5EF4-FFF2-40B4-BE49-F238E27FC236}">
                  <a16:creationId xmlns:a16="http://schemas.microsoft.com/office/drawing/2014/main" id="{95A60B91-93A8-4116-ABF4-48935A12FE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30025" y="2425225"/>
              <a:ext cx="1475059" cy="18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solidFill>
                    <a:schemeClr val="accent3"/>
                  </a:solidFill>
                </a:rPr>
                <a:t>模型构建及评估</a:t>
              </a: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756F31A3-ED06-4716-9B4D-ECD3C5F5AD38}"/>
              </a:ext>
            </a:extLst>
          </p:cNvPr>
          <p:cNvGrpSpPr/>
          <p:nvPr/>
        </p:nvGrpSpPr>
        <p:grpSpPr>
          <a:xfrm>
            <a:off x="7037029" y="1975994"/>
            <a:ext cx="1532420" cy="1556885"/>
            <a:chOff x="1283001" y="1472484"/>
            <a:chExt cx="1532420" cy="1556885"/>
          </a:xfrm>
        </p:grpSpPr>
        <p:grpSp>
          <p:nvGrpSpPr>
            <p:cNvPr id="104" name="Group 62">
              <a:extLst>
                <a:ext uri="{FF2B5EF4-FFF2-40B4-BE49-F238E27FC236}">
                  <a16:creationId xmlns:a16="http://schemas.microsoft.com/office/drawing/2014/main" id="{E837AF3B-0444-4A9A-B0A8-B2072EC48A2D}"/>
                </a:ext>
              </a:extLst>
            </p:cNvPr>
            <p:cNvGrpSpPr/>
            <p:nvPr/>
          </p:nvGrpSpPr>
          <p:grpSpPr>
            <a:xfrm>
              <a:off x="1581084" y="1472484"/>
              <a:ext cx="878893" cy="878894"/>
              <a:chOff x="1606951" y="1753653"/>
              <a:chExt cx="1318670" cy="1318670"/>
            </a:xfrm>
          </p:grpSpPr>
          <p:sp>
            <p:nvSpPr>
              <p:cNvPr id="108" name="Oval 19">
                <a:extLst>
                  <a:ext uri="{FF2B5EF4-FFF2-40B4-BE49-F238E27FC236}">
                    <a16:creationId xmlns:a16="http://schemas.microsoft.com/office/drawing/2014/main" id="{1043B99A-F372-4AE2-9164-01CFEAF4CDB9}"/>
                  </a:ext>
                </a:extLst>
              </p:cNvPr>
              <p:cNvSpPr/>
              <p:nvPr/>
            </p:nvSpPr>
            <p:spPr bwMode="auto">
              <a:xfrm>
                <a:off x="1606951" y="1753653"/>
                <a:ext cx="1318670" cy="131867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Oval 10">
                <a:extLst>
                  <a:ext uri="{FF2B5EF4-FFF2-40B4-BE49-F238E27FC236}">
                    <a16:creationId xmlns:a16="http://schemas.microsoft.com/office/drawing/2014/main" id="{10819D8C-8219-418D-9B92-62546B0A601F}"/>
                  </a:ext>
                </a:extLst>
              </p:cNvPr>
              <p:cNvSpPr/>
              <p:nvPr/>
            </p:nvSpPr>
            <p:spPr bwMode="auto">
              <a:xfrm>
                <a:off x="1690220" y="1841785"/>
                <a:ext cx="1152128" cy="1152128"/>
              </a:xfrm>
              <a:prstGeom prst="ellips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2400" b="1" dirty="0" smtClean="0"/>
                  <a:t>05</a:t>
                </a:r>
                <a:endParaRPr sz="2400" b="1" dirty="0"/>
              </a:p>
            </p:txBody>
          </p:sp>
        </p:grpSp>
        <p:grpSp>
          <p:nvGrpSpPr>
            <p:cNvPr id="105" name="Group 67">
              <a:extLst>
                <a:ext uri="{FF2B5EF4-FFF2-40B4-BE49-F238E27FC236}">
                  <a16:creationId xmlns:a16="http://schemas.microsoft.com/office/drawing/2014/main" id="{0EACB0C9-27F3-4681-9E98-1C47131848A5}"/>
                </a:ext>
              </a:extLst>
            </p:cNvPr>
            <p:cNvGrpSpPr/>
            <p:nvPr/>
          </p:nvGrpSpPr>
          <p:grpSpPr>
            <a:xfrm>
              <a:off x="1283001" y="2466886"/>
              <a:ext cx="1532420" cy="562483"/>
              <a:chOff x="1732858" y="5014575"/>
              <a:chExt cx="2299206" cy="843935"/>
            </a:xfrm>
          </p:grpSpPr>
          <p:sp>
            <p:nvSpPr>
              <p:cNvPr id="106" name="TextBox 77">
                <a:extLst>
                  <a:ext uri="{FF2B5EF4-FFF2-40B4-BE49-F238E27FC236}">
                    <a16:creationId xmlns:a16="http://schemas.microsoft.com/office/drawing/2014/main" id="{95A60B91-93A8-4116-ABF4-48935A12FE8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818921" y="5014575"/>
                <a:ext cx="2213143" cy="2830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 smtClean="0">
                    <a:solidFill>
                      <a:schemeClr val="accent1"/>
                    </a:solidFill>
                  </a:rPr>
                  <a:t>总结</a:t>
                </a:r>
                <a:endParaRPr lang="zh-CN" altLang="en-US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7" name="TextBox 78">
                <a:extLst>
                  <a:ext uri="{FF2B5EF4-FFF2-40B4-BE49-F238E27FC236}">
                    <a16:creationId xmlns:a16="http://schemas.microsoft.com/office/drawing/2014/main" id="{3A2611F7-C2D9-41F5-BF6D-D7F30F0247A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/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5053AA7F-19B7-4DF1-9A67-85477D544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F2AEE51-F0C6-4099-A0F0-259F3BE83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7864" y="1347614"/>
            <a:ext cx="2088269" cy="208929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47854678-20AA-4048-A440-4BEA6F6A29CF}"/>
              </a:ext>
            </a:extLst>
          </p:cNvPr>
          <p:cNvSpPr/>
          <p:nvPr/>
        </p:nvSpPr>
        <p:spPr>
          <a:xfrm>
            <a:off x="3673275" y="2680213"/>
            <a:ext cx="1797445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项目介绍</a:t>
            </a:r>
            <a:endParaRPr lang="zh-CN" altLang="en-US" sz="20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C05960A-277C-421F-ADB8-CB12FC3F758E}"/>
              </a:ext>
            </a:extLst>
          </p:cNvPr>
          <p:cNvSpPr/>
          <p:nvPr/>
        </p:nvSpPr>
        <p:spPr>
          <a:xfrm>
            <a:off x="4175522" y="1738851"/>
            <a:ext cx="134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 smtClean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01</a:t>
            </a:r>
            <a:endParaRPr lang="zh-CN" altLang="en-US" sz="3600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4293" t="2587" r="954" b="-2587"/>
          <a:stretch/>
        </p:blipFill>
        <p:spPr>
          <a:xfrm>
            <a:off x="323528" y="1923678"/>
            <a:ext cx="8421120" cy="2837262"/>
          </a:xfrm>
          <a:prstGeom prst="rect">
            <a:avLst/>
          </a:prstGeom>
        </p:spPr>
      </p:pic>
      <p:sp>
        <p:nvSpPr>
          <p:cNvPr id="3" name="TextBox 49"/>
          <p:cNvSpPr txBox="1"/>
          <p:nvPr/>
        </p:nvSpPr>
        <p:spPr>
          <a:xfrm>
            <a:off x="2051720" y="645604"/>
            <a:ext cx="946413" cy="910018"/>
          </a:xfrm>
          <a:prstGeom prst="rect">
            <a:avLst/>
          </a:prstGeom>
          <a:noFill/>
        </p:spPr>
        <p:txBody>
          <a:bodyPr vert="eaVert" wrap="none">
            <a:no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研究背景</a:t>
            </a:r>
          </a:p>
        </p:txBody>
      </p:sp>
      <p:sp>
        <p:nvSpPr>
          <p:cNvPr id="4" name="TextBox 50"/>
          <p:cNvSpPr txBox="1"/>
          <p:nvPr/>
        </p:nvSpPr>
        <p:spPr>
          <a:xfrm>
            <a:off x="2984075" y="412882"/>
            <a:ext cx="4108205" cy="2105323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zh-CN" sz="1400" dirty="0"/>
              <a:t>金条是京东金融旗下的一款无抵押现金贷产品，申请人只需要在京东</a:t>
            </a:r>
            <a:r>
              <a:rPr lang="zh-CN" altLang="zh-CN" sz="1400" dirty="0" smtClean="0"/>
              <a:t>金条申请</a:t>
            </a:r>
            <a:r>
              <a:rPr lang="zh-CN" altLang="zh-CN" sz="1400" dirty="0"/>
              <a:t>页面填写少量的个人信息即可申请现金贷款。在开展这类信贷业务的时候，除了要评估用户的风险之外，还需要预测用户的借款</a:t>
            </a:r>
            <a:r>
              <a:rPr lang="zh-CN" altLang="zh-CN" sz="1400" dirty="0" smtClean="0"/>
              <a:t>需求</a:t>
            </a:r>
            <a:r>
              <a:rPr lang="zh-CN" altLang="en-US" sz="1400" dirty="0"/>
              <a:t>。</a:t>
            </a:r>
            <a:endParaRPr lang="zh-CN" altLang="en-US" sz="1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1" y="25139"/>
            <a:ext cx="1075474" cy="107547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74092" y="263002"/>
            <a:ext cx="240595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信贷需求预测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573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1" y="25139"/>
            <a:ext cx="1075474" cy="1075474"/>
          </a:xfrm>
          <a:prstGeom prst="rect">
            <a:avLst/>
          </a:prstGeom>
        </p:spPr>
      </p:pic>
      <p:sp>
        <p:nvSpPr>
          <p:cNvPr id="22" name="TextBox 49"/>
          <p:cNvSpPr txBox="1"/>
          <p:nvPr/>
        </p:nvSpPr>
        <p:spPr>
          <a:xfrm>
            <a:off x="1899036" y="1047772"/>
            <a:ext cx="946413" cy="230833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r"/>
            <a:r>
              <a:rPr lang="zh-CN" altLang="en-US" sz="1600" b="1" dirty="0" smtClean="0">
                <a:solidFill>
                  <a:schemeClr val="accent1"/>
                </a:solidFill>
              </a:rPr>
              <a:t>研究意义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422899" y="2182403"/>
            <a:ext cx="6496681" cy="2882758"/>
            <a:chOff x="1323511" y="2007644"/>
            <a:chExt cx="6496681" cy="2882758"/>
          </a:xfrm>
        </p:grpSpPr>
        <p:cxnSp>
          <p:nvCxnSpPr>
            <p:cNvPr id="9" name="Straight Connector 19"/>
            <p:cNvCxnSpPr/>
            <p:nvPr/>
          </p:nvCxnSpPr>
          <p:spPr>
            <a:xfrm>
              <a:off x="1323511" y="4496428"/>
              <a:ext cx="6496681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26"/>
            <p:cNvSpPr>
              <a:spLocks/>
            </p:cNvSpPr>
            <p:nvPr/>
          </p:nvSpPr>
          <p:spPr bwMode="auto">
            <a:xfrm>
              <a:off x="2491840" y="3104607"/>
              <a:ext cx="274520" cy="274520"/>
            </a:xfrm>
            <a:custGeom>
              <a:avLst/>
              <a:gdLst>
                <a:gd name="T0" fmla="*/ 96 w 176"/>
                <a:gd name="T1" fmla="*/ 124 h 176"/>
                <a:gd name="T2" fmla="*/ 92 w 176"/>
                <a:gd name="T3" fmla="*/ 120 h 176"/>
                <a:gd name="T4" fmla="*/ 89 w 176"/>
                <a:gd name="T5" fmla="*/ 121 h 176"/>
                <a:gd name="T6" fmla="*/ 65 w 176"/>
                <a:gd name="T7" fmla="*/ 145 h 176"/>
                <a:gd name="T8" fmla="*/ 64 w 176"/>
                <a:gd name="T9" fmla="*/ 148 h 176"/>
                <a:gd name="T10" fmla="*/ 68 w 176"/>
                <a:gd name="T11" fmla="*/ 152 h 176"/>
                <a:gd name="T12" fmla="*/ 82 w 176"/>
                <a:gd name="T13" fmla="*/ 152 h 176"/>
                <a:gd name="T14" fmla="*/ 65 w 176"/>
                <a:gd name="T15" fmla="*/ 169 h 176"/>
                <a:gd name="T16" fmla="*/ 64 w 176"/>
                <a:gd name="T17" fmla="*/ 172 h 176"/>
                <a:gd name="T18" fmla="*/ 68 w 176"/>
                <a:gd name="T19" fmla="*/ 176 h 176"/>
                <a:gd name="T20" fmla="*/ 71 w 176"/>
                <a:gd name="T21" fmla="*/ 175 h 176"/>
                <a:gd name="T22" fmla="*/ 95 w 176"/>
                <a:gd name="T23" fmla="*/ 151 h 176"/>
                <a:gd name="T24" fmla="*/ 96 w 176"/>
                <a:gd name="T25" fmla="*/ 148 h 176"/>
                <a:gd name="T26" fmla="*/ 92 w 176"/>
                <a:gd name="T27" fmla="*/ 144 h 176"/>
                <a:gd name="T28" fmla="*/ 92 w 176"/>
                <a:gd name="T29" fmla="*/ 144 h 176"/>
                <a:gd name="T30" fmla="*/ 78 w 176"/>
                <a:gd name="T31" fmla="*/ 144 h 176"/>
                <a:gd name="T32" fmla="*/ 95 w 176"/>
                <a:gd name="T33" fmla="*/ 127 h 176"/>
                <a:gd name="T34" fmla="*/ 96 w 176"/>
                <a:gd name="T35" fmla="*/ 124 h 176"/>
                <a:gd name="T36" fmla="*/ 152 w 176"/>
                <a:gd name="T37" fmla="*/ 41 h 176"/>
                <a:gd name="T38" fmla="*/ 152 w 176"/>
                <a:gd name="T39" fmla="*/ 40 h 176"/>
                <a:gd name="T40" fmla="*/ 128 w 176"/>
                <a:gd name="T41" fmla="*/ 16 h 176"/>
                <a:gd name="T42" fmla="*/ 112 w 176"/>
                <a:gd name="T43" fmla="*/ 22 h 176"/>
                <a:gd name="T44" fmla="*/ 72 w 176"/>
                <a:gd name="T45" fmla="*/ 0 h 176"/>
                <a:gd name="T46" fmla="*/ 25 w 176"/>
                <a:gd name="T47" fmla="*/ 41 h 176"/>
                <a:gd name="T48" fmla="*/ 0 w 176"/>
                <a:gd name="T49" fmla="*/ 72 h 176"/>
                <a:gd name="T50" fmla="*/ 32 w 176"/>
                <a:gd name="T51" fmla="*/ 104 h 176"/>
                <a:gd name="T52" fmla="*/ 144 w 176"/>
                <a:gd name="T53" fmla="*/ 104 h 176"/>
                <a:gd name="T54" fmla="*/ 176 w 176"/>
                <a:gd name="T55" fmla="*/ 72 h 176"/>
                <a:gd name="T56" fmla="*/ 152 w 176"/>
                <a:gd name="T57" fmla="*/ 41 h 176"/>
                <a:gd name="T58" fmla="*/ 144 w 176"/>
                <a:gd name="T59" fmla="*/ 96 h 176"/>
                <a:gd name="T60" fmla="*/ 32 w 176"/>
                <a:gd name="T61" fmla="*/ 96 h 176"/>
                <a:gd name="T62" fmla="*/ 8 w 176"/>
                <a:gd name="T63" fmla="*/ 72 h 176"/>
                <a:gd name="T64" fmla="*/ 26 w 176"/>
                <a:gd name="T65" fmla="*/ 49 h 176"/>
                <a:gd name="T66" fmla="*/ 32 w 176"/>
                <a:gd name="T67" fmla="*/ 42 h 176"/>
                <a:gd name="T68" fmla="*/ 72 w 176"/>
                <a:gd name="T69" fmla="*/ 8 h 176"/>
                <a:gd name="T70" fmla="*/ 102 w 176"/>
                <a:gd name="T71" fmla="*/ 22 h 176"/>
                <a:gd name="T72" fmla="*/ 111 w 176"/>
                <a:gd name="T73" fmla="*/ 30 h 176"/>
                <a:gd name="T74" fmla="*/ 112 w 176"/>
                <a:gd name="T75" fmla="*/ 30 h 176"/>
                <a:gd name="T76" fmla="*/ 117 w 176"/>
                <a:gd name="T77" fmla="*/ 28 h 176"/>
                <a:gd name="T78" fmla="*/ 128 w 176"/>
                <a:gd name="T79" fmla="*/ 24 h 176"/>
                <a:gd name="T80" fmla="*/ 144 w 176"/>
                <a:gd name="T81" fmla="*/ 40 h 176"/>
                <a:gd name="T82" fmla="*/ 144 w 176"/>
                <a:gd name="T83" fmla="*/ 41 h 176"/>
                <a:gd name="T84" fmla="*/ 150 w 176"/>
                <a:gd name="T85" fmla="*/ 49 h 176"/>
                <a:gd name="T86" fmla="*/ 168 w 176"/>
                <a:gd name="T87" fmla="*/ 72 h 176"/>
                <a:gd name="T88" fmla="*/ 144 w 176"/>
                <a:gd name="T89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76">
                  <a:moveTo>
                    <a:pt x="96" y="124"/>
                  </a:moveTo>
                  <a:cubicBezTo>
                    <a:pt x="96" y="122"/>
                    <a:pt x="94" y="120"/>
                    <a:pt x="92" y="120"/>
                  </a:cubicBezTo>
                  <a:cubicBezTo>
                    <a:pt x="91" y="120"/>
                    <a:pt x="90" y="120"/>
                    <a:pt x="89" y="121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4" y="146"/>
                    <a:pt x="64" y="147"/>
                    <a:pt x="64" y="148"/>
                  </a:cubicBezTo>
                  <a:cubicBezTo>
                    <a:pt x="64" y="150"/>
                    <a:pt x="66" y="152"/>
                    <a:pt x="68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65" y="169"/>
                    <a:pt x="65" y="169"/>
                    <a:pt x="65" y="169"/>
                  </a:cubicBezTo>
                  <a:cubicBezTo>
                    <a:pt x="64" y="170"/>
                    <a:pt x="64" y="171"/>
                    <a:pt x="64" y="172"/>
                  </a:cubicBezTo>
                  <a:cubicBezTo>
                    <a:pt x="64" y="174"/>
                    <a:pt x="66" y="176"/>
                    <a:pt x="68" y="176"/>
                  </a:cubicBezTo>
                  <a:cubicBezTo>
                    <a:pt x="69" y="176"/>
                    <a:pt x="70" y="176"/>
                    <a:pt x="71" y="175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96" y="150"/>
                    <a:pt x="96" y="149"/>
                    <a:pt x="96" y="148"/>
                  </a:cubicBezTo>
                  <a:cubicBezTo>
                    <a:pt x="96" y="146"/>
                    <a:pt x="94" y="144"/>
                    <a:pt x="92" y="144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6" y="126"/>
                    <a:pt x="96" y="125"/>
                    <a:pt x="96" y="124"/>
                  </a:cubicBezTo>
                  <a:moveTo>
                    <a:pt x="152" y="41"/>
                  </a:moveTo>
                  <a:cubicBezTo>
                    <a:pt x="152" y="41"/>
                    <a:pt x="152" y="40"/>
                    <a:pt x="152" y="40"/>
                  </a:cubicBezTo>
                  <a:cubicBezTo>
                    <a:pt x="152" y="27"/>
                    <a:pt x="141" y="16"/>
                    <a:pt x="128" y="16"/>
                  </a:cubicBezTo>
                  <a:cubicBezTo>
                    <a:pt x="122" y="16"/>
                    <a:pt x="116" y="18"/>
                    <a:pt x="112" y="22"/>
                  </a:cubicBezTo>
                  <a:cubicBezTo>
                    <a:pt x="104" y="9"/>
                    <a:pt x="89" y="0"/>
                    <a:pt x="72" y="0"/>
                  </a:cubicBezTo>
                  <a:cubicBezTo>
                    <a:pt x="48" y="0"/>
                    <a:pt x="28" y="18"/>
                    <a:pt x="25" y="41"/>
                  </a:cubicBezTo>
                  <a:cubicBezTo>
                    <a:pt x="10" y="44"/>
                    <a:pt x="0" y="57"/>
                    <a:pt x="0" y="72"/>
                  </a:cubicBezTo>
                  <a:cubicBezTo>
                    <a:pt x="0" y="90"/>
                    <a:pt x="14" y="104"/>
                    <a:pt x="32" y="104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62" y="104"/>
                    <a:pt x="176" y="90"/>
                    <a:pt x="176" y="72"/>
                  </a:cubicBezTo>
                  <a:cubicBezTo>
                    <a:pt x="176" y="57"/>
                    <a:pt x="166" y="45"/>
                    <a:pt x="152" y="41"/>
                  </a:cubicBezTo>
                  <a:moveTo>
                    <a:pt x="144" y="96"/>
                  </a:moveTo>
                  <a:cubicBezTo>
                    <a:pt x="32" y="96"/>
                    <a:pt x="32" y="96"/>
                    <a:pt x="32" y="96"/>
                  </a:cubicBezTo>
                  <a:cubicBezTo>
                    <a:pt x="19" y="96"/>
                    <a:pt x="8" y="85"/>
                    <a:pt x="8" y="72"/>
                  </a:cubicBezTo>
                  <a:cubicBezTo>
                    <a:pt x="8" y="61"/>
                    <a:pt x="16" y="51"/>
                    <a:pt x="26" y="49"/>
                  </a:cubicBezTo>
                  <a:cubicBezTo>
                    <a:pt x="30" y="48"/>
                    <a:pt x="32" y="45"/>
                    <a:pt x="32" y="42"/>
                  </a:cubicBezTo>
                  <a:cubicBezTo>
                    <a:pt x="35" y="23"/>
                    <a:pt x="52" y="8"/>
                    <a:pt x="72" y="8"/>
                  </a:cubicBezTo>
                  <a:cubicBezTo>
                    <a:pt x="86" y="8"/>
                    <a:pt x="94" y="11"/>
                    <a:pt x="102" y="22"/>
                  </a:cubicBezTo>
                  <a:cubicBezTo>
                    <a:pt x="103" y="24"/>
                    <a:pt x="109" y="30"/>
                    <a:pt x="111" y="30"/>
                  </a:cubicBezTo>
                  <a:cubicBezTo>
                    <a:pt x="111" y="30"/>
                    <a:pt x="112" y="30"/>
                    <a:pt x="112" y="30"/>
                  </a:cubicBezTo>
                  <a:cubicBezTo>
                    <a:pt x="114" y="30"/>
                    <a:pt x="116" y="29"/>
                    <a:pt x="117" y="28"/>
                  </a:cubicBezTo>
                  <a:cubicBezTo>
                    <a:pt x="120" y="25"/>
                    <a:pt x="124" y="24"/>
                    <a:pt x="128" y="24"/>
                  </a:cubicBezTo>
                  <a:cubicBezTo>
                    <a:pt x="137" y="24"/>
                    <a:pt x="144" y="31"/>
                    <a:pt x="144" y="40"/>
                  </a:cubicBezTo>
                  <a:cubicBezTo>
                    <a:pt x="144" y="41"/>
                    <a:pt x="144" y="41"/>
                    <a:pt x="144" y="41"/>
                  </a:cubicBezTo>
                  <a:cubicBezTo>
                    <a:pt x="144" y="44"/>
                    <a:pt x="146" y="48"/>
                    <a:pt x="150" y="49"/>
                  </a:cubicBezTo>
                  <a:cubicBezTo>
                    <a:pt x="161" y="52"/>
                    <a:pt x="168" y="61"/>
                    <a:pt x="168" y="72"/>
                  </a:cubicBezTo>
                  <a:cubicBezTo>
                    <a:pt x="168" y="85"/>
                    <a:pt x="157" y="96"/>
                    <a:pt x="144" y="9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31"/>
            <p:cNvSpPr>
              <a:spLocks/>
            </p:cNvSpPr>
            <p:nvPr/>
          </p:nvSpPr>
          <p:spPr bwMode="auto">
            <a:xfrm>
              <a:off x="3339155" y="2314034"/>
              <a:ext cx="240891" cy="240891"/>
            </a:xfrm>
            <a:custGeom>
              <a:avLst/>
              <a:gdLst>
                <a:gd name="T0" fmla="*/ 156 w 176"/>
                <a:gd name="T1" fmla="*/ 0 h 176"/>
                <a:gd name="T2" fmla="*/ 136 w 176"/>
                <a:gd name="T3" fmla="*/ 20 h 176"/>
                <a:gd name="T4" fmla="*/ 152 w 176"/>
                <a:gd name="T5" fmla="*/ 40 h 176"/>
                <a:gd name="T6" fmla="*/ 152 w 176"/>
                <a:gd name="T7" fmla="*/ 84 h 176"/>
                <a:gd name="T8" fmla="*/ 108 w 176"/>
                <a:gd name="T9" fmla="*/ 84 h 176"/>
                <a:gd name="T10" fmla="*/ 88 w 176"/>
                <a:gd name="T11" fmla="*/ 68 h 176"/>
                <a:gd name="T12" fmla="*/ 68 w 176"/>
                <a:gd name="T13" fmla="*/ 84 h 176"/>
                <a:gd name="T14" fmla="*/ 20 w 176"/>
                <a:gd name="T15" fmla="*/ 84 h 176"/>
                <a:gd name="T16" fmla="*/ 16 w 176"/>
                <a:gd name="T17" fmla="*/ 88 h 176"/>
                <a:gd name="T18" fmla="*/ 16 w 176"/>
                <a:gd name="T19" fmla="*/ 136 h 176"/>
                <a:gd name="T20" fmla="*/ 0 w 176"/>
                <a:gd name="T21" fmla="*/ 156 h 176"/>
                <a:gd name="T22" fmla="*/ 20 w 176"/>
                <a:gd name="T23" fmla="*/ 176 h 176"/>
                <a:gd name="T24" fmla="*/ 40 w 176"/>
                <a:gd name="T25" fmla="*/ 156 h 176"/>
                <a:gd name="T26" fmla="*/ 24 w 176"/>
                <a:gd name="T27" fmla="*/ 136 h 176"/>
                <a:gd name="T28" fmla="*/ 24 w 176"/>
                <a:gd name="T29" fmla="*/ 92 h 176"/>
                <a:gd name="T30" fmla="*/ 68 w 176"/>
                <a:gd name="T31" fmla="*/ 92 h 176"/>
                <a:gd name="T32" fmla="*/ 88 w 176"/>
                <a:gd name="T33" fmla="*/ 108 h 176"/>
                <a:gd name="T34" fmla="*/ 108 w 176"/>
                <a:gd name="T35" fmla="*/ 92 h 176"/>
                <a:gd name="T36" fmla="*/ 156 w 176"/>
                <a:gd name="T37" fmla="*/ 92 h 176"/>
                <a:gd name="T38" fmla="*/ 160 w 176"/>
                <a:gd name="T39" fmla="*/ 88 h 176"/>
                <a:gd name="T40" fmla="*/ 160 w 176"/>
                <a:gd name="T41" fmla="*/ 40 h 176"/>
                <a:gd name="T42" fmla="*/ 176 w 176"/>
                <a:gd name="T43" fmla="*/ 20 h 176"/>
                <a:gd name="T44" fmla="*/ 156 w 176"/>
                <a:gd name="T45" fmla="*/ 0 h 176"/>
                <a:gd name="T46" fmla="*/ 32 w 176"/>
                <a:gd name="T47" fmla="*/ 156 h 176"/>
                <a:gd name="T48" fmla="*/ 20 w 176"/>
                <a:gd name="T49" fmla="*/ 168 h 176"/>
                <a:gd name="T50" fmla="*/ 8 w 176"/>
                <a:gd name="T51" fmla="*/ 156 h 176"/>
                <a:gd name="T52" fmla="*/ 20 w 176"/>
                <a:gd name="T53" fmla="*/ 144 h 176"/>
                <a:gd name="T54" fmla="*/ 32 w 176"/>
                <a:gd name="T55" fmla="*/ 156 h 176"/>
                <a:gd name="T56" fmla="*/ 88 w 176"/>
                <a:gd name="T57" fmla="*/ 100 h 176"/>
                <a:gd name="T58" fmla="*/ 76 w 176"/>
                <a:gd name="T59" fmla="*/ 88 h 176"/>
                <a:gd name="T60" fmla="*/ 88 w 176"/>
                <a:gd name="T61" fmla="*/ 76 h 176"/>
                <a:gd name="T62" fmla="*/ 100 w 176"/>
                <a:gd name="T63" fmla="*/ 88 h 176"/>
                <a:gd name="T64" fmla="*/ 88 w 176"/>
                <a:gd name="T65" fmla="*/ 100 h 176"/>
                <a:gd name="T66" fmla="*/ 156 w 176"/>
                <a:gd name="T67" fmla="*/ 32 h 176"/>
                <a:gd name="T68" fmla="*/ 144 w 176"/>
                <a:gd name="T69" fmla="*/ 20 h 176"/>
                <a:gd name="T70" fmla="*/ 156 w 176"/>
                <a:gd name="T71" fmla="*/ 8 h 176"/>
                <a:gd name="T72" fmla="*/ 168 w 176"/>
                <a:gd name="T73" fmla="*/ 20 h 176"/>
                <a:gd name="T74" fmla="*/ 156 w 176"/>
                <a:gd name="T7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" h="176">
                  <a:moveTo>
                    <a:pt x="156" y="0"/>
                  </a:moveTo>
                  <a:cubicBezTo>
                    <a:pt x="145" y="0"/>
                    <a:pt x="136" y="9"/>
                    <a:pt x="136" y="20"/>
                  </a:cubicBezTo>
                  <a:cubicBezTo>
                    <a:pt x="136" y="30"/>
                    <a:pt x="143" y="38"/>
                    <a:pt x="152" y="40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08" y="84"/>
                    <a:pt x="108" y="84"/>
                    <a:pt x="108" y="84"/>
                  </a:cubicBezTo>
                  <a:cubicBezTo>
                    <a:pt x="106" y="75"/>
                    <a:pt x="98" y="68"/>
                    <a:pt x="88" y="68"/>
                  </a:cubicBezTo>
                  <a:cubicBezTo>
                    <a:pt x="78" y="68"/>
                    <a:pt x="70" y="75"/>
                    <a:pt x="68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6" y="86"/>
                    <a:pt x="16" y="88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3" y="138"/>
                    <a:pt x="24" y="136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70" y="101"/>
                    <a:pt x="78" y="108"/>
                    <a:pt x="88" y="108"/>
                  </a:cubicBezTo>
                  <a:cubicBezTo>
                    <a:pt x="98" y="108"/>
                    <a:pt x="106" y="101"/>
                    <a:pt x="108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58" y="92"/>
                    <a:pt x="160" y="90"/>
                    <a:pt x="160" y="88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9" y="38"/>
                    <a:pt x="176" y="30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  <a:moveTo>
                    <a:pt x="32" y="156"/>
                  </a:moveTo>
                  <a:cubicBezTo>
                    <a:pt x="32" y="163"/>
                    <a:pt x="27" y="168"/>
                    <a:pt x="20" y="168"/>
                  </a:cubicBezTo>
                  <a:cubicBezTo>
                    <a:pt x="13" y="168"/>
                    <a:pt x="8" y="163"/>
                    <a:pt x="8" y="156"/>
                  </a:cubicBezTo>
                  <a:cubicBezTo>
                    <a:pt x="8" y="149"/>
                    <a:pt x="13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moveTo>
                    <a:pt x="88" y="100"/>
                  </a:moveTo>
                  <a:cubicBezTo>
                    <a:pt x="81" y="100"/>
                    <a:pt x="76" y="95"/>
                    <a:pt x="76" y="88"/>
                  </a:cubicBezTo>
                  <a:cubicBezTo>
                    <a:pt x="76" y="81"/>
                    <a:pt x="81" y="76"/>
                    <a:pt x="88" y="76"/>
                  </a:cubicBezTo>
                  <a:cubicBezTo>
                    <a:pt x="95" y="76"/>
                    <a:pt x="100" y="81"/>
                    <a:pt x="100" y="88"/>
                  </a:cubicBezTo>
                  <a:cubicBezTo>
                    <a:pt x="100" y="95"/>
                    <a:pt x="95" y="100"/>
                    <a:pt x="88" y="100"/>
                  </a:cubicBezTo>
                  <a:moveTo>
                    <a:pt x="156" y="32"/>
                  </a:moveTo>
                  <a:cubicBezTo>
                    <a:pt x="149" y="32"/>
                    <a:pt x="144" y="27"/>
                    <a:pt x="144" y="20"/>
                  </a:cubicBezTo>
                  <a:cubicBezTo>
                    <a:pt x="144" y="13"/>
                    <a:pt x="149" y="8"/>
                    <a:pt x="156" y="8"/>
                  </a:cubicBezTo>
                  <a:cubicBezTo>
                    <a:pt x="163" y="8"/>
                    <a:pt x="168" y="13"/>
                    <a:pt x="168" y="20"/>
                  </a:cubicBezTo>
                  <a:cubicBezTo>
                    <a:pt x="168" y="27"/>
                    <a:pt x="163" y="32"/>
                    <a:pt x="156" y="3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34"/>
            <p:cNvSpPr>
              <a:spLocks/>
            </p:cNvSpPr>
            <p:nvPr/>
          </p:nvSpPr>
          <p:spPr bwMode="auto">
            <a:xfrm>
              <a:off x="5567146" y="2322665"/>
              <a:ext cx="240891" cy="240891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37"/>
            <p:cNvSpPr>
              <a:spLocks/>
            </p:cNvSpPr>
            <p:nvPr/>
          </p:nvSpPr>
          <p:spPr bwMode="auto">
            <a:xfrm>
              <a:off x="6444890" y="3091606"/>
              <a:ext cx="220663" cy="251404"/>
            </a:xfrm>
            <a:custGeom>
              <a:avLst/>
              <a:gdLst>
                <a:gd name="T0" fmla="*/ 152 w 304"/>
                <a:gd name="T1" fmla="*/ 0 h 347"/>
                <a:gd name="T2" fmla="*/ 0 w 304"/>
                <a:gd name="T3" fmla="*/ 71 h 347"/>
                <a:gd name="T4" fmla="*/ 0 w 304"/>
                <a:gd name="T5" fmla="*/ 277 h 347"/>
                <a:gd name="T6" fmla="*/ 152 w 304"/>
                <a:gd name="T7" fmla="*/ 347 h 347"/>
                <a:gd name="T8" fmla="*/ 304 w 304"/>
                <a:gd name="T9" fmla="*/ 277 h 347"/>
                <a:gd name="T10" fmla="*/ 304 w 304"/>
                <a:gd name="T11" fmla="*/ 71 h 347"/>
                <a:gd name="T12" fmla="*/ 152 w 304"/>
                <a:gd name="T13" fmla="*/ 0 h 347"/>
                <a:gd name="T14" fmla="*/ 282 w 304"/>
                <a:gd name="T15" fmla="*/ 277 h 347"/>
                <a:gd name="T16" fmla="*/ 152 w 304"/>
                <a:gd name="T17" fmla="*/ 326 h 347"/>
                <a:gd name="T18" fmla="*/ 22 w 304"/>
                <a:gd name="T19" fmla="*/ 277 h 347"/>
                <a:gd name="T20" fmla="*/ 22 w 304"/>
                <a:gd name="T21" fmla="*/ 236 h 347"/>
                <a:gd name="T22" fmla="*/ 152 w 304"/>
                <a:gd name="T23" fmla="*/ 271 h 347"/>
                <a:gd name="T24" fmla="*/ 282 w 304"/>
                <a:gd name="T25" fmla="*/ 236 h 347"/>
                <a:gd name="T26" fmla="*/ 282 w 304"/>
                <a:gd name="T27" fmla="*/ 277 h 347"/>
                <a:gd name="T28" fmla="*/ 282 w 304"/>
                <a:gd name="T29" fmla="*/ 212 h 347"/>
                <a:gd name="T30" fmla="*/ 282 w 304"/>
                <a:gd name="T31" fmla="*/ 212 h 347"/>
                <a:gd name="T32" fmla="*/ 282 w 304"/>
                <a:gd name="T33" fmla="*/ 212 h 347"/>
                <a:gd name="T34" fmla="*/ 152 w 304"/>
                <a:gd name="T35" fmla="*/ 261 h 347"/>
                <a:gd name="T36" fmla="*/ 22 w 304"/>
                <a:gd name="T37" fmla="*/ 212 h 347"/>
                <a:gd name="T38" fmla="*/ 22 w 304"/>
                <a:gd name="T39" fmla="*/ 212 h 347"/>
                <a:gd name="T40" fmla="*/ 22 w 304"/>
                <a:gd name="T41" fmla="*/ 212 h 347"/>
                <a:gd name="T42" fmla="*/ 22 w 304"/>
                <a:gd name="T43" fmla="*/ 171 h 347"/>
                <a:gd name="T44" fmla="*/ 152 w 304"/>
                <a:gd name="T45" fmla="*/ 206 h 347"/>
                <a:gd name="T46" fmla="*/ 282 w 304"/>
                <a:gd name="T47" fmla="*/ 171 h 347"/>
                <a:gd name="T48" fmla="*/ 282 w 304"/>
                <a:gd name="T49" fmla="*/ 212 h 347"/>
                <a:gd name="T50" fmla="*/ 282 w 304"/>
                <a:gd name="T51" fmla="*/ 147 h 347"/>
                <a:gd name="T52" fmla="*/ 282 w 304"/>
                <a:gd name="T53" fmla="*/ 147 h 347"/>
                <a:gd name="T54" fmla="*/ 282 w 304"/>
                <a:gd name="T55" fmla="*/ 147 h 347"/>
                <a:gd name="T56" fmla="*/ 152 w 304"/>
                <a:gd name="T57" fmla="*/ 195 h 347"/>
                <a:gd name="T58" fmla="*/ 22 w 304"/>
                <a:gd name="T59" fmla="*/ 147 h 347"/>
                <a:gd name="T60" fmla="*/ 22 w 304"/>
                <a:gd name="T61" fmla="*/ 147 h 347"/>
                <a:gd name="T62" fmla="*/ 22 w 304"/>
                <a:gd name="T63" fmla="*/ 147 h 347"/>
                <a:gd name="T64" fmla="*/ 22 w 304"/>
                <a:gd name="T65" fmla="*/ 109 h 347"/>
                <a:gd name="T66" fmla="*/ 152 w 304"/>
                <a:gd name="T67" fmla="*/ 141 h 347"/>
                <a:gd name="T68" fmla="*/ 282 w 304"/>
                <a:gd name="T69" fmla="*/ 109 h 347"/>
                <a:gd name="T70" fmla="*/ 282 w 304"/>
                <a:gd name="T71" fmla="*/ 147 h 347"/>
                <a:gd name="T72" fmla="*/ 152 w 304"/>
                <a:gd name="T73" fmla="*/ 119 h 347"/>
                <a:gd name="T74" fmla="*/ 22 w 304"/>
                <a:gd name="T75" fmla="*/ 71 h 347"/>
                <a:gd name="T76" fmla="*/ 152 w 304"/>
                <a:gd name="T77" fmla="*/ 22 h 347"/>
                <a:gd name="T78" fmla="*/ 282 w 304"/>
                <a:gd name="T79" fmla="*/ 71 h 347"/>
                <a:gd name="T80" fmla="*/ 152 w 304"/>
                <a:gd name="T81" fmla="*/ 11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4" h="347">
                  <a:moveTo>
                    <a:pt x="152" y="0"/>
                  </a:moveTo>
                  <a:cubicBezTo>
                    <a:pt x="79" y="0"/>
                    <a:pt x="0" y="22"/>
                    <a:pt x="0" y="7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25"/>
                    <a:pt x="79" y="347"/>
                    <a:pt x="152" y="347"/>
                  </a:cubicBezTo>
                  <a:cubicBezTo>
                    <a:pt x="225" y="347"/>
                    <a:pt x="304" y="325"/>
                    <a:pt x="304" y="277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4" y="22"/>
                    <a:pt x="225" y="0"/>
                    <a:pt x="152" y="0"/>
                  </a:cubicBezTo>
                  <a:close/>
                  <a:moveTo>
                    <a:pt x="282" y="277"/>
                  </a:moveTo>
                  <a:cubicBezTo>
                    <a:pt x="282" y="304"/>
                    <a:pt x="224" y="326"/>
                    <a:pt x="152" y="326"/>
                  </a:cubicBezTo>
                  <a:cubicBezTo>
                    <a:pt x="80" y="326"/>
                    <a:pt x="22" y="304"/>
                    <a:pt x="22" y="27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44" y="259"/>
                    <a:pt x="98" y="271"/>
                    <a:pt x="152" y="271"/>
                  </a:cubicBezTo>
                  <a:cubicBezTo>
                    <a:pt x="206" y="271"/>
                    <a:pt x="260" y="259"/>
                    <a:pt x="282" y="236"/>
                  </a:cubicBezTo>
                  <a:lnTo>
                    <a:pt x="282" y="277"/>
                  </a:lnTo>
                  <a:close/>
                  <a:moveTo>
                    <a:pt x="282" y="212"/>
                  </a:moveTo>
                  <a:cubicBezTo>
                    <a:pt x="282" y="212"/>
                    <a:pt x="282" y="212"/>
                    <a:pt x="282" y="212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82" y="239"/>
                    <a:pt x="224" y="261"/>
                    <a:pt x="152" y="261"/>
                  </a:cubicBezTo>
                  <a:cubicBezTo>
                    <a:pt x="80" y="261"/>
                    <a:pt x="22" y="239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44" y="194"/>
                    <a:pt x="98" y="206"/>
                    <a:pt x="152" y="206"/>
                  </a:cubicBezTo>
                  <a:cubicBezTo>
                    <a:pt x="206" y="206"/>
                    <a:pt x="260" y="194"/>
                    <a:pt x="282" y="171"/>
                  </a:cubicBezTo>
                  <a:lnTo>
                    <a:pt x="282" y="212"/>
                  </a:lnTo>
                  <a:close/>
                  <a:moveTo>
                    <a:pt x="282" y="147"/>
                  </a:moveTo>
                  <a:cubicBezTo>
                    <a:pt x="282" y="147"/>
                    <a:pt x="282" y="147"/>
                    <a:pt x="282" y="147"/>
                  </a:cubicBezTo>
                  <a:cubicBezTo>
                    <a:pt x="282" y="147"/>
                    <a:pt x="282" y="147"/>
                    <a:pt x="282" y="147"/>
                  </a:cubicBezTo>
                  <a:cubicBezTo>
                    <a:pt x="282" y="174"/>
                    <a:pt x="224" y="195"/>
                    <a:pt x="152" y="195"/>
                  </a:cubicBezTo>
                  <a:cubicBezTo>
                    <a:pt x="80" y="195"/>
                    <a:pt x="22" y="174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50" y="131"/>
                    <a:pt x="102" y="141"/>
                    <a:pt x="152" y="141"/>
                  </a:cubicBezTo>
                  <a:cubicBezTo>
                    <a:pt x="202" y="141"/>
                    <a:pt x="254" y="131"/>
                    <a:pt x="282" y="109"/>
                  </a:cubicBezTo>
                  <a:lnTo>
                    <a:pt x="282" y="147"/>
                  </a:lnTo>
                  <a:close/>
                  <a:moveTo>
                    <a:pt x="152" y="119"/>
                  </a:moveTo>
                  <a:cubicBezTo>
                    <a:pt x="80" y="119"/>
                    <a:pt x="22" y="98"/>
                    <a:pt x="22" y="71"/>
                  </a:cubicBezTo>
                  <a:cubicBezTo>
                    <a:pt x="22" y="44"/>
                    <a:pt x="80" y="22"/>
                    <a:pt x="152" y="22"/>
                  </a:cubicBezTo>
                  <a:cubicBezTo>
                    <a:pt x="224" y="22"/>
                    <a:pt x="282" y="44"/>
                    <a:pt x="282" y="71"/>
                  </a:cubicBezTo>
                  <a:cubicBezTo>
                    <a:pt x="282" y="98"/>
                    <a:pt x="224" y="119"/>
                    <a:pt x="152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41"/>
            <p:cNvSpPr>
              <a:spLocks/>
            </p:cNvSpPr>
            <p:nvPr/>
          </p:nvSpPr>
          <p:spPr bwMode="auto">
            <a:xfrm>
              <a:off x="4406462" y="2007644"/>
              <a:ext cx="273176" cy="273176"/>
            </a:xfrm>
            <a:custGeom>
              <a:avLst/>
              <a:gdLst>
                <a:gd name="T0" fmla="*/ 44 w 176"/>
                <a:gd name="T1" fmla="*/ 132 h 176"/>
                <a:gd name="T2" fmla="*/ 78 w 176"/>
                <a:gd name="T3" fmla="*/ 126 h 176"/>
                <a:gd name="T4" fmla="*/ 170 w 176"/>
                <a:gd name="T5" fmla="*/ 34 h 176"/>
                <a:gd name="T6" fmla="*/ 176 w 176"/>
                <a:gd name="T7" fmla="*/ 20 h 176"/>
                <a:gd name="T8" fmla="*/ 156 w 176"/>
                <a:gd name="T9" fmla="*/ 0 h 176"/>
                <a:gd name="T10" fmla="*/ 142 w 176"/>
                <a:gd name="T11" fmla="*/ 6 h 176"/>
                <a:gd name="T12" fmla="*/ 50 w 176"/>
                <a:gd name="T13" fmla="*/ 98 h 176"/>
                <a:gd name="T14" fmla="*/ 44 w 176"/>
                <a:gd name="T15" fmla="*/ 132 h 176"/>
                <a:gd name="T16" fmla="*/ 148 w 176"/>
                <a:gd name="T17" fmla="*/ 12 h 176"/>
                <a:gd name="T18" fmla="*/ 156 w 176"/>
                <a:gd name="T19" fmla="*/ 8 h 176"/>
                <a:gd name="T20" fmla="*/ 168 w 176"/>
                <a:gd name="T21" fmla="*/ 20 h 176"/>
                <a:gd name="T22" fmla="*/ 164 w 176"/>
                <a:gd name="T23" fmla="*/ 28 h 176"/>
                <a:gd name="T24" fmla="*/ 159 w 176"/>
                <a:gd name="T25" fmla="*/ 34 h 176"/>
                <a:gd name="T26" fmla="*/ 142 w 176"/>
                <a:gd name="T27" fmla="*/ 17 h 176"/>
                <a:gd name="T28" fmla="*/ 148 w 176"/>
                <a:gd name="T29" fmla="*/ 12 h 176"/>
                <a:gd name="T30" fmla="*/ 137 w 176"/>
                <a:gd name="T31" fmla="*/ 22 h 176"/>
                <a:gd name="T32" fmla="*/ 154 w 176"/>
                <a:gd name="T33" fmla="*/ 39 h 176"/>
                <a:gd name="T34" fmla="*/ 80 w 176"/>
                <a:gd name="T35" fmla="*/ 113 h 176"/>
                <a:gd name="T36" fmla="*/ 80 w 176"/>
                <a:gd name="T37" fmla="*/ 96 h 176"/>
                <a:gd name="T38" fmla="*/ 63 w 176"/>
                <a:gd name="T39" fmla="*/ 96 h 176"/>
                <a:gd name="T40" fmla="*/ 137 w 176"/>
                <a:gd name="T41" fmla="*/ 22 h 176"/>
                <a:gd name="T42" fmla="*/ 57 w 176"/>
                <a:gd name="T43" fmla="*/ 104 h 176"/>
                <a:gd name="T44" fmla="*/ 72 w 176"/>
                <a:gd name="T45" fmla="*/ 104 h 176"/>
                <a:gd name="T46" fmla="*/ 72 w 176"/>
                <a:gd name="T47" fmla="*/ 119 h 176"/>
                <a:gd name="T48" fmla="*/ 54 w 176"/>
                <a:gd name="T49" fmla="*/ 122 h 176"/>
                <a:gd name="T50" fmla="*/ 57 w 176"/>
                <a:gd name="T51" fmla="*/ 104 h 176"/>
                <a:gd name="T52" fmla="*/ 172 w 176"/>
                <a:gd name="T53" fmla="*/ 60 h 176"/>
                <a:gd name="T54" fmla="*/ 168 w 176"/>
                <a:gd name="T55" fmla="*/ 64 h 176"/>
                <a:gd name="T56" fmla="*/ 168 w 176"/>
                <a:gd name="T57" fmla="*/ 152 h 176"/>
                <a:gd name="T58" fmla="*/ 152 w 176"/>
                <a:gd name="T59" fmla="*/ 168 h 176"/>
                <a:gd name="T60" fmla="*/ 24 w 176"/>
                <a:gd name="T61" fmla="*/ 168 h 176"/>
                <a:gd name="T62" fmla="*/ 8 w 176"/>
                <a:gd name="T63" fmla="*/ 152 h 176"/>
                <a:gd name="T64" fmla="*/ 8 w 176"/>
                <a:gd name="T65" fmla="*/ 24 h 176"/>
                <a:gd name="T66" fmla="*/ 24 w 176"/>
                <a:gd name="T67" fmla="*/ 8 h 176"/>
                <a:gd name="T68" fmla="*/ 112 w 176"/>
                <a:gd name="T69" fmla="*/ 8 h 176"/>
                <a:gd name="T70" fmla="*/ 116 w 176"/>
                <a:gd name="T71" fmla="*/ 4 h 176"/>
                <a:gd name="T72" fmla="*/ 112 w 176"/>
                <a:gd name="T73" fmla="*/ 0 h 176"/>
                <a:gd name="T74" fmla="*/ 24 w 176"/>
                <a:gd name="T75" fmla="*/ 0 h 176"/>
                <a:gd name="T76" fmla="*/ 0 w 176"/>
                <a:gd name="T77" fmla="*/ 24 h 176"/>
                <a:gd name="T78" fmla="*/ 0 w 176"/>
                <a:gd name="T79" fmla="*/ 152 h 176"/>
                <a:gd name="T80" fmla="*/ 24 w 176"/>
                <a:gd name="T81" fmla="*/ 176 h 176"/>
                <a:gd name="T82" fmla="*/ 152 w 176"/>
                <a:gd name="T83" fmla="*/ 176 h 176"/>
                <a:gd name="T84" fmla="*/ 176 w 176"/>
                <a:gd name="T85" fmla="*/ 152 h 176"/>
                <a:gd name="T86" fmla="*/ 176 w 176"/>
                <a:gd name="T87" fmla="*/ 64 h 176"/>
                <a:gd name="T88" fmla="*/ 172 w 176"/>
                <a:gd name="T89" fmla="*/ 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76">
                  <a:moveTo>
                    <a:pt x="44" y="132"/>
                  </a:moveTo>
                  <a:cubicBezTo>
                    <a:pt x="78" y="126"/>
                    <a:pt x="78" y="126"/>
                    <a:pt x="78" y="126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74" y="31"/>
                    <a:pt x="176" y="26"/>
                    <a:pt x="176" y="20"/>
                  </a:cubicBezTo>
                  <a:cubicBezTo>
                    <a:pt x="176" y="9"/>
                    <a:pt x="167" y="0"/>
                    <a:pt x="156" y="0"/>
                  </a:cubicBezTo>
                  <a:cubicBezTo>
                    <a:pt x="150" y="0"/>
                    <a:pt x="145" y="2"/>
                    <a:pt x="142" y="6"/>
                  </a:cubicBezTo>
                  <a:cubicBezTo>
                    <a:pt x="50" y="98"/>
                    <a:pt x="50" y="98"/>
                    <a:pt x="50" y="98"/>
                  </a:cubicBezTo>
                  <a:lnTo>
                    <a:pt x="44" y="132"/>
                  </a:lnTo>
                  <a:close/>
                  <a:moveTo>
                    <a:pt x="148" y="12"/>
                  </a:moveTo>
                  <a:cubicBezTo>
                    <a:pt x="150" y="9"/>
                    <a:pt x="153" y="8"/>
                    <a:pt x="156" y="8"/>
                  </a:cubicBezTo>
                  <a:cubicBezTo>
                    <a:pt x="163" y="8"/>
                    <a:pt x="168" y="13"/>
                    <a:pt x="168" y="20"/>
                  </a:cubicBezTo>
                  <a:cubicBezTo>
                    <a:pt x="168" y="23"/>
                    <a:pt x="167" y="26"/>
                    <a:pt x="164" y="28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lnTo>
                    <a:pt x="148" y="12"/>
                  </a:lnTo>
                  <a:close/>
                  <a:moveTo>
                    <a:pt x="137" y="22"/>
                  </a:moveTo>
                  <a:cubicBezTo>
                    <a:pt x="154" y="39"/>
                    <a:pt x="154" y="39"/>
                    <a:pt x="154" y="39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63" y="96"/>
                    <a:pt x="63" y="96"/>
                    <a:pt x="63" y="96"/>
                  </a:cubicBezTo>
                  <a:lnTo>
                    <a:pt x="137" y="22"/>
                  </a:lnTo>
                  <a:close/>
                  <a:moveTo>
                    <a:pt x="57" y="104"/>
                  </a:moveTo>
                  <a:cubicBezTo>
                    <a:pt x="72" y="104"/>
                    <a:pt x="72" y="104"/>
                    <a:pt x="72" y="104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54" y="122"/>
                    <a:pt x="54" y="122"/>
                    <a:pt x="54" y="122"/>
                  </a:cubicBezTo>
                  <a:lnTo>
                    <a:pt x="57" y="104"/>
                  </a:lnTo>
                  <a:close/>
                  <a:moveTo>
                    <a:pt x="172" y="60"/>
                  </a:moveTo>
                  <a:cubicBezTo>
                    <a:pt x="170" y="60"/>
                    <a:pt x="168" y="62"/>
                    <a:pt x="168" y="64"/>
                  </a:cubicBezTo>
                  <a:cubicBezTo>
                    <a:pt x="168" y="152"/>
                    <a:pt x="168" y="152"/>
                    <a:pt x="168" y="152"/>
                  </a:cubicBezTo>
                  <a:cubicBezTo>
                    <a:pt x="168" y="161"/>
                    <a:pt x="161" y="168"/>
                    <a:pt x="152" y="168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15" y="168"/>
                    <a:pt x="8" y="161"/>
                    <a:pt x="8" y="15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4" y="8"/>
                    <a:pt x="116" y="6"/>
                    <a:pt x="116" y="4"/>
                  </a:cubicBezTo>
                  <a:cubicBezTo>
                    <a:pt x="116" y="2"/>
                    <a:pt x="114" y="0"/>
                    <a:pt x="11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5"/>
                    <a:pt x="11" y="176"/>
                    <a:pt x="24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65" y="176"/>
                    <a:pt x="176" y="165"/>
                    <a:pt x="176" y="152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62"/>
                    <a:pt x="174" y="60"/>
                    <a:pt x="172" y="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58"/>
            <p:cNvGrpSpPr/>
            <p:nvPr/>
          </p:nvGrpSpPr>
          <p:grpSpPr>
            <a:xfrm>
              <a:off x="3177135" y="2787795"/>
              <a:ext cx="2424422" cy="2102607"/>
              <a:chOff x="3548282" y="1831669"/>
              <a:chExt cx="4872767" cy="4225962"/>
            </a:xfrm>
          </p:grpSpPr>
          <p:grpSp>
            <p:nvGrpSpPr>
              <p:cNvPr id="29" name="Group 59"/>
              <p:cNvGrpSpPr/>
              <p:nvPr/>
            </p:nvGrpSpPr>
            <p:grpSpPr>
              <a:xfrm>
                <a:off x="4359009" y="1831669"/>
                <a:ext cx="3443956" cy="3584953"/>
                <a:chOff x="4359009" y="1831669"/>
                <a:chExt cx="3443956" cy="3584953"/>
              </a:xfrm>
              <a:solidFill>
                <a:schemeClr val="accent1"/>
              </a:solidFill>
            </p:grpSpPr>
            <p:sp>
              <p:nvSpPr>
                <p:cNvPr id="31" name="Freeform: Shape 61"/>
                <p:cNvSpPr>
                  <a:spLocks/>
                </p:cNvSpPr>
                <p:nvPr/>
              </p:nvSpPr>
              <p:spPr bwMode="auto">
                <a:xfrm>
                  <a:off x="6673970" y="1861652"/>
                  <a:ext cx="413850" cy="3479206"/>
                </a:xfrm>
                <a:custGeom>
                  <a:avLst/>
                  <a:gdLst>
                    <a:gd name="T0" fmla="*/ 0 w 217"/>
                    <a:gd name="T1" fmla="*/ 0 h 1821"/>
                    <a:gd name="T2" fmla="*/ 0 w 217"/>
                    <a:gd name="T3" fmla="*/ 1821 h 1821"/>
                    <a:gd name="T4" fmla="*/ 217 w 217"/>
                    <a:gd name="T5" fmla="*/ 1761 h 1821"/>
                    <a:gd name="T6" fmla="*/ 217 w 217"/>
                    <a:gd name="T7" fmla="*/ 73 h 1821"/>
                    <a:gd name="T8" fmla="*/ 0 w 217"/>
                    <a:gd name="T9" fmla="*/ 0 h 1821"/>
                    <a:gd name="T10" fmla="*/ 166 w 217"/>
                    <a:gd name="T11" fmla="*/ 1705 h 1821"/>
                    <a:gd name="T12" fmla="*/ 43 w 217"/>
                    <a:gd name="T13" fmla="*/ 1738 h 1821"/>
                    <a:gd name="T14" fmla="*/ 43 w 217"/>
                    <a:gd name="T15" fmla="*/ 1689 h 1821"/>
                    <a:gd name="T16" fmla="*/ 166 w 217"/>
                    <a:gd name="T17" fmla="*/ 1666 h 1821"/>
                    <a:gd name="T18" fmla="*/ 166 w 217"/>
                    <a:gd name="T19" fmla="*/ 1705 h 1821"/>
                    <a:gd name="T20" fmla="*/ 166 w 217"/>
                    <a:gd name="T21" fmla="*/ 1536 h 1821"/>
                    <a:gd name="T22" fmla="*/ 43 w 217"/>
                    <a:gd name="T23" fmla="*/ 1562 h 1821"/>
                    <a:gd name="T24" fmla="*/ 43 w 217"/>
                    <a:gd name="T25" fmla="*/ 1513 h 1821"/>
                    <a:gd name="T26" fmla="*/ 166 w 217"/>
                    <a:gd name="T27" fmla="*/ 1496 h 1821"/>
                    <a:gd name="T28" fmla="*/ 166 w 217"/>
                    <a:gd name="T29" fmla="*/ 1536 h 1821"/>
                    <a:gd name="T30" fmla="*/ 166 w 217"/>
                    <a:gd name="T31" fmla="*/ 1366 h 1821"/>
                    <a:gd name="T32" fmla="*/ 43 w 217"/>
                    <a:gd name="T33" fmla="*/ 1385 h 1821"/>
                    <a:gd name="T34" fmla="*/ 43 w 217"/>
                    <a:gd name="T35" fmla="*/ 1336 h 1821"/>
                    <a:gd name="T36" fmla="*/ 166 w 217"/>
                    <a:gd name="T37" fmla="*/ 1326 h 1821"/>
                    <a:gd name="T38" fmla="*/ 166 w 217"/>
                    <a:gd name="T39" fmla="*/ 1366 h 1821"/>
                    <a:gd name="T40" fmla="*/ 166 w 217"/>
                    <a:gd name="T41" fmla="*/ 1197 h 1821"/>
                    <a:gd name="T42" fmla="*/ 43 w 217"/>
                    <a:gd name="T43" fmla="*/ 1209 h 1821"/>
                    <a:gd name="T44" fmla="*/ 43 w 217"/>
                    <a:gd name="T45" fmla="*/ 1160 h 1821"/>
                    <a:gd name="T46" fmla="*/ 166 w 217"/>
                    <a:gd name="T47" fmla="*/ 1156 h 1821"/>
                    <a:gd name="T48" fmla="*/ 166 w 217"/>
                    <a:gd name="T49" fmla="*/ 1197 h 1821"/>
                    <a:gd name="T50" fmla="*/ 166 w 217"/>
                    <a:gd name="T51" fmla="*/ 1027 h 1821"/>
                    <a:gd name="T52" fmla="*/ 43 w 217"/>
                    <a:gd name="T53" fmla="*/ 1032 h 1821"/>
                    <a:gd name="T54" fmla="*/ 43 w 217"/>
                    <a:gd name="T55" fmla="*/ 983 h 1821"/>
                    <a:gd name="T56" fmla="*/ 166 w 217"/>
                    <a:gd name="T57" fmla="*/ 986 h 1821"/>
                    <a:gd name="T58" fmla="*/ 166 w 217"/>
                    <a:gd name="T59" fmla="*/ 1027 h 1821"/>
                    <a:gd name="T60" fmla="*/ 166 w 217"/>
                    <a:gd name="T61" fmla="*/ 858 h 1821"/>
                    <a:gd name="T62" fmla="*/ 43 w 217"/>
                    <a:gd name="T63" fmla="*/ 856 h 1821"/>
                    <a:gd name="T64" fmla="*/ 43 w 217"/>
                    <a:gd name="T65" fmla="*/ 807 h 1821"/>
                    <a:gd name="T66" fmla="*/ 166 w 217"/>
                    <a:gd name="T67" fmla="*/ 815 h 1821"/>
                    <a:gd name="T68" fmla="*/ 166 w 217"/>
                    <a:gd name="T69" fmla="*/ 858 h 1821"/>
                    <a:gd name="T70" fmla="*/ 166 w 217"/>
                    <a:gd name="T71" fmla="*/ 688 h 1821"/>
                    <a:gd name="T72" fmla="*/ 43 w 217"/>
                    <a:gd name="T73" fmla="*/ 679 h 1821"/>
                    <a:gd name="T74" fmla="*/ 43 w 217"/>
                    <a:gd name="T75" fmla="*/ 630 h 1821"/>
                    <a:gd name="T76" fmla="*/ 166 w 217"/>
                    <a:gd name="T77" fmla="*/ 645 h 1821"/>
                    <a:gd name="T78" fmla="*/ 166 w 217"/>
                    <a:gd name="T79" fmla="*/ 688 h 1821"/>
                    <a:gd name="T80" fmla="*/ 166 w 217"/>
                    <a:gd name="T81" fmla="*/ 519 h 1821"/>
                    <a:gd name="T82" fmla="*/ 43 w 217"/>
                    <a:gd name="T83" fmla="*/ 502 h 1821"/>
                    <a:gd name="T84" fmla="*/ 43 w 217"/>
                    <a:gd name="T85" fmla="*/ 454 h 1821"/>
                    <a:gd name="T86" fmla="*/ 166 w 217"/>
                    <a:gd name="T87" fmla="*/ 475 h 1821"/>
                    <a:gd name="T88" fmla="*/ 166 w 217"/>
                    <a:gd name="T89" fmla="*/ 519 h 1821"/>
                    <a:gd name="T90" fmla="*/ 166 w 217"/>
                    <a:gd name="T91" fmla="*/ 349 h 1821"/>
                    <a:gd name="T92" fmla="*/ 43 w 217"/>
                    <a:gd name="T93" fmla="*/ 326 h 1821"/>
                    <a:gd name="T94" fmla="*/ 43 w 217"/>
                    <a:gd name="T95" fmla="*/ 277 h 1821"/>
                    <a:gd name="T96" fmla="*/ 166 w 217"/>
                    <a:gd name="T97" fmla="*/ 305 h 1821"/>
                    <a:gd name="T98" fmla="*/ 166 w 217"/>
                    <a:gd name="T99" fmla="*/ 349 h 1821"/>
                    <a:gd name="T100" fmla="*/ 166 w 217"/>
                    <a:gd name="T101" fmla="*/ 180 h 1821"/>
                    <a:gd name="T102" fmla="*/ 43 w 217"/>
                    <a:gd name="T103" fmla="*/ 150 h 1821"/>
                    <a:gd name="T104" fmla="*/ 43 w 217"/>
                    <a:gd name="T105" fmla="*/ 101 h 1821"/>
                    <a:gd name="T106" fmla="*/ 166 w 217"/>
                    <a:gd name="T107" fmla="*/ 135 h 1821"/>
                    <a:gd name="T108" fmla="*/ 166 w 217"/>
                    <a:gd name="T109" fmla="*/ 180 h 1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7" h="1821">
                      <a:moveTo>
                        <a:pt x="0" y="0"/>
                      </a:moveTo>
                      <a:cubicBezTo>
                        <a:pt x="0" y="1821"/>
                        <a:pt x="0" y="1821"/>
                        <a:pt x="0" y="1821"/>
                      </a:cubicBezTo>
                      <a:cubicBezTo>
                        <a:pt x="217" y="1761"/>
                        <a:pt x="217" y="1761"/>
                        <a:pt x="217" y="1761"/>
                      </a:cubicBezTo>
                      <a:cubicBezTo>
                        <a:pt x="217" y="73"/>
                        <a:pt x="217" y="73"/>
                        <a:pt x="217" y="73"/>
                      </a:cubicBezTo>
                      <a:lnTo>
                        <a:pt x="0" y="0"/>
                      </a:lnTo>
                      <a:close/>
                      <a:moveTo>
                        <a:pt x="166" y="1705"/>
                      </a:moveTo>
                      <a:cubicBezTo>
                        <a:pt x="43" y="1738"/>
                        <a:pt x="43" y="1738"/>
                        <a:pt x="43" y="1738"/>
                      </a:cubicBezTo>
                      <a:cubicBezTo>
                        <a:pt x="43" y="1689"/>
                        <a:pt x="43" y="1689"/>
                        <a:pt x="43" y="1689"/>
                      </a:cubicBezTo>
                      <a:cubicBezTo>
                        <a:pt x="166" y="1666"/>
                        <a:pt x="166" y="1666"/>
                        <a:pt x="166" y="1666"/>
                      </a:cubicBezTo>
                      <a:lnTo>
                        <a:pt x="166" y="1705"/>
                      </a:lnTo>
                      <a:close/>
                      <a:moveTo>
                        <a:pt x="166" y="1536"/>
                      </a:moveTo>
                      <a:cubicBezTo>
                        <a:pt x="125" y="1544"/>
                        <a:pt x="84" y="1553"/>
                        <a:pt x="43" y="1562"/>
                      </a:cubicBezTo>
                      <a:cubicBezTo>
                        <a:pt x="43" y="1545"/>
                        <a:pt x="43" y="1529"/>
                        <a:pt x="43" y="1513"/>
                      </a:cubicBezTo>
                      <a:cubicBezTo>
                        <a:pt x="84" y="1507"/>
                        <a:pt x="125" y="1502"/>
                        <a:pt x="166" y="1496"/>
                      </a:cubicBezTo>
                      <a:cubicBezTo>
                        <a:pt x="166" y="1509"/>
                        <a:pt x="166" y="1522"/>
                        <a:pt x="166" y="1536"/>
                      </a:cubicBezTo>
                      <a:close/>
                      <a:moveTo>
                        <a:pt x="166" y="1366"/>
                      </a:moveTo>
                      <a:cubicBezTo>
                        <a:pt x="125" y="1372"/>
                        <a:pt x="84" y="1379"/>
                        <a:pt x="43" y="1385"/>
                      </a:cubicBezTo>
                      <a:cubicBezTo>
                        <a:pt x="43" y="1369"/>
                        <a:pt x="43" y="1353"/>
                        <a:pt x="43" y="1336"/>
                      </a:cubicBezTo>
                      <a:cubicBezTo>
                        <a:pt x="84" y="1333"/>
                        <a:pt x="125" y="1329"/>
                        <a:pt x="166" y="1326"/>
                      </a:cubicBezTo>
                      <a:cubicBezTo>
                        <a:pt x="166" y="1339"/>
                        <a:pt x="166" y="1353"/>
                        <a:pt x="166" y="1366"/>
                      </a:cubicBezTo>
                      <a:close/>
                      <a:moveTo>
                        <a:pt x="166" y="1197"/>
                      </a:moveTo>
                      <a:cubicBezTo>
                        <a:pt x="125" y="1201"/>
                        <a:pt x="84" y="1205"/>
                        <a:pt x="43" y="1209"/>
                      </a:cubicBezTo>
                      <a:cubicBezTo>
                        <a:pt x="43" y="1192"/>
                        <a:pt x="43" y="1176"/>
                        <a:pt x="43" y="1160"/>
                      </a:cubicBezTo>
                      <a:cubicBezTo>
                        <a:pt x="84" y="1159"/>
                        <a:pt x="125" y="1157"/>
                        <a:pt x="166" y="1156"/>
                      </a:cubicBezTo>
                      <a:cubicBezTo>
                        <a:pt x="166" y="1169"/>
                        <a:pt x="166" y="1183"/>
                        <a:pt x="166" y="1197"/>
                      </a:cubicBezTo>
                      <a:close/>
                      <a:moveTo>
                        <a:pt x="166" y="1027"/>
                      </a:moveTo>
                      <a:cubicBezTo>
                        <a:pt x="125" y="1029"/>
                        <a:pt x="84" y="1030"/>
                        <a:pt x="43" y="1032"/>
                      </a:cubicBezTo>
                      <a:cubicBezTo>
                        <a:pt x="43" y="1016"/>
                        <a:pt x="43" y="1000"/>
                        <a:pt x="43" y="983"/>
                      </a:cubicBezTo>
                      <a:cubicBezTo>
                        <a:pt x="84" y="984"/>
                        <a:pt x="125" y="985"/>
                        <a:pt x="166" y="986"/>
                      </a:cubicBezTo>
                      <a:cubicBezTo>
                        <a:pt x="166" y="999"/>
                        <a:pt x="166" y="1013"/>
                        <a:pt x="166" y="1027"/>
                      </a:cubicBezTo>
                      <a:close/>
                      <a:moveTo>
                        <a:pt x="166" y="858"/>
                      </a:moveTo>
                      <a:cubicBezTo>
                        <a:pt x="125" y="857"/>
                        <a:pt x="84" y="856"/>
                        <a:pt x="43" y="856"/>
                      </a:cubicBezTo>
                      <a:cubicBezTo>
                        <a:pt x="43" y="839"/>
                        <a:pt x="43" y="823"/>
                        <a:pt x="43" y="807"/>
                      </a:cubicBezTo>
                      <a:cubicBezTo>
                        <a:pt x="84" y="810"/>
                        <a:pt x="125" y="813"/>
                        <a:pt x="166" y="815"/>
                      </a:cubicBezTo>
                      <a:cubicBezTo>
                        <a:pt x="166" y="830"/>
                        <a:pt x="166" y="844"/>
                        <a:pt x="166" y="858"/>
                      </a:cubicBezTo>
                      <a:close/>
                      <a:moveTo>
                        <a:pt x="166" y="688"/>
                      </a:moveTo>
                      <a:cubicBezTo>
                        <a:pt x="125" y="685"/>
                        <a:pt x="84" y="682"/>
                        <a:pt x="43" y="679"/>
                      </a:cubicBezTo>
                      <a:cubicBezTo>
                        <a:pt x="43" y="663"/>
                        <a:pt x="43" y="647"/>
                        <a:pt x="43" y="630"/>
                      </a:cubicBezTo>
                      <a:cubicBezTo>
                        <a:pt x="84" y="635"/>
                        <a:pt x="125" y="640"/>
                        <a:pt x="166" y="645"/>
                      </a:cubicBezTo>
                      <a:cubicBezTo>
                        <a:pt x="166" y="660"/>
                        <a:pt x="166" y="674"/>
                        <a:pt x="166" y="688"/>
                      </a:cubicBezTo>
                      <a:close/>
                      <a:moveTo>
                        <a:pt x="166" y="519"/>
                      </a:moveTo>
                      <a:cubicBezTo>
                        <a:pt x="125" y="513"/>
                        <a:pt x="84" y="508"/>
                        <a:pt x="43" y="502"/>
                      </a:cubicBezTo>
                      <a:cubicBezTo>
                        <a:pt x="43" y="486"/>
                        <a:pt x="43" y="470"/>
                        <a:pt x="43" y="454"/>
                      </a:cubicBezTo>
                      <a:cubicBezTo>
                        <a:pt x="84" y="461"/>
                        <a:pt x="125" y="468"/>
                        <a:pt x="166" y="475"/>
                      </a:cubicBezTo>
                      <a:cubicBezTo>
                        <a:pt x="166" y="490"/>
                        <a:pt x="166" y="504"/>
                        <a:pt x="166" y="519"/>
                      </a:cubicBezTo>
                      <a:close/>
                      <a:moveTo>
                        <a:pt x="166" y="349"/>
                      </a:moveTo>
                      <a:cubicBezTo>
                        <a:pt x="125" y="342"/>
                        <a:pt x="84" y="334"/>
                        <a:pt x="43" y="326"/>
                      </a:cubicBezTo>
                      <a:cubicBezTo>
                        <a:pt x="43" y="310"/>
                        <a:pt x="43" y="294"/>
                        <a:pt x="43" y="277"/>
                      </a:cubicBezTo>
                      <a:cubicBezTo>
                        <a:pt x="84" y="287"/>
                        <a:pt x="125" y="296"/>
                        <a:pt x="166" y="305"/>
                      </a:cubicBezTo>
                      <a:cubicBezTo>
                        <a:pt x="166" y="320"/>
                        <a:pt x="166" y="335"/>
                        <a:pt x="166" y="349"/>
                      </a:cubicBezTo>
                      <a:close/>
                      <a:moveTo>
                        <a:pt x="166" y="180"/>
                      </a:moveTo>
                      <a:cubicBezTo>
                        <a:pt x="43" y="150"/>
                        <a:pt x="43" y="150"/>
                        <a:pt x="43" y="150"/>
                      </a:cubicBezTo>
                      <a:cubicBezTo>
                        <a:pt x="43" y="101"/>
                        <a:pt x="43" y="101"/>
                        <a:pt x="43" y="101"/>
                      </a:cubicBezTo>
                      <a:cubicBezTo>
                        <a:pt x="166" y="135"/>
                        <a:pt x="166" y="135"/>
                        <a:pt x="166" y="135"/>
                      </a:cubicBezTo>
                      <a:lnTo>
                        <a:pt x="166" y="180"/>
                      </a:lnTo>
                      <a:close/>
                    </a:path>
                  </a:pathLst>
                </a:custGeom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Freeform: Shape 62"/>
                <p:cNvSpPr>
                  <a:spLocks/>
                </p:cNvSpPr>
                <p:nvPr/>
              </p:nvSpPr>
              <p:spPr bwMode="auto">
                <a:xfrm>
                  <a:off x="6237649" y="1831669"/>
                  <a:ext cx="454320" cy="3502705"/>
                </a:xfrm>
                <a:custGeom>
                  <a:avLst/>
                  <a:gdLst>
                    <a:gd name="T0" fmla="*/ 101 w 238"/>
                    <a:gd name="T1" fmla="*/ 338 h 1833"/>
                    <a:gd name="T2" fmla="*/ 238 w 238"/>
                    <a:gd name="T3" fmla="*/ 1833 h 1833"/>
                    <a:gd name="T4" fmla="*/ 0 w 238"/>
                    <a:gd name="T5" fmla="*/ 116 h 1833"/>
                    <a:gd name="T6" fmla="*/ 191 w 238"/>
                    <a:gd name="T7" fmla="*/ 1675 h 1833"/>
                    <a:gd name="T8" fmla="*/ 124 w 238"/>
                    <a:gd name="T9" fmla="*/ 1613 h 1833"/>
                    <a:gd name="T10" fmla="*/ 191 w 238"/>
                    <a:gd name="T11" fmla="*/ 1675 h 1833"/>
                    <a:gd name="T12" fmla="*/ 124 w 238"/>
                    <a:gd name="T13" fmla="*/ 1569 h 1833"/>
                    <a:gd name="T14" fmla="*/ 191 w 238"/>
                    <a:gd name="T15" fmla="*/ 1529 h 1833"/>
                    <a:gd name="T16" fmla="*/ 191 w 238"/>
                    <a:gd name="T17" fmla="*/ 1487 h 1833"/>
                    <a:gd name="T18" fmla="*/ 124 w 238"/>
                    <a:gd name="T19" fmla="*/ 1429 h 1833"/>
                    <a:gd name="T20" fmla="*/ 191 w 238"/>
                    <a:gd name="T21" fmla="*/ 1487 h 1833"/>
                    <a:gd name="T22" fmla="*/ 124 w 238"/>
                    <a:gd name="T23" fmla="*/ 1386 h 1833"/>
                    <a:gd name="T24" fmla="*/ 191 w 238"/>
                    <a:gd name="T25" fmla="*/ 1341 h 1833"/>
                    <a:gd name="T26" fmla="*/ 191 w 238"/>
                    <a:gd name="T27" fmla="*/ 1299 h 1833"/>
                    <a:gd name="T28" fmla="*/ 124 w 238"/>
                    <a:gd name="T29" fmla="*/ 1245 h 1833"/>
                    <a:gd name="T30" fmla="*/ 191 w 238"/>
                    <a:gd name="T31" fmla="*/ 1299 h 1833"/>
                    <a:gd name="T32" fmla="*/ 124 w 238"/>
                    <a:gd name="T33" fmla="*/ 1202 h 1833"/>
                    <a:gd name="T34" fmla="*/ 191 w 238"/>
                    <a:gd name="T35" fmla="*/ 1153 h 1833"/>
                    <a:gd name="T36" fmla="*/ 191 w 238"/>
                    <a:gd name="T37" fmla="*/ 1111 h 1833"/>
                    <a:gd name="T38" fmla="*/ 124 w 238"/>
                    <a:gd name="T39" fmla="*/ 1062 h 1833"/>
                    <a:gd name="T40" fmla="*/ 191 w 238"/>
                    <a:gd name="T41" fmla="*/ 1111 h 1833"/>
                    <a:gd name="T42" fmla="*/ 124 w 238"/>
                    <a:gd name="T43" fmla="*/ 1018 h 1833"/>
                    <a:gd name="T44" fmla="*/ 191 w 238"/>
                    <a:gd name="T45" fmla="*/ 965 h 1833"/>
                    <a:gd name="T46" fmla="*/ 191 w 238"/>
                    <a:gd name="T47" fmla="*/ 923 h 1833"/>
                    <a:gd name="T48" fmla="*/ 124 w 238"/>
                    <a:gd name="T49" fmla="*/ 878 h 1833"/>
                    <a:gd name="T50" fmla="*/ 191 w 238"/>
                    <a:gd name="T51" fmla="*/ 923 h 1833"/>
                    <a:gd name="T52" fmla="*/ 124 w 238"/>
                    <a:gd name="T53" fmla="*/ 834 h 1833"/>
                    <a:gd name="T54" fmla="*/ 191 w 238"/>
                    <a:gd name="T55" fmla="*/ 777 h 1833"/>
                    <a:gd name="T56" fmla="*/ 191 w 238"/>
                    <a:gd name="T57" fmla="*/ 734 h 1833"/>
                    <a:gd name="T58" fmla="*/ 124 w 238"/>
                    <a:gd name="T59" fmla="*/ 694 h 1833"/>
                    <a:gd name="T60" fmla="*/ 191 w 238"/>
                    <a:gd name="T61" fmla="*/ 734 h 1833"/>
                    <a:gd name="T62" fmla="*/ 124 w 238"/>
                    <a:gd name="T63" fmla="*/ 650 h 1833"/>
                    <a:gd name="T64" fmla="*/ 191 w 238"/>
                    <a:gd name="T65" fmla="*/ 588 h 1833"/>
                    <a:gd name="T66" fmla="*/ 191 w 238"/>
                    <a:gd name="T67" fmla="*/ 546 h 1833"/>
                    <a:gd name="T68" fmla="*/ 124 w 238"/>
                    <a:gd name="T69" fmla="*/ 510 h 1833"/>
                    <a:gd name="T70" fmla="*/ 191 w 238"/>
                    <a:gd name="T71" fmla="*/ 546 h 1833"/>
                    <a:gd name="T72" fmla="*/ 124 w 238"/>
                    <a:gd name="T73" fmla="*/ 467 h 1833"/>
                    <a:gd name="T74" fmla="*/ 191 w 238"/>
                    <a:gd name="T75" fmla="*/ 400 h 1833"/>
                    <a:gd name="T76" fmla="*/ 191 w 238"/>
                    <a:gd name="T77" fmla="*/ 358 h 1833"/>
                    <a:gd name="T78" fmla="*/ 124 w 238"/>
                    <a:gd name="T79" fmla="*/ 326 h 1833"/>
                    <a:gd name="T80" fmla="*/ 191 w 238"/>
                    <a:gd name="T81" fmla="*/ 358 h 1833"/>
                    <a:gd name="T82" fmla="*/ 124 w 238"/>
                    <a:gd name="T83" fmla="*/ 283 h 1833"/>
                    <a:gd name="T84" fmla="*/ 191 w 238"/>
                    <a:gd name="T85" fmla="*/ 212 h 1833"/>
                    <a:gd name="T86" fmla="*/ 124 w 238"/>
                    <a:gd name="T87" fmla="*/ 143 h 1833"/>
                    <a:gd name="T88" fmla="*/ 191 w 238"/>
                    <a:gd name="T89" fmla="*/ 170 h 1833"/>
                    <a:gd name="T90" fmla="*/ 124 w 238"/>
                    <a:gd name="T91" fmla="*/ 143 h 1833"/>
                    <a:gd name="T92" fmla="*/ 191 w 238"/>
                    <a:gd name="T93" fmla="*/ 1717 h 1833"/>
                    <a:gd name="T94" fmla="*/ 124 w 238"/>
                    <a:gd name="T95" fmla="*/ 1753 h 1833"/>
                    <a:gd name="T96" fmla="*/ 83 w 238"/>
                    <a:gd name="T97" fmla="*/ 291 h 1833"/>
                    <a:gd name="T98" fmla="*/ 31 w 238"/>
                    <a:gd name="T99" fmla="*/ 270 h 1833"/>
                    <a:gd name="T100" fmla="*/ 83 w 238"/>
                    <a:gd name="T101" fmla="*/ 291 h 1833"/>
                    <a:gd name="T102" fmla="*/ 83 w 238"/>
                    <a:gd name="T103" fmla="*/ 160 h 1833"/>
                    <a:gd name="T104" fmla="*/ 31 w 238"/>
                    <a:gd name="T105" fmla="*/ 219 h 1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38" h="1833">
                      <a:moveTo>
                        <a:pt x="0" y="306"/>
                      </a:moveTo>
                      <a:cubicBezTo>
                        <a:pt x="101" y="338"/>
                        <a:pt x="101" y="338"/>
                        <a:pt x="101" y="338"/>
                      </a:cubicBezTo>
                      <a:cubicBezTo>
                        <a:pt x="101" y="1818"/>
                        <a:pt x="101" y="1818"/>
                        <a:pt x="101" y="1818"/>
                      </a:cubicBezTo>
                      <a:cubicBezTo>
                        <a:pt x="238" y="1833"/>
                        <a:pt x="238" y="1833"/>
                        <a:pt x="238" y="1833"/>
                      </a:cubicBezTo>
                      <a:cubicBezTo>
                        <a:pt x="238" y="0"/>
                        <a:pt x="238" y="0"/>
                        <a:pt x="238" y="0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lnTo>
                        <a:pt x="0" y="306"/>
                      </a:lnTo>
                      <a:close/>
                      <a:moveTo>
                        <a:pt x="191" y="1675"/>
                      </a:moveTo>
                      <a:cubicBezTo>
                        <a:pt x="169" y="1670"/>
                        <a:pt x="146" y="1666"/>
                        <a:pt x="124" y="1661"/>
                      </a:cubicBezTo>
                      <a:cubicBezTo>
                        <a:pt x="124" y="1645"/>
                        <a:pt x="124" y="1629"/>
                        <a:pt x="124" y="1613"/>
                      </a:cubicBezTo>
                      <a:cubicBezTo>
                        <a:pt x="146" y="1616"/>
                        <a:pt x="169" y="1620"/>
                        <a:pt x="191" y="1623"/>
                      </a:cubicBezTo>
                      <a:cubicBezTo>
                        <a:pt x="191" y="1640"/>
                        <a:pt x="191" y="1658"/>
                        <a:pt x="191" y="1675"/>
                      </a:cubicBezTo>
                      <a:close/>
                      <a:moveTo>
                        <a:pt x="191" y="1581"/>
                      </a:moveTo>
                      <a:cubicBezTo>
                        <a:pt x="169" y="1577"/>
                        <a:pt x="146" y="1573"/>
                        <a:pt x="124" y="1569"/>
                      </a:cubicBezTo>
                      <a:cubicBezTo>
                        <a:pt x="124" y="1553"/>
                        <a:pt x="124" y="1537"/>
                        <a:pt x="124" y="1521"/>
                      </a:cubicBezTo>
                      <a:cubicBezTo>
                        <a:pt x="146" y="1524"/>
                        <a:pt x="169" y="1526"/>
                        <a:pt x="191" y="1529"/>
                      </a:cubicBezTo>
                      <a:cubicBezTo>
                        <a:pt x="191" y="1546"/>
                        <a:pt x="191" y="1564"/>
                        <a:pt x="191" y="1581"/>
                      </a:cubicBezTo>
                      <a:close/>
                      <a:moveTo>
                        <a:pt x="191" y="1487"/>
                      </a:moveTo>
                      <a:cubicBezTo>
                        <a:pt x="169" y="1484"/>
                        <a:pt x="146" y="1481"/>
                        <a:pt x="124" y="1477"/>
                      </a:cubicBezTo>
                      <a:cubicBezTo>
                        <a:pt x="124" y="1461"/>
                        <a:pt x="124" y="1445"/>
                        <a:pt x="124" y="1429"/>
                      </a:cubicBezTo>
                      <a:cubicBezTo>
                        <a:pt x="146" y="1431"/>
                        <a:pt x="169" y="1433"/>
                        <a:pt x="191" y="1435"/>
                      </a:cubicBezTo>
                      <a:cubicBezTo>
                        <a:pt x="191" y="1452"/>
                        <a:pt x="191" y="1470"/>
                        <a:pt x="191" y="1487"/>
                      </a:cubicBezTo>
                      <a:close/>
                      <a:moveTo>
                        <a:pt x="191" y="1393"/>
                      </a:moveTo>
                      <a:cubicBezTo>
                        <a:pt x="169" y="1390"/>
                        <a:pt x="146" y="1388"/>
                        <a:pt x="124" y="1386"/>
                      </a:cubicBezTo>
                      <a:cubicBezTo>
                        <a:pt x="124" y="1369"/>
                        <a:pt x="124" y="1353"/>
                        <a:pt x="124" y="1337"/>
                      </a:cubicBezTo>
                      <a:cubicBezTo>
                        <a:pt x="146" y="1338"/>
                        <a:pt x="169" y="1340"/>
                        <a:pt x="191" y="1341"/>
                      </a:cubicBezTo>
                      <a:cubicBezTo>
                        <a:pt x="191" y="1358"/>
                        <a:pt x="191" y="1376"/>
                        <a:pt x="191" y="1393"/>
                      </a:cubicBezTo>
                      <a:close/>
                      <a:moveTo>
                        <a:pt x="191" y="1299"/>
                      </a:moveTo>
                      <a:cubicBezTo>
                        <a:pt x="169" y="1297"/>
                        <a:pt x="146" y="1295"/>
                        <a:pt x="124" y="1294"/>
                      </a:cubicBezTo>
                      <a:cubicBezTo>
                        <a:pt x="124" y="1278"/>
                        <a:pt x="124" y="1261"/>
                        <a:pt x="124" y="1245"/>
                      </a:cubicBezTo>
                      <a:cubicBezTo>
                        <a:pt x="146" y="1246"/>
                        <a:pt x="169" y="1246"/>
                        <a:pt x="191" y="1247"/>
                      </a:cubicBezTo>
                      <a:cubicBezTo>
                        <a:pt x="191" y="1264"/>
                        <a:pt x="191" y="1281"/>
                        <a:pt x="191" y="1299"/>
                      </a:cubicBezTo>
                      <a:close/>
                      <a:moveTo>
                        <a:pt x="191" y="1205"/>
                      </a:moveTo>
                      <a:cubicBezTo>
                        <a:pt x="169" y="1204"/>
                        <a:pt x="146" y="1203"/>
                        <a:pt x="124" y="1202"/>
                      </a:cubicBezTo>
                      <a:cubicBezTo>
                        <a:pt x="124" y="1186"/>
                        <a:pt x="124" y="1170"/>
                        <a:pt x="124" y="1153"/>
                      </a:cubicBezTo>
                      <a:cubicBezTo>
                        <a:pt x="146" y="1153"/>
                        <a:pt x="169" y="1153"/>
                        <a:pt x="191" y="1153"/>
                      </a:cubicBezTo>
                      <a:cubicBezTo>
                        <a:pt x="191" y="1170"/>
                        <a:pt x="191" y="1187"/>
                        <a:pt x="191" y="1205"/>
                      </a:cubicBezTo>
                      <a:close/>
                      <a:moveTo>
                        <a:pt x="191" y="1111"/>
                      </a:moveTo>
                      <a:cubicBezTo>
                        <a:pt x="169" y="1110"/>
                        <a:pt x="146" y="1110"/>
                        <a:pt x="124" y="1110"/>
                      </a:cubicBezTo>
                      <a:cubicBezTo>
                        <a:pt x="124" y="1094"/>
                        <a:pt x="124" y="1078"/>
                        <a:pt x="124" y="1062"/>
                      </a:cubicBezTo>
                      <a:cubicBezTo>
                        <a:pt x="146" y="1061"/>
                        <a:pt x="169" y="1060"/>
                        <a:pt x="191" y="1059"/>
                      </a:cubicBezTo>
                      <a:cubicBezTo>
                        <a:pt x="191" y="1076"/>
                        <a:pt x="191" y="1093"/>
                        <a:pt x="191" y="1111"/>
                      </a:cubicBezTo>
                      <a:close/>
                      <a:moveTo>
                        <a:pt x="191" y="1017"/>
                      </a:moveTo>
                      <a:cubicBezTo>
                        <a:pt x="169" y="1017"/>
                        <a:pt x="146" y="1018"/>
                        <a:pt x="124" y="1018"/>
                      </a:cubicBezTo>
                      <a:cubicBezTo>
                        <a:pt x="124" y="1002"/>
                        <a:pt x="124" y="986"/>
                        <a:pt x="124" y="970"/>
                      </a:cubicBezTo>
                      <a:cubicBezTo>
                        <a:pt x="146" y="968"/>
                        <a:pt x="169" y="966"/>
                        <a:pt x="191" y="965"/>
                      </a:cubicBezTo>
                      <a:cubicBezTo>
                        <a:pt x="191" y="982"/>
                        <a:pt x="191" y="999"/>
                        <a:pt x="191" y="1017"/>
                      </a:cubicBezTo>
                      <a:close/>
                      <a:moveTo>
                        <a:pt x="191" y="923"/>
                      </a:moveTo>
                      <a:cubicBezTo>
                        <a:pt x="169" y="924"/>
                        <a:pt x="146" y="925"/>
                        <a:pt x="124" y="926"/>
                      </a:cubicBezTo>
                      <a:cubicBezTo>
                        <a:pt x="124" y="910"/>
                        <a:pt x="124" y="894"/>
                        <a:pt x="124" y="878"/>
                      </a:cubicBezTo>
                      <a:cubicBezTo>
                        <a:pt x="146" y="875"/>
                        <a:pt x="169" y="873"/>
                        <a:pt x="191" y="871"/>
                      </a:cubicBezTo>
                      <a:cubicBezTo>
                        <a:pt x="191" y="888"/>
                        <a:pt x="191" y="905"/>
                        <a:pt x="191" y="923"/>
                      </a:cubicBezTo>
                      <a:close/>
                      <a:moveTo>
                        <a:pt x="191" y="828"/>
                      </a:moveTo>
                      <a:cubicBezTo>
                        <a:pt x="169" y="830"/>
                        <a:pt x="146" y="832"/>
                        <a:pt x="124" y="834"/>
                      </a:cubicBezTo>
                      <a:cubicBezTo>
                        <a:pt x="124" y="818"/>
                        <a:pt x="124" y="802"/>
                        <a:pt x="124" y="786"/>
                      </a:cubicBezTo>
                      <a:cubicBezTo>
                        <a:pt x="146" y="783"/>
                        <a:pt x="169" y="780"/>
                        <a:pt x="191" y="777"/>
                      </a:cubicBezTo>
                      <a:cubicBezTo>
                        <a:pt x="191" y="794"/>
                        <a:pt x="191" y="811"/>
                        <a:pt x="191" y="828"/>
                      </a:cubicBezTo>
                      <a:close/>
                      <a:moveTo>
                        <a:pt x="191" y="734"/>
                      </a:moveTo>
                      <a:cubicBezTo>
                        <a:pt x="169" y="737"/>
                        <a:pt x="146" y="740"/>
                        <a:pt x="124" y="742"/>
                      </a:cubicBezTo>
                      <a:cubicBezTo>
                        <a:pt x="124" y="726"/>
                        <a:pt x="124" y="710"/>
                        <a:pt x="124" y="694"/>
                      </a:cubicBezTo>
                      <a:cubicBezTo>
                        <a:pt x="146" y="690"/>
                        <a:pt x="169" y="686"/>
                        <a:pt x="191" y="682"/>
                      </a:cubicBezTo>
                      <a:cubicBezTo>
                        <a:pt x="191" y="700"/>
                        <a:pt x="191" y="717"/>
                        <a:pt x="191" y="734"/>
                      </a:cubicBezTo>
                      <a:close/>
                      <a:moveTo>
                        <a:pt x="191" y="640"/>
                      </a:moveTo>
                      <a:cubicBezTo>
                        <a:pt x="169" y="644"/>
                        <a:pt x="146" y="647"/>
                        <a:pt x="124" y="650"/>
                      </a:cubicBezTo>
                      <a:cubicBezTo>
                        <a:pt x="124" y="634"/>
                        <a:pt x="124" y="618"/>
                        <a:pt x="124" y="602"/>
                      </a:cubicBezTo>
                      <a:cubicBezTo>
                        <a:pt x="146" y="598"/>
                        <a:pt x="169" y="593"/>
                        <a:pt x="191" y="588"/>
                      </a:cubicBezTo>
                      <a:cubicBezTo>
                        <a:pt x="191" y="606"/>
                        <a:pt x="191" y="623"/>
                        <a:pt x="191" y="640"/>
                      </a:cubicBezTo>
                      <a:close/>
                      <a:moveTo>
                        <a:pt x="191" y="546"/>
                      </a:moveTo>
                      <a:cubicBezTo>
                        <a:pt x="169" y="550"/>
                        <a:pt x="146" y="554"/>
                        <a:pt x="124" y="559"/>
                      </a:cubicBezTo>
                      <a:cubicBezTo>
                        <a:pt x="124" y="542"/>
                        <a:pt x="124" y="526"/>
                        <a:pt x="124" y="510"/>
                      </a:cubicBezTo>
                      <a:cubicBezTo>
                        <a:pt x="146" y="505"/>
                        <a:pt x="169" y="500"/>
                        <a:pt x="191" y="494"/>
                      </a:cubicBezTo>
                      <a:cubicBezTo>
                        <a:pt x="191" y="512"/>
                        <a:pt x="191" y="529"/>
                        <a:pt x="191" y="546"/>
                      </a:cubicBezTo>
                      <a:close/>
                      <a:moveTo>
                        <a:pt x="191" y="452"/>
                      </a:moveTo>
                      <a:cubicBezTo>
                        <a:pt x="169" y="457"/>
                        <a:pt x="146" y="462"/>
                        <a:pt x="124" y="467"/>
                      </a:cubicBezTo>
                      <a:cubicBezTo>
                        <a:pt x="124" y="451"/>
                        <a:pt x="124" y="434"/>
                        <a:pt x="124" y="418"/>
                      </a:cubicBezTo>
                      <a:cubicBezTo>
                        <a:pt x="146" y="412"/>
                        <a:pt x="169" y="406"/>
                        <a:pt x="191" y="400"/>
                      </a:cubicBezTo>
                      <a:cubicBezTo>
                        <a:pt x="191" y="418"/>
                        <a:pt x="191" y="435"/>
                        <a:pt x="191" y="452"/>
                      </a:cubicBezTo>
                      <a:close/>
                      <a:moveTo>
                        <a:pt x="191" y="358"/>
                      </a:moveTo>
                      <a:cubicBezTo>
                        <a:pt x="169" y="364"/>
                        <a:pt x="146" y="369"/>
                        <a:pt x="124" y="375"/>
                      </a:cubicBezTo>
                      <a:cubicBezTo>
                        <a:pt x="124" y="359"/>
                        <a:pt x="124" y="343"/>
                        <a:pt x="124" y="326"/>
                      </a:cubicBezTo>
                      <a:cubicBezTo>
                        <a:pt x="146" y="320"/>
                        <a:pt x="169" y="313"/>
                        <a:pt x="191" y="306"/>
                      </a:cubicBezTo>
                      <a:cubicBezTo>
                        <a:pt x="191" y="323"/>
                        <a:pt x="191" y="341"/>
                        <a:pt x="191" y="358"/>
                      </a:cubicBezTo>
                      <a:close/>
                      <a:moveTo>
                        <a:pt x="191" y="264"/>
                      </a:moveTo>
                      <a:cubicBezTo>
                        <a:pt x="169" y="270"/>
                        <a:pt x="146" y="277"/>
                        <a:pt x="124" y="283"/>
                      </a:cubicBezTo>
                      <a:cubicBezTo>
                        <a:pt x="124" y="267"/>
                        <a:pt x="124" y="251"/>
                        <a:pt x="124" y="235"/>
                      </a:cubicBezTo>
                      <a:cubicBezTo>
                        <a:pt x="146" y="227"/>
                        <a:pt x="169" y="220"/>
                        <a:pt x="191" y="212"/>
                      </a:cubicBezTo>
                      <a:cubicBezTo>
                        <a:pt x="191" y="229"/>
                        <a:pt x="191" y="247"/>
                        <a:pt x="191" y="264"/>
                      </a:cubicBezTo>
                      <a:close/>
                      <a:moveTo>
                        <a:pt x="124" y="143"/>
                      </a:moveTo>
                      <a:cubicBezTo>
                        <a:pt x="191" y="118"/>
                        <a:pt x="191" y="118"/>
                        <a:pt x="191" y="118"/>
                      </a:cubicBezTo>
                      <a:cubicBezTo>
                        <a:pt x="191" y="170"/>
                        <a:pt x="191" y="170"/>
                        <a:pt x="191" y="170"/>
                      </a:cubicBezTo>
                      <a:cubicBezTo>
                        <a:pt x="124" y="191"/>
                        <a:pt x="124" y="191"/>
                        <a:pt x="124" y="191"/>
                      </a:cubicBezTo>
                      <a:lnTo>
                        <a:pt x="124" y="143"/>
                      </a:lnTo>
                      <a:close/>
                      <a:moveTo>
                        <a:pt x="124" y="1705"/>
                      </a:moveTo>
                      <a:cubicBezTo>
                        <a:pt x="191" y="1717"/>
                        <a:pt x="191" y="1717"/>
                        <a:pt x="191" y="1717"/>
                      </a:cubicBezTo>
                      <a:cubicBezTo>
                        <a:pt x="191" y="1769"/>
                        <a:pt x="191" y="1769"/>
                        <a:pt x="191" y="1769"/>
                      </a:cubicBezTo>
                      <a:cubicBezTo>
                        <a:pt x="124" y="1753"/>
                        <a:pt x="124" y="1753"/>
                        <a:pt x="124" y="1753"/>
                      </a:cubicBezTo>
                      <a:lnTo>
                        <a:pt x="124" y="1705"/>
                      </a:lnTo>
                      <a:close/>
                      <a:moveTo>
                        <a:pt x="83" y="291"/>
                      </a:moveTo>
                      <a:cubicBezTo>
                        <a:pt x="65" y="297"/>
                        <a:pt x="48" y="302"/>
                        <a:pt x="31" y="308"/>
                      </a:cubicBezTo>
                      <a:cubicBezTo>
                        <a:pt x="31" y="295"/>
                        <a:pt x="31" y="283"/>
                        <a:pt x="31" y="270"/>
                      </a:cubicBezTo>
                      <a:cubicBezTo>
                        <a:pt x="48" y="264"/>
                        <a:pt x="65" y="257"/>
                        <a:pt x="83" y="251"/>
                      </a:cubicBezTo>
                      <a:cubicBezTo>
                        <a:pt x="83" y="264"/>
                        <a:pt x="83" y="278"/>
                        <a:pt x="83" y="291"/>
                      </a:cubicBezTo>
                      <a:close/>
                      <a:moveTo>
                        <a:pt x="31" y="182"/>
                      </a:moveTo>
                      <a:cubicBezTo>
                        <a:pt x="83" y="160"/>
                        <a:pt x="83" y="160"/>
                        <a:pt x="83" y="160"/>
                      </a:cubicBezTo>
                      <a:cubicBezTo>
                        <a:pt x="83" y="201"/>
                        <a:pt x="83" y="201"/>
                        <a:pt x="83" y="201"/>
                      </a:cubicBezTo>
                      <a:cubicBezTo>
                        <a:pt x="31" y="219"/>
                        <a:pt x="31" y="219"/>
                        <a:pt x="31" y="219"/>
                      </a:cubicBezTo>
                      <a:lnTo>
                        <a:pt x="31" y="18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63"/>
                <p:cNvSpPr>
                  <a:spLocks/>
                </p:cNvSpPr>
                <p:nvPr/>
              </p:nvSpPr>
              <p:spPr bwMode="auto">
                <a:xfrm>
                  <a:off x="6019628" y="2373459"/>
                  <a:ext cx="395572" cy="3043163"/>
                </a:xfrm>
                <a:custGeom>
                  <a:avLst/>
                  <a:gdLst>
                    <a:gd name="T0" fmla="*/ 207 w 207"/>
                    <a:gd name="T1" fmla="*/ 1543 h 1593"/>
                    <a:gd name="T2" fmla="*/ 0 w 207"/>
                    <a:gd name="T3" fmla="*/ 0 h 1593"/>
                    <a:gd name="T4" fmla="*/ 29 w 207"/>
                    <a:gd name="T5" fmla="*/ 94 h 1593"/>
                    <a:gd name="T6" fmla="*/ 180 w 207"/>
                    <a:gd name="T7" fmla="*/ 179 h 1593"/>
                    <a:gd name="T8" fmla="*/ 29 w 207"/>
                    <a:gd name="T9" fmla="*/ 94 h 1593"/>
                    <a:gd name="T10" fmla="*/ 180 w 207"/>
                    <a:gd name="T11" fmla="*/ 241 h 1593"/>
                    <a:gd name="T12" fmla="*/ 29 w 207"/>
                    <a:gd name="T13" fmla="*/ 241 h 1593"/>
                    <a:gd name="T14" fmla="*/ 29 w 207"/>
                    <a:gd name="T15" fmla="*/ 306 h 1593"/>
                    <a:gd name="T16" fmla="*/ 180 w 207"/>
                    <a:gd name="T17" fmla="*/ 378 h 1593"/>
                    <a:gd name="T18" fmla="*/ 29 w 207"/>
                    <a:gd name="T19" fmla="*/ 306 h 1593"/>
                    <a:gd name="T20" fmla="*/ 180 w 207"/>
                    <a:gd name="T21" fmla="*/ 441 h 1593"/>
                    <a:gd name="T22" fmla="*/ 29 w 207"/>
                    <a:gd name="T23" fmla="*/ 454 h 1593"/>
                    <a:gd name="T24" fmla="*/ 29 w 207"/>
                    <a:gd name="T25" fmla="*/ 519 h 1593"/>
                    <a:gd name="T26" fmla="*/ 180 w 207"/>
                    <a:gd name="T27" fmla="*/ 578 h 1593"/>
                    <a:gd name="T28" fmla="*/ 29 w 207"/>
                    <a:gd name="T29" fmla="*/ 519 h 1593"/>
                    <a:gd name="T30" fmla="*/ 180 w 207"/>
                    <a:gd name="T31" fmla="*/ 641 h 1593"/>
                    <a:gd name="T32" fmla="*/ 29 w 207"/>
                    <a:gd name="T33" fmla="*/ 666 h 1593"/>
                    <a:gd name="T34" fmla="*/ 29 w 207"/>
                    <a:gd name="T35" fmla="*/ 731 h 1593"/>
                    <a:gd name="T36" fmla="*/ 180 w 207"/>
                    <a:gd name="T37" fmla="*/ 777 h 1593"/>
                    <a:gd name="T38" fmla="*/ 29 w 207"/>
                    <a:gd name="T39" fmla="*/ 731 h 1593"/>
                    <a:gd name="T40" fmla="*/ 180 w 207"/>
                    <a:gd name="T41" fmla="*/ 841 h 1593"/>
                    <a:gd name="T42" fmla="*/ 29 w 207"/>
                    <a:gd name="T43" fmla="*/ 878 h 1593"/>
                    <a:gd name="T44" fmla="*/ 29 w 207"/>
                    <a:gd name="T45" fmla="*/ 943 h 1593"/>
                    <a:gd name="T46" fmla="*/ 180 w 207"/>
                    <a:gd name="T47" fmla="*/ 976 h 1593"/>
                    <a:gd name="T48" fmla="*/ 29 w 207"/>
                    <a:gd name="T49" fmla="*/ 943 h 1593"/>
                    <a:gd name="T50" fmla="*/ 180 w 207"/>
                    <a:gd name="T51" fmla="*/ 1041 h 1593"/>
                    <a:gd name="T52" fmla="*/ 29 w 207"/>
                    <a:gd name="T53" fmla="*/ 1091 h 1593"/>
                    <a:gd name="T54" fmla="*/ 29 w 207"/>
                    <a:gd name="T55" fmla="*/ 1156 h 1593"/>
                    <a:gd name="T56" fmla="*/ 180 w 207"/>
                    <a:gd name="T57" fmla="*/ 1175 h 1593"/>
                    <a:gd name="T58" fmla="*/ 29 w 207"/>
                    <a:gd name="T59" fmla="*/ 1156 h 1593"/>
                    <a:gd name="T60" fmla="*/ 180 w 207"/>
                    <a:gd name="T61" fmla="*/ 1241 h 1593"/>
                    <a:gd name="T62" fmla="*/ 29 w 207"/>
                    <a:gd name="T63" fmla="*/ 1303 h 1593"/>
                    <a:gd name="T64" fmla="*/ 29 w 207"/>
                    <a:gd name="T65" fmla="*/ 1368 h 1593"/>
                    <a:gd name="T66" fmla="*/ 180 w 207"/>
                    <a:gd name="T67" fmla="*/ 1375 h 1593"/>
                    <a:gd name="T68" fmla="*/ 29 w 207"/>
                    <a:gd name="T69" fmla="*/ 1368 h 1593"/>
                    <a:gd name="T70" fmla="*/ 180 w 207"/>
                    <a:gd name="T71" fmla="*/ 1441 h 1593"/>
                    <a:gd name="T72" fmla="*/ 29 w 207"/>
                    <a:gd name="T73" fmla="*/ 1515 h 15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07" h="1593">
                      <a:moveTo>
                        <a:pt x="0" y="1593"/>
                      </a:moveTo>
                      <a:cubicBezTo>
                        <a:pt x="207" y="1543"/>
                        <a:pt x="207" y="1543"/>
                        <a:pt x="207" y="1543"/>
                      </a:cubicBezTo>
                      <a:cubicBezTo>
                        <a:pt x="207" y="68"/>
                        <a:pt x="207" y="68"/>
                        <a:pt x="207" y="68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593"/>
                      </a:lnTo>
                      <a:close/>
                      <a:moveTo>
                        <a:pt x="29" y="94"/>
                      </a:moveTo>
                      <a:cubicBezTo>
                        <a:pt x="180" y="141"/>
                        <a:pt x="180" y="141"/>
                        <a:pt x="180" y="141"/>
                      </a:cubicBezTo>
                      <a:cubicBezTo>
                        <a:pt x="180" y="179"/>
                        <a:pt x="180" y="179"/>
                        <a:pt x="180" y="179"/>
                      </a:cubicBezTo>
                      <a:cubicBezTo>
                        <a:pt x="29" y="135"/>
                        <a:pt x="29" y="135"/>
                        <a:pt x="29" y="135"/>
                      </a:cubicBezTo>
                      <a:lnTo>
                        <a:pt x="29" y="94"/>
                      </a:lnTo>
                      <a:close/>
                      <a:moveTo>
                        <a:pt x="29" y="200"/>
                      </a:moveTo>
                      <a:cubicBezTo>
                        <a:pt x="79" y="214"/>
                        <a:pt x="130" y="228"/>
                        <a:pt x="180" y="241"/>
                      </a:cubicBezTo>
                      <a:cubicBezTo>
                        <a:pt x="180" y="254"/>
                        <a:pt x="180" y="266"/>
                        <a:pt x="180" y="279"/>
                      </a:cubicBezTo>
                      <a:cubicBezTo>
                        <a:pt x="130" y="266"/>
                        <a:pt x="79" y="254"/>
                        <a:pt x="29" y="241"/>
                      </a:cubicBezTo>
                      <a:cubicBezTo>
                        <a:pt x="29" y="228"/>
                        <a:pt x="29" y="214"/>
                        <a:pt x="29" y="200"/>
                      </a:cubicBezTo>
                      <a:close/>
                      <a:moveTo>
                        <a:pt x="29" y="306"/>
                      </a:moveTo>
                      <a:cubicBezTo>
                        <a:pt x="79" y="318"/>
                        <a:pt x="130" y="330"/>
                        <a:pt x="180" y="341"/>
                      </a:cubicBezTo>
                      <a:cubicBezTo>
                        <a:pt x="180" y="354"/>
                        <a:pt x="180" y="366"/>
                        <a:pt x="180" y="378"/>
                      </a:cubicBezTo>
                      <a:cubicBezTo>
                        <a:pt x="130" y="368"/>
                        <a:pt x="79" y="358"/>
                        <a:pt x="29" y="348"/>
                      </a:cubicBezTo>
                      <a:cubicBezTo>
                        <a:pt x="29" y="334"/>
                        <a:pt x="29" y="320"/>
                        <a:pt x="29" y="306"/>
                      </a:cubicBezTo>
                      <a:close/>
                      <a:moveTo>
                        <a:pt x="29" y="413"/>
                      </a:moveTo>
                      <a:cubicBezTo>
                        <a:pt x="79" y="422"/>
                        <a:pt x="130" y="432"/>
                        <a:pt x="180" y="441"/>
                      </a:cubicBezTo>
                      <a:cubicBezTo>
                        <a:pt x="180" y="453"/>
                        <a:pt x="180" y="466"/>
                        <a:pt x="180" y="478"/>
                      </a:cubicBezTo>
                      <a:cubicBezTo>
                        <a:pt x="130" y="470"/>
                        <a:pt x="79" y="462"/>
                        <a:pt x="29" y="454"/>
                      </a:cubicBezTo>
                      <a:cubicBezTo>
                        <a:pt x="29" y="440"/>
                        <a:pt x="29" y="426"/>
                        <a:pt x="29" y="413"/>
                      </a:cubicBezTo>
                      <a:close/>
                      <a:moveTo>
                        <a:pt x="29" y="519"/>
                      </a:moveTo>
                      <a:cubicBezTo>
                        <a:pt x="79" y="526"/>
                        <a:pt x="130" y="534"/>
                        <a:pt x="180" y="541"/>
                      </a:cubicBezTo>
                      <a:cubicBezTo>
                        <a:pt x="180" y="553"/>
                        <a:pt x="180" y="565"/>
                        <a:pt x="180" y="578"/>
                      </a:cubicBezTo>
                      <a:cubicBezTo>
                        <a:pt x="130" y="572"/>
                        <a:pt x="79" y="566"/>
                        <a:pt x="29" y="560"/>
                      </a:cubicBezTo>
                      <a:cubicBezTo>
                        <a:pt x="29" y="546"/>
                        <a:pt x="29" y="532"/>
                        <a:pt x="29" y="519"/>
                      </a:cubicBezTo>
                      <a:close/>
                      <a:moveTo>
                        <a:pt x="29" y="625"/>
                      </a:moveTo>
                      <a:cubicBezTo>
                        <a:pt x="79" y="630"/>
                        <a:pt x="130" y="636"/>
                        <a:pt x="180" y="641"/>
                      </a:cubicBezTo>
                      <a:cubicBezTo>
                        <a:pt x="180" y="653"/>
                        <a:pt x="180" y="665"/>
                        <a:pt x="180" y="677"/>
                      </a:cubicBezTo>
                      <a:cubicBezTo>
                        <a:pt x="130" y="674"/>
                        <a:pt x="79" y="670"/>
                        <a:pt x="29" y="666"/>
                      </a:cubicBezTo>
                      <a:cubicBezTo>
                        <a:pt x="29" y="652"/>
                        <a:pt x="29" y="639"/>
                        <a:pt x="29" y="625"/>
                      </a:cubicBezTo>
                      <a:close/>
                      <a:moveTo>
                        <a:pt x="29" y="731"/>
                      </a:moveTo>
                      <a:cubicBezTo>
                        <a:pt x="79" y="734"/>
                        <a:pt x="130" y="738"/>
                        <a:pt x="180" y="741"/>
                      </a:cubicBezTo>
                      <a:cubicBezTo>
                        <a:pt x="180" y="753"/>
                        <a:pt x="180" y="765"/>
                        <a:pt x="180" y="777"/>
                      </a:cubicBezTo>
                      <a:cubicBezTo>
                        <a:pt x="130" y="775"/>
                        <a:pt x="79" y="774"/>
                        <a:pt x="29" y="772"/>
                      </a:cubicBezTo>
                      <a:cubicBezTo>
                        <a:pt x="29" y="759"/>
                        <a:pt x="29" y="745"/>
                        <a:pt x="29" y="731"/>
                      </a:cubicBezTo>
                      <a:close/>
                      <a:moveTo>
                        <a:pt x="29" y="837"/>
                      </a:moveTo>
                      <a:cubicBezTo>
                        <a:pt x="79" y="838"/>
                        <a:pt x="130" y="840"/>
                        <a:pt x="180" y="841"/>
                      </a:cubicBezTo>
                      <a:cubicBezTo>
                        <a:pt x="180" y="853"/>
                        <a:pt x="180" y="865"/>
                        <a:pt x="180" y="876"/>
                      </a:cubicBezTo>
                      <a:cubicBezTo>
                        <a:pt x="130" y="877"/>
                        <a:pt x="79" y="878"/>
                        <a:pt x="29" y="878"/>
                      </a:cubicBezTo>
                      <a:cubicBezTo>
                        <a:pt x="29" y="865"/>
                        <a:pt x="29" y="851"/>
                        <a:pt x="29" y="837"/>
                      </a:cubicBezTo>
                      <a:close/>
                      <a:moveTo>
                        <a:pt x="29" y="943"/>
                      </a:moveTo>
                      <a:cubicBezTo>
                        <a:pt x="79" y="943"/>
                        <a:pt x="130" y="942"/>
                        <a:pt x="180" y="941"/>
                      </a:cubicBezTo>
                      <a:cubicBezTo>
                        <a:pt x="180" y="953"/>
                        <a:pt x="180" y="964"/>
                        <a:pt x="180" y="976"/>
                      </a:cubicBezTo>
                      <a:cubicBezTo>
                        <a:pt x="130" y="979"/>
                        <a:pt x="79" y="982"/>
                        <a:pt x="29" y="985"/>
                      </a:cubicBezTo>
                      <a:cubicBezTo>
                        <a:pt x="29" y="971"/>
                        <a:pt x="29" y="957"/>
                        <a:pt x="29" y="943"/>
                      </a:cubicBezTo>
                      <a:close/>
                      <a:moveTo>
                        <a:pt x="29" y="1049"/>
                      </a:moveTo>
                      <a:cubicBezTo>
                        <a:pt x="79" y="1047"/>
                        <a:pt x="130" y="1044"/>
                        <a:pt x="180" y="1041"/>
                      </a:cubicBezTo>
                      <a:cubicBezTo>
                        <a:pt x="180" y="1053"/>
                        <a:pt x="180" y="1064"/>
                        <a:pt x="180" y="1076"/>
                      </a:cubicBezTo>
                      <a:cubicBezTo>
                        <a:pt x="130" y="1081"/>
                        <a:pt x="79" y="1086"/>
                        <a:pt x="29" y="1091"/>
                      </a:cubicBezTo>
                      <a:cubicBezTo>
                        <a:pt x="29" y="1077"/>
                        <a:pt x="29" y="1063"/>
                        <a:pt x="29" y="1049"/>
                      </a:cubicBezTo>
                      <a:close/>
                      <a:moveTo>
                        <a:pt x="29" y="1156"/>
                      </a:moveTo>
                      <a:cubicBezTo>
                        <a:pt x="79" y="1151"/>
                        <a:pt x="130" y="1146"/>
                        <a:pt x="180" y="1141"/>
                      </a:cubicBezTo>
                      <a:cubicBezTo>
                        <a:pt x="180" y="1152"/>
                        <a:pt x="180" y="1164"/>
                        <a:pt x="180" y="1175"/>
                      </a:cubicBezTo>
                      <a:cubicBezTo>
                        <a:pt x="130" y="1183"/>
                        <a:pt x="79" y="1190"/>
                        <a:pt x="29" y="1197"/>
                      </a:cubicBezTo>
                      <a:cubicBezTo>
                        <a:pt x="29" y="1183"/>
                        <a:pt x="29" y="1169"/>
                        <a:pt x="29" y="1156"/>
                      </a:cubicBezTo>
                      <a:close/>
                      <a:moveTo>
                        <a:pt x="29" y="1262"/>
                      </a:moveTo>
                      <a:cubicBezTo>
                        <a:pt x="79" y="1255"/>
                        <a:pt x="130" y="1248"/>
                        <a:pt x="180" y="1241"/>
                      </a:cubicBezTo>
                      <a:cubicBezTo>
                        <a:pt x="180" y="1252"/>
                        <a:pt x="180" y="1264"/>
                        <a:pt x="180" y="1275"/>
                      </a:cubicBezTo>
                      <a:cubicBezTo>
                        <a:pt x="130" y="1284"/>
                        <a:pt x="79" y="1294"/>
                        <a:pt x="29" y="1303"/>
                      </a:cubicBezTo>
                      <a:cubicBezTo>
                        <a:pt x="29" y="1289"/>
                        <a:pt x="29" y="1276"/>
                        <a:pt x="29" y="1262"/>
                      </a:cubicBezTo>
                      <a:close/>
                      <a:moveTo>
                        <a:pt x="29" y="1368"/>
                      </a:moveTo>
                      <a:cubicBezTo>
                        <a:pt x="79" y="1359"/>
                        <a:pt x="130" y="1350"/>
                        <a:pt x="180" y="1341"/>
                      </a:cubicBezTo>
                      <a:cubicBezTo>
                        <a:pt x="180" y="1352"/>
                        <a:pt x="180" y="1363"/>
                        <a:pt x="180" y="1375"/>
                      </a:cubicBezTo>
                      <a:cubicBezTo>
                        <a:pt x="130" y="1386"/>
                        <a:pt x="79" y="1398"/>
                        <a:pt x="29" y="1409"/>
                      </a:cubicBezTo>
                      <a:cubicBezTo>
                        <a:pt x="29" y="1395"/>
                        <a:pt x="29" y="1382"/>
                        <a:pt x="29" y="1368"/>
                      </a:cubicBezTo>
                      <a:close/>
                      <a:moveTo>
                        <a:pt x="29" y="1474"/>
                      </a:moveTo>
                      <a:cubicBezTo>
                        <a:pt x="180" y="1441"/>
                        <a:pt x="180" y="1441"/>
                        <a:pt x="180" y="1441"/>
                      </a:cubicBezTo>
                      <a:cubicBezTo>
                        <a:pt x="180" y="1474"/>
                        <a:pt x="180" y="1474"/>
                        <a:pt x="180" y="1474"/>
                      </a:cubicBezTo>
                      <a:cubicBezTo>
                        <a:pt x="29" y="1515"/>
                        <a:pt x="29" y="1515"/>
                        <a:pt x="29" y="1515"/>
                      </a:cubicBezTo>
                      <a:lnTo>
                        <a:pt x="29" y="1474"/>
                      </a:lnTo>
                      <a:close/>
                    </a:path>
                  </a:pathLst>
                </a:custGeom>
                <a:blipFill dpi="0"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Freeform: Shape 64"/>
                <p:cNvSpPr>
                  <a:spLocks/>
                </p:cNvSpPr>
                <p:nvPr/>
              </p:nvSpPr>
              <p:spPr bwMode="auto">
                <a:xfrm>
                  <a:off x="5227178" y="2377376"/>
                  <a:ext cx="759812" cy="3036635"/>
                </a:xfrm>
                <a:custGeom>
                  <a:avLst/>
                  <a:gdLst>
                    <a:gd name="T0" fmla="*/ 329 w 398"/>
                    <a:gd name="T1" fmla="*/ 1511 h 1590"/>
                    <a:gd name="T2" fmla="*/ 263 w 398"/>
                    <a:gd name="T3" fmla="*/ 1423 h 1590"/>
                    <a:gd name="T4" fmla="*/ 263 w 398"/>
                    <a:gd name="T5" fmla="*/ 1299 h 1590"/>
                    <a:gd name="T6" fmla="*/ 329 w 398"/>
                    <a:gd name="T7" fmla="*/ 1222 h 1590"/>
                    <a:gd name="T8" fmla="*/ 329 w 398"/>
                    <a:gd name="T9" fmla="*/ 1189 h 1590"/>
                    <a:gd name="T10" fmla="*/ 329 w 398"/>
                    <a:gd name="T11" fmla="*/ 1029 h 1590"/>
                    <a:gd name="T12" fmla="*/ 263 w 398"/>
                    <a:gd name="T13" fmla="*/ 950 h 1590"/>
                    <a:gd name="T14" fmla="*/ 263 w 398"/>
                    <a:gd name="T15" fmla="*/ 827 h 1590"/>
                    <a:gd name="T16" fmla="*/ 329 w 398"/>
                    <a:gd name="T17" fmla="*/ 740 h 1590"/>
                    <a:gd name="T18" fmla="*/ 329 w 398"/>
                    <a:gd name="T19" fmla="*/ 707 h 1590"/>
                    <a:gd name="T20" fmla="*/ 329 w 398"/>
                    <a:gd name="T21" fmla="*/ 627 h 1590"/>
                    <a:gd name="T22" fmla="*/ 263 w 398"/>
                    <a:gd name="T23" fmla="*/ 478 h 1590"/>
                    <a:gd name="T24" fmla="*/ 263 w 398"/>
                    <a:gd name="T25" fmla="*/ 355 h 1590"/>
                    <a:gd name="T26" fmla="*/ 329 w 398"/>
                    <a:gd name="T27" fmla="*/ 258 h 1590"/>
                    <a:gd name="T28" fmla="*/ 329 w 398"/>
                    <a:gd name="T29" fmla="*/ 225 h 1590"/>
                    <a:gd name="T30" fmla="*/ 177 w 398"/>
                    <a:gd name="T31" fmla="*/ 145 h 1590"/>
                    <a:gd name="T32" fmla="*/ 219 w 398"/>
                    <a:gd name="T33" fmla="*/ 209 h 1590"/>
                    <a:gd name="T34" fmla="*/ 219 w 398"/>
                    <a:gd name="T35" fmla="*/ 330 h 1590"/>
                    <a:gd name="T36" fmla="*/ 176 w 398"/>
                    <a:gd name="T37" fmla="*/ 416 h 1590"/>
                    <a:gd name="T38" fmla="*/ 176 w 398"/>
                    <a:gd name="T39" fmla="*/ 452 h 1590"/>
                    <a:gd name="T40" fmla="*/ 176 w 398"/>
                    <a:gd name="T41" fmla="*/ 605 h 1590"/>
                    <a:gd name="T42" fmla="*/ 218 w 398"/>
                    <a:gd name="T43" fmla="*/ 675 h 1590"/>
                    <a:gd name="T44" fmla="*/ 218 w 398"/>
                    <a:gd name="T45" fmla="*/ 795 h 1590"/>
                    <a:gd name="T46" fmla="*/ 175 w 398"/>
                    <a:gd name="T47" fmla="*/ 875 h 1590"/>
                    <a:gd name="T48" fmla="*/ 175 w 398"/>
                    <a:gd name="T49" fmla="*/ 911 h 1590"/>
                    <a:gd name="T50" fmla="*/ 175 w 398"/>
                    <a:gd name="T51" fmla="*/ 1064 h 1590"/>
                    <a:gd name="T52" fmla="*/ 217 w 398"/>
                    <a:gd name="T53" fmla="*/ 1141 h 1590"/>
                    <a:gd name="T54" fmla="*/ 217 w 398"/>
                    <a:gd name="T55" fmla="*/ 1261 h 1590"/>
                    <a:gd name="T56" fmla="*/ 174 w 398"/>
                    <a:gd name="T57" fmla="*/ 1335 h 1590"/>
                    <a:gd name="T58" fmla="*/ 174 w 398"/>
                    <a:gd name="T59" fmla="*/ 1371 h 1590"/>
                    <a:gd name="T60" fmla="*/ 139 w 398"/>
                    <a:gd name="T61" fmla="*/ 1485 h 1590"/>
                    <a:gd name="T62" fmla="*/ 109 w 398"/>
                    <a:gd name="T63" fmla="*/ 1405 h 1590"/>
                    <a:gd name="T64" fmla="*/ 139 w 398"/>
                    <a:gd name="T65" fmla="*/ 1294 h 1590"/>
                    <a:gd name="T66" fmla="*/ 139 w 398"/>
                    <a:gd name="T67" fmla="*/ 1218 h 1590"/>
                    <a:gd name="T68" fmla="*/ 109 w 398"/>
                    <a:gd name="T69" fmla="*/ 1180 h 1590"/>
                    <a:gd name="T70" fmla="*/ 109 w 398"/>
                    <a:gd name="T71" fmla="*/ 1030 h 1590"/>
                    <a:gd name="T72" fmla="*/ 109 w 398"/>
                    <a:gd name="T73" fmla="*/ 955 h 1590"/>
                    <a:gd name="T74" fmla="*/ 109 w 398"/>
                    <a:gd name="T75" fmla="*/ 842 h 1590"/>
                    <a:gd name="T76" fmla="*/ 139 w 398"/>
                    <a:gd name="T77" fmla="*/ 763 h 1590"/>
                    <a:gd name="T78" fmla="*/ 139 w 398"/>
                    <a:gd name="T79" fmla="*/ 727 h 1590"/>
                    <a:gd name="T80" fmla="*/ 139 w 398"/>
                    <a:gd name="T81" fmla="*/ 575 h 1590"/>
                    <a:gd name="T82" fmla="*/ 109 w 398"/>
                    <a:gd name="T83" fmla="*/ 505 h 1590"/>
                    <a:gd name="T84" fmla="*/ 109 w 398"/>
                    <a:gd name="T85" fmla="*/ 392 h 1590"/>
                    <a:gd name="T86" fmla="*/ 139 w 398"/>
                    <a:gd name="T87" fmla="*/ 348 h 1590"/>
                    <a:gd name="T88" fmla="*/ 139 w 398"/>
                    <a:gd name="T89" fmla="*/ 272 h 1590"/>
                    <a:gd name="T90" fmla="*/ 81 w 398"/>
                    <a:gd name="T91" fmla="*/ 1478 h 1590"/>
                    <a:gd name="T92" fmla="*/ 54 w 398"/>
                    <a:gd name="T93" fmla="*/ 1400 h 1590"/>
                    <a:gd name="T94" fmla="*/ 54 w 398"/>
                    <a:gd name="T95" fmla="*/ 1291 h 1590"/>
                    <a:gd name="T96" fmla="*/ 80 w 398"/>
                    <a:gd name="T97" fmla="*/ 1218 h 1590"/>
                    <a:gd name="T98" fmla="*/ 80 w 398"/>
                    <a:gd name="T99" fmla="*/ 1180 h 1590"/>
                    <a:gd name="T100" fmla="*/ 79 w 398"/>
                    <a:gd name="T101" fmla="*/ 1031 h 1590"/>
                    <a:gd name="T102" fmla="*/ 53 w 398"/>
                    <a:gd name="T103" fmla="*/ 958 h 1590"/>
                    <a:gd name="T104" fmla="*/ 52 w 398"/>
                    <a:gd name="T105" fmla="*/ 848 h 1590"/>
                    <a:gd name="T106" fmla="*/ 79 w 398"/>
                    <a:gd name="T107" fmla="*/ 771 h 1590"/>
                    <a:gd name="T108" fmla="*/ 79 w 398"/>
                    <a:gd name="T109" fmla="*/ 734 h 1590"/>
                    <a:gd name="T110" fmla="*/ 78 w 398"/>
                    <a:gd name="T111" fmla="*/ 585 h 1590"/>
                    <a:gd name="T112" fmla="*/ 51 w 398"/>
                    <a:gd name="T113" fmla="*/ 515 h 1590"/>
                    <a:gd name="T114" fmla="*/ 51 w 398"/>
                    <a:gd name="T115" fmla="*/ 406 h 1590"/>
                    <a:gd name="T116" fmla="*/ 78 w 398"/>
                    <a:gd name="T117" fmla="*/ 325 h 1590"/>
                    <a:gd name="T118" fmla="*/ 77 w 398"/>
                    <a:gd name="T119" fmla="*/ 287 h 1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8" h="1590">
                      <a:moveTo>
                        <a:pt x="0" y="1529"/>
                      </a:moveTo>
                      <a:cubicBezTo>
                        <a:pt x="398" y="1590"/>
                        <a:pt x="398" y="1590"/>
                        <a:pt x="398" y="1590"/>
                      </a:cubicBezTo>
                      <a:cubicBezTo>
                        <a:pt x="398" y="0"/>
                        <a:pt x="398" y="0"/>
                        <a:pt x="398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lnTo>
                        <a:pt x="0" y="1529"/>
                      </a:lnTo>
                      <a:close/>
                      <a:moveTo>
                        <a:pt x="329" y="1511"/>
                      </a:moveTo>
                      <a:cubicBezTo>
                        <a:pt x="263" y="1501"/>
                        <a:pt x="263" y="1501"/>
                        <a:pt x="263" y="1501"/>
                      </a:cubicBezTo>
                      <a:cubicBezTo>
                        <a:pt x="263" y="1457"/>
                        <a:pt x="263" y="1457"/>
                        <a:pt x="263" y="1457"/>
                      </a:cubicBezTo>
                      <a:cubicBezTo>
                        <a:pt x="329" y="1463"/>
                        <a:pt x="329" y="1463"/>
                        <a:pt x="329" y="1463"/>
                      </a:cubicBezTo>
                      <a:lnTo>
                        <a:pt x="329" y="1511"/>
                      </a:lnTo>
                      <a:close/>
                      <a:moveTo>
                        <a:pt x="329" y="1430"/>
                      </a:moveTo>
                      <a:cubicBezTo>
                        <a:pt x="307" y="1428"/>
                        <a:pt x="285" y="1425"/>
                        <a:pt x="263" y="1423"/>
                      </a:cubicBezTo>
                      <a:cubicBezTo>
                        <a:pt x="263" y="1408"/>
                        <a:pt x="263" y="1393"/>
                        <a:pt x="263" y="1378"/>
                      </a:cubicBezTo>
                      <a:cubicBezTo>
                        <a:pt x="285" y="1380"/>
                        <a:pt x="307" y="1381"/>
                        <a:pt x="329" y="1382"/>
                      </a:cubicBezTo>
                      <a:cubicBezTo>
                        <a:pt x="329" y="1398"/>
                        <a:pt x="329" y="1414"/>
                        <a:pt x="329" y="1430"/>
                      </a:cubicBezTo>
                      <a:close/>
                      <a:moveTo>
                        <a:pt x="329" y="1350"/>
                      </a:moveTo>
                      <a:cubicBezTo>
                        <a:pt x="307" y="1348"/>
                        <a:pt x="285" y="1346"/>
                        <a:pt x="263" y="1344"/>
                      </a:cubicBezTo>
                      <a:cubicBezTo>
                        <a:pt x="263" y="1329"/>
                        <a:pt x="263" y="1314"/>
                        <a:pt x="263" y="1299"/>
                      </a:cubicBezTo>
                      <a:cubicBezTo>
                        <a:pt x="285" y="1300"/>
                        <a:pt x="307" y="1301"/>
                        <a:pt x="329" y="1302"/>
                      </a:cubicBezTo>
                      <a:cubicBezTo>
                        <a:pt x="329" y="1318"/>
                        <a:pt x="329" y="1334"/>
                        <a:pt x="329" y="1350"/>
                      </a:cubicBezTo>
                      <a:close/>
                      <a:moveTo>
                        <a:pt x="329" y="1270"/>
                      </a:moveTo>
                      <a:cubicBezTo>
                        <a:pt x="307" y="1268"/>
                        <a:pt x="285" y="1267"/>
                        <a:pt x="263" y="1265"/>
                      </a:cubicBezTo>
                      <a:cubicBezTo>
                        <a:pt x="263" y="1250"/>
                        <a:pt x="263" y="1236"/>
                        <a:pt x="263" y="1221"/>
                      </a:cubicBezTo>
                      <a:cubicBezTo>
                        <a:pt x="285" y="1221"/>
                        <a:pt x="307" y="1221"/>
                        <a:pt x="329" y="1222"/>
                      </a:cubicBezTo>
                      <a:cubicBezTo>
                        <a:pt x="329" y="1238"/>
                        <a:pt x="329" y="1254"/>
                        <a:pt x="329" y="1270"/>
                      </a:cubicBezTo>
                      <a:close/>
                      <a:moveTo>
                        <a:pt x="329" y="1189"/>
                      </a:moveTo>
                      <a:cubicBezTo>
                        <a:pt x="307" y="1188"/>
                        <a:pt x="285" y="1187"/>
                        <a:pt x="263" y="1186"/>
                      </a:cubicBezTo>
                      <a:cubicBezTo>
                        <a:pt x="263" y="1172"/>
                        <a:pt x="263" y="1157"/>
                        <a:pt x="263" y="1142"/>
                      </a:cubicBezTo>
                      <a:cubicBezTo>
                        <a:pt x="285" y="1142"/>
                        <a:pt x="307" y="1142"/>
                        <a:pt x="329" y="1141"/>
                      </a:cubicBezTo>
                      <a:cubicBezTo>
                        <a:pt x="329" y="1157"/>
                        <a:pt x="329" y="1173"/>
                        <a:pt x="329" y="1189"/>
                      </a:cubicBezTo>
                      <a:close/>
                      <a:moveTo>
                        <a:pt x="329" y="1109"/>
                      </a:moveTo>
                      <a:cubicBezTo>
                        <a:pt x="307" y="1108"/>
                        <a:pt x="285" y="1108"/>
                        <a:pt x="263" y="1108"/>
                      </a:cubicBezTo>
                      <a:cubicBezTo>
                        <a:pt x="263" y="1093"/>
                        <a:pt x="263" y="1078"/>
                        <a:pt x="263" y="1063"/>
                      </a:cubicBezTo>
                      <a:cubicBezTo>
                        <a:pt x="285" y="1063"/>
                        <a:pt x="307" y="1062"/>
                        <a:pt x="329" y="1061"/>
                      </a:cubicBezTo>
                      <a:cubicBezTo>
                        <a:pt x="329" y="1077"/>
                        <a:pt x="329" y="1093"/>
                        <a:pt x="329" y="1109"/>
                      </a:cubicBezTo>
                      <a:close/>
                      <a:moveTo>
                        <a:pt x="329" y="1029"/>
                      </a:moveTo>
                      <a:cubicBezTo>
                        <a:pt x="307" y="1029"/>
                        <a:pt x="285" y="1029"/>
                        <a:pt x="263" y="1029"/>
                      </a:cubicBezTo>
                      <a:cubicBezTo>
                        <a:pt x="263" y="1014"/>
                        <a:pt x="263" y="999"/>
                        <a:pt x="263" y="984"/>
                      </a:cubicBezTo>
                      <a:cubicBezTo>
                        <a:pt x="285" y="983"/>
                        <a:pt x="307" y="982"/>
                        <a:pt x="329" y="981"/>
                      </a:cubicBezTo>
                      <a:cubicBezTo>
                        <a:pt x="329" y="997"/>
                        <a:pt x="329" y="1013"/>
                        <a:pt x="329" y="1029"/>
                      </a:cubicBezTo>
                      <a:close/>
                      <a:moveTo>
                        <a:pt x="329" y="948"/>
                      </a:moveTo>
                      <a:cubicBezTo>
                        <a:pt x="307" y="949"/>
                        <a:pt x="285" y="950"/>
                        <a:pt x="263" y="950"/>
                      </a:cubicBezTo>
                      <a:cubicBezTo>
                        <a:pt x="263" y="935"/>
                        <a:pt x="263" y="921"/>
                        <a:pt x="263" y="906"/>
                      </a:cubicBezTo>
                      <a:cubicBezTo>
                        <a:pt x="285" y="904"/>
                        <a:pt x="307" y="902"/>
                        <a:pt x="329" y="900"/>
                      </a:cubicBezTo>
                      <a:cubicBezTo>
                        <a:pt x="329" y="916"/>
                        <a:pt x="329" y="932"/>
                        <a:pt x="329" y="948"/>
                      </a:cubicBezTo>
                      <a:close/>
                      <a:moveTo>
                        <a:pt x="329" y="868"/>
                      </a:moveTo>
                      <a:cubicBezTo>
                        <a:pt x="307" y="869"/>
                        <a:pt x="285" y="870"/>
                        <a:pt x="263" y="872"/>
                      </a:cubicBezTo>
                      <a:cubicBezTo>
                        <a:pt x="263" y="857"/>
                        <a:pt x="263" y="842"/>
                        <a:pt x="263" y="827"/>
                      </a:cubicBezTo>
                      <a:cubicBezTo>
                        <a:pt x="285" y="825"/>
                        <a:pt x="307" y="822"/>
                        <a:pt x="329" y="820"/>
                      </a:cubicBezTo>
                      <a:cubicBezTo>
                        <a:pt x="329" y="836"/>
                        <a:pt x="329" y="852"/>
                        <a:pt x="329" y="868"/>
                      </a:cubicBezTo>
                      <a:close/>
                      <a:moveTo>
                        <a:pt x="329" y="788"/>
                      </a:moveTo>
                      <a:cubicBezTo>
                        <a:pt x="307" y="789"/>
                        <a:pt x="285" y="791"/>
                        <a:pt x="263" y="793"/>
                      </a:cubicBezTo>
                      <a:cubicBezTo>
                        <a:pt x="263" y="778"/>
                        <a:pt x="263" y="763"/>
                        <a:pt x="263" y="748"/>
                      </a:cubicBezTo>
                      <a:cubicBezTo>
                        <a:pt x="285" y="745"/>
                        <a:pt x="307" y="743"/>
                        <a:pt x="329" y="740"/>
                      </a:cubicBezTo>
                      <a:cubicBezTo>
                        <a:pt x="329" y="756"/>
                        <a:pt x="329" y="772"/>
                        <a:pt x="329" y="788"/>
                      </a:cubicBezTo>
                      <a:close/>
                      <a:moveTo>
                        <a:pt x="329" y="707"/>
                      </a:moveTo>
                      <a:cubicBezTo>
                        <a:pt x="307" y="710"/>
                        <a:pt x="285" y="712"/>
                        <a:pt x="263" y="714"/>
                      </a:cubicBezTo>
                      <a:cubicBezTo>
                        <a:pt x="263" y="699"/>
                        <a:pt x="263" y="684"/>
                        <a:pt x="263" y="670"/>
                      </a:cubicBezTo>
                      <a:cubicBezTo>
                        <a:pt x="285" y="666"/>
                        <a:pt x="307" y="663"/>
                        <a:pt x="329" y="660"/>
                      </a:cubicBezTo>
                      <a:cubicBezTo>
                        <a:pt x="329" y="675"/>
                        <a:pt x="329" y="691"/>
                        <a:pt x="329" y="707"/>
                      </a:cubicBezTo>
                      <a:close/>
                      <a:moveTo>
                        <a:pt x="263" y="557"/>
                      </a:moveTo>
                      <a:cubicBezTo>
                        <a:pt x="263" y="542"/>
                        <a:pt x="263" y="527"/>
                        <a:pt x="263" y="512"/>
                      </a:cubicBezTo>
                      <a:cubicBezTo>
                        <a:pt x="285" y="508"/>
                        <a:pt x="307" y="503"/>
                        <a:pt x="329" y="499"/>
                      </a:cubicBezTo>
                      <a:cubicBezTo>
                        <a:pt x="329" y="515"/>
                        <a:pt x="329" y="531"/>
                        <a:pt x="329" y="547"/>
                      </a:cubicBezTo>
                      <a:cubicBezTo>
                        <a:pt x="307" y="550"/>
                        <a:pt x="285" y="553"/>
                        <a:pt x="263" y="557"/>
                      </a:cubicBezTo>
                      <a:close/>
                      <a:moveTo>
                        <a:pt x="329" y="627"/>
                      </a:moveTo>
                      <a:cubicBezTo>
                        <a:pt x="307" y="630"/>
                        <a:pt x="285" y="633"/>
                        <a:pt x="263" y="635"/>
                      </a:cubicBezTo>
                      <a:cubicBezTo>
                        <a:pt x="263" y="620"/>
                        <a:pt x="263" y="606"/>
                        <a:pt x="263" y="591"/>
                      </a:cubicBezTo>
                      <a:cubicBezTo>
                        <a:pt x="285" y="587"/>
                        <a:pt x="307" y="583"/>
                        <a:pt x="329" y="579"/>
                      </a:cubicBezTo>
                      <a:cubicBezTo>
                        <a:pt x="329" y="595"/>
                        <a:pt x="329" y="611"/>
                        <a:pt x="329" y="627"/>
                      </a:cubicBezTo>
                      <a:close/>
                      <a:moveTo>
                        <a:pt x="329" y="466"/>
                      </a:moveTo>
                      <a:cubicBezTo>
                        <a:pt x="307" y="470"/>
                        <a:pt x="285" y="474"/>
                        <a:pt x="263" y="478"/>
                      </a:cubicBezTo>
                      <a:cubicBezTo>
                        <a:pt x="263" y="463"/>
                        <a:pt x="263" y="448"/>
                        <a:pt x="263" y="433"/>
                      </a:cubicBezTo>
                      <a:cubicBezTo>
                        <a:pt x="285" y="428"/>
                        <a:pt x="307" y="423"/>
                        <a:pt x="329" y="419"/>
                      </a:cubicBezTo>
                      <a:cubicBezTo>
                        <a:pt x="329" y="434"/>
                        <a:pt x="329" y="450"/>
                        <a:pt x="329" y="466"/>
                      </a:cubicBezTo>
                      <a:close/>
                      <a:moveTo>
                        <a:pt x="329" y="386"/>
                      </a:moveTo>
                      <a:cubicBezTo>
                        <a:pt x="307" y="390"/>
                        <a:pt x="285" y="395"/>
                        <a:pt x="263" y="399"/>
                      </a:cubicBezTo>
                      <a:cubicBezTo>
                        <a:pt x="263" y="384"/>
                        <a:pt x="263" y="369"/>
                        <a:pt x="263" y="355"/>
                      </a:cubicBezTo>
                      <a:cubicBezTo>
                        <a:pt x="285" y="349"/>
                        <a:pt x="307" y="344"/>
                        <a:pt x="329" y="338"/>
                      </a:cubicBezTo>
                      <a:cubicBezTo>
                        <a:pt x="329" y="354"/>
                        <a:pt x="329" y="370"/>
                        <a:pt x="329" y="386"/>
                      </a:cubicBezTo>
                      <a:close/>
                      <a:moveTo>
                        <a:pt x="329" y="306"/>
                      </a:moveTo>
                      <a:cubicBezTo>
                        <a:pt x="307" y="311"/>
                        <a:pt x="285" y="315"/>
                        <a:pt x="263" y="320"/>
                      </a:cubicBezTo>
                      <a:cubicBezTo>
                        <a:pt x="263" y="306"/>
                        <a:pt x="263" y="291"/>
                        <a:pt x="263" y="276"/>
                      </a:cubicBezTo>
                      <a:cubicBezTo>
                        <a:pt x="285" y="270"/>
                        <a:pt x="307" y="264"/>
                        <a:pt x="329" y="258"/>
                      </a:cubicBezTo>
                      <a:cubicBezTo>
                        <a:pt x="329" y="274"/>
                        <a:pt x="329" y="290"/>
                        <a:pt x="329" y="306"/>
                      </a:cubicBezTo>
                      <a:close/>
                      <a:moveTo>
                        <a:pt x="329" y="225"/>
                      </a:moveTo>
                      <a:cubicBezTo>
                        <a:pt x="307" y="231"/>
                        <a:pt x="285" y="236"/>
                        <a:pt x="263" y="242"/>
                      </a:cubicBezTo>
                      <a:cubicBezTo>
                        <a:pt x="263" y="227"/>
                        <a:pt x="263" y="212"/>
                        <a:pt x="263" y="197"/>
                      </a:cubicBezTo>
                      <a:cubicBezTo>
                        <a:pt x="285" y="191"/>
                        <a:pt x="307" y="184"/>
                        <a:pt x="329" y="178"/>
                      </a:cubicBezTo>
                      <a:cubicBezTo>
                        <a:pt x="329" y="193"/>
                        <a:pt x="329" y="209"/>
                        <a:pt x="329" y="225"/>
                      </a:cubicBezTo>
                      <a:close/>
                      <a:moveTo>
                        <a:pt x="263" y="118"/>
                      </a:moveTo>
                      <a:cubicBezTo>
                        <a:pt x="329" y="97"/>
                        <a:pt x="329" y="97"/>
                        <a:pt x="329" y="97"/>
                      </a:cubicBezTo>
                      <a:cubicBezTo>
                        <a:pt x="329" y="145"/>
                        <a:pt x="329" y="145"/>
                        <a:pt x="329" y="145"/>
                      </a:cubicBezTo>
                      <a:cubicBezTo>
                        <a:pt x="263" y="163"/>
                        <a:pt x="263" y="163"/>
                        <a:pt x="263" y="163"/>
                      </a:cubicBezTo>
                      <a:lnTo>
                        <a:pt x="263" y="118"/>
                      </a:lnTo>
                      <a:close/>
                      <a:moveTo>
                        <a:pt x="177" y="145"/>
                      </a:moveTo>
                      <a:cubicBezTo>
                        <a:pt x="219" y="131"/>
                        <a:pt x="219" y="131"/>
                        <a:pt x="219" y="131"/>
                      </a:cubicBezTo>
                      <a:cubicBezTo>
                        <a:pt x="219" y="174"/>
                        <a:pt x="219" y="174"/>
                        <a:pt x="219" y="174"/>
                      </a:cubicBezTo>
                      <a:cubicBezTo>
                        <a:pt x="177" y="186"/>
                        <a:pt x="177" y="186"/>
                        <a:pt x="177" y="186"/>
                      </a:cubicBezTo>
                      <a:lnTo>
                        <a:pt x="177" y="145"/>
                      </a:lnTo>
                      <a:close/>
                      <a:moveTo>
                        <a:pt x="176" y="222"/>
                      </a:moveTo>
                      <a:cubicBezTo>
                        <a:pt x="191" y="217"/>
                        <a:pt x="205" y="213"/>
                        <a:pt x="219" y="209"/>
                      </a:cubicBezTo>
                      <a:cubicBezTo>
                        <a:pt x="219" y="223"/>
                        <a:pt x="219" y="238"/>
                        <a:pt x="219" y="252"/>
                      </a:cubicBezTo>
                      <a:cubicBezTo>
                        <a:pt x="205" y="255"/>
                        <a:pt x="191" y="259"/>
                        <a:pt x="176" y="262"/>
                      </a:cubicBezTo>
                      <a:cubicBezTo>
                        <a:pt x="176" y="249"/>
                        <a:pt x="176" y="235"/>
                        <a:pt x="176" y="222"/>
                      </a:cubicBezTo>
                      <a:close/>
                      <a:moveTo>
                        <a:pt x="176" y="298"/>
                      </a:moveTo>
                      <a:cubicBezTo>
                        <a:pt x="190" y="294"/>
                        <a:pt x="205" y="291"/>
                        <a:pt x="219" y="287"/>
                      </a:cubicBezTo>
                      <a:cubicBezTo>
                        <a:pt x="219" y="301"/>
                        <a:pt x="219" y="315"/>
                        <a:pt x="219" y="330"/>
                      </a:cubicBezTo>
                      <a:cubicBezTo>
                        <a:pt x="205" y="333"/>
                        <a:pt x="190" y="336"/>
                        <a:pt x="176" y="339"/>
                      </a:cubicBezTo>
                      <a:cubicBezTo>
                        <a:pt x="176" y="325"/>
                        <a:pt x="176" y="312"/>
                        <a:pt x="176" y="298"/>
                      </a:cubicBezTo>
                      <a:close/>
                      <a:moveTo>
                        <a:pt x="176" y="375"/>
                      </a:moveTo>
                      <a:cubicBezTo>
                        <a:pt x="190" y="371"/>
                        <a:pt x="204" y="368"/>
                        <a:pt x="219" y="364"/>
                      </a:cubicBezTo>
                      <a:cubicBezTo>
                        <a:pt x="219" y="379"/>
                        <a:pt x="219" y="393"/>
                        <a:pt x="219" y="407"/>
                      </a:cubicBezTo>
                      <a:cubicBezTo>
                        <a:pt x="204" y="410"/>
                        <a:pt x="190" y="413"/>
                        <a:pt x="176" y="416"/>
                      </a:cubicBezTo>
                      <a:cubicBezTo>
                        <a:pt x="176" y="402"/>
                        <a:pt x="176" y="388"/>
                        <a:pt x="176" y="375"/>
                      </a:cubicBezTo>
                      <a:close/>
                      <a:moveTo>
                        <a:pt x="176" y="452"/>
                      </a:moveTo>
                      <a:cubicBezTo>
                        <a:pt x="190" y="448"/>
                        <a:pt x="204" y="445"/>
                        <a:pt x="218" y="442"/>
                      </a:cubicBezTo>
                      <a:cubicBezTo>
                        <a:pt x="218" y="456"/>
                        <a:pt x="218" y="471"/>
                        <a:pt x="218" y="485"/>
                      </a:cubicBezTo>
                      <a:cubicBezTo>
                        <a:pt x="204" y="487"/>
                        <a:pt x="190" y="490"/>
                        <a:pt x="176" y="492"/>
                      </a:cubicBezTo>
                      <a:cubicBezTo>
                        <a:pt x="176" y="479"/>
                        <a:pt x="176" y="465"/>
                        <a:pt x="176" y="452"/>
                      </a:cubicBezTo>
                      <a:close/>
                      <a:moveTo>
                        <a:pt x="176" y="528"/>
                      </a:moveTo>
                      <a:cubicBezTo>
                        <a:pt x="190" y="525"/>
                        <a:pt x="204" y="522"/>
                        <a:pt x="218" y="520"/>
                      </a:cubicBezTo>
                      <a:cubicBezTo>
                        <a:pt x="218" y="534"/>
                        <a:pt x="218" y="548"/>
                        <a:pt x="218" y="562"/>
                      </a:cubicBezTo>
                      <a:cubicBezTo>
                        <a:pt x="204" y="565"/>
                        <a:pt x="190" y="567"/>
                        <a:pt x="176" y="569"/>
                      </a:cubicBezTo>
                      <a:cubicBezTo>
                        <a:pt x="176" y="555"/>
                        <a:pt x="176" y="542"/>
                        <a:pt x="176" y="528"/>
                      </a:cubicBezTo>
                      <a:close/>
                      <a:moveTo>
                        <a:pt x="176" y="605"/>
                      </a:moveTo>
                      <a:cubicBezTo>
                        <a:pt x="190" y="602"/>
                        <a:pt x="204" y="600"/>
                        <a:pt x="218" y="597"/>
                      </a:cubicBezTo>
                      <a:cubicBezTo>
                        <a:pt x="218" y="612"/>
                        <a:pt x="218" y="626"/>
                        <a:pt x="218" y="640"/>
                      </a:cubicBezTo>
                      <a:cubicBezTo>
                        <a:pt x="204" y="642"/>
                        <a:pt x="190" y="644"/>
                        <a:pt x="176" y="645"/>
                      </a:cubicBezTo>
                      <a:cubicBezTo>
                        <a:pt x="176" y="632"/>
                        <a:pt x="176" y="618"/>
                        <a:pt x="176" y="605"/>
                      </a:cubicBezTo>
                      <a:close/>
                      <a:moveTo>
                        <a:pt x="176" y="681"/>
                      </a:moveTo>
                      <a:cubicBezTo>
                        <a:pt x="190" y="679"/>
                        <a:pt x="204" y="677"/>
                        <a:pt x="218" y="675"/>
                      </a:cubicBezTo>
                      <a:cubicBezTo>
                        <a:pt x="218" y="689"/>
                        <a:pt x="218" y="703"/>
                        <a:pt x="218" y="718"/>
                      </a:cubicBezTo>
                      <a:cubicBezTo>
                        <a:pt x="204" y="719"/>
                        <a:pt x="190" y="721"/>
                        <a:pt x="176" y="722"/>
                      </a:cubicBezTo>
                      <a:cubicBezTo>
                        <a:pt x="176" y="709"/>
                        <a:pt x="176" y="695"/>
                        <a:pt x="176" y="681"/>
                      </a:cubicBezTo>
                      <a:close/>
                      <a:moveTo>
                        <a:pt x="175" y="758"/>
                      </a:moveTo>
                      <a:cubicBezTo>
                        <a:pt x="190" y="756"/>
                        <a:pt x="204" y="754"/>
                        <a:pt x="218" y="753"/>
                      </a:cubicBezTo>
                      <a:cubicBezTo>
                        <a:pt x="218" y="767"/>
                        <a:pt x="218" y="781"/>
                        <a:pt x="218" y="795"/>
                      </a:cubicBezTo>
                      <a:cubicBezTo>
                        <a:pt x="204" y="796"/>
                        <a:pt x="190" y="798"/>
                        <a:pt x="175" y="799"/>
                      </a:cubicBezTo>
                      <a:cubicBezTo>
                        <a:pt x="175" y="785"/>
                        <a:pt x="175" y="772"/>
                        <a:pt x="175" y="758"/>
                      </a:cubicBezTo>
                      <a:close/>
                      <a:moveTo>
                        <a:pt x="175" y="835"/>
                      </a:moveTo>
                      <a:cubicBezTo>
                        <a:pt x="189" y="833"/>
                        <a:pt x="204" y="832"/>
                        <a:pt x="218" y="830"/>
                      </a:cubicBezTo>
                      <a:cubicBezTo>
                        <a:pt x="218" y="844"/>
                        <a:pt x="218" y="859"/>
                        <a:pt x="218" y="873"/>
                      </a:cubicBezTo>
                      <a:cubicBezTo>
                        <a:pt x="204" y="874"/>
                        <a:pt x="189" y="875"/>
                        <a:pt x="175" y="875"/>
                      </a:cubicBezTo>
                      <a:cubicBezTo>
                        <a:pt x="175" y="862"/>
                        <a:pt x="175" y="848"/>
                        <a:pt x="175" y="835"/>
                      </a:cubicBezTo>
                      <a:close/>
                      <a:moveTo>
                        <a:pt x="175" y="911"/>
                      </a:moveTo>
                      <a:cubicBezTo>
                        <a:pt x="189" y="910"/>
                        <a:pt x="203" y="909"/>
                        <a:pt x="218" y="908"/>
                      </a:cubicBezTo>
                      <a:cubicBezTo>
                        <a:pt x="218" y="922"/>
                        <a:pt x="218" y="936"/>
                        <a:pt x="218" y="951"/>
                      </a:cubicBezTo>
                      <a:cubicBezTo>
                        <a:pt x="203" y="951"/>
                        <a:pt x="189" y="951"/>
                        <a:pt x="175" y="952"/>
                      </a:cubicBezTo>
                      <a:cubicBezTo>
                        <a:pt x="175" y="938"/>
                        <a:pt x="175" y="925"/>
                        <a:pt x="175" y="911"/>
                      </a:cubicBezTo>
                      <a:close/>
                      <a:moveTo>
                        <a:pt x="175" y="988"/>
                      </a:moveTo>
                      <a:cubicBezTo>
                        <a:pt x="189" y="987"/>
                        <a:pt x="203" y="986"/>
                        <a:pt x="217" y="985"/>
                      </a:cubicBezTo>
                      <a:cubicBezTo>
                        <a:pt x="217" y="1000"/>
                        <a:pt x="217" y="1014"/>
                        <a:pt x="217" y="1028"/>
                      </a:cubicBezTo>
                      <a:cubicBezTo>
                        <a:pt x="203" y="1028"/>
                        <a:pt x="189" y="1028"/>
                        <a:pt x="175" y="1029"/>
                      </a:cubicBezTo>
                      <a:cubicBezTo>
                        <a:pt x="175" y="1015"/>
                        <a:pt x="175" y="1001"/>
                        <a:pt x="175" y="988"/>
                      </a:cubicBezTo>
                      <a:close/>
                      <a:moveTo>
                        <a:pt x="175" y="1064"/>
                      </a:moveTo>
                      <a:cubicBezTo>
                        <a:pt x="189" y="1064"/>
                        <a:pt x="203" y="1064"/>
                        <a:pt x="217" y="1063"/>
                      </a:cubicBezTo>
                      <a:cubicBezTo>
                        <a:pt x="217" y="1077"/>
                        <a:pt x="217" y="1092"/>
                        <a:pt x="217" y="1106"/>
                      </a:cubicBezTo>
                      <a:cubicBezTo>
                        <a:pt x="203" y="1106"/>
                        <a:pt x="189" y="1105"/>
                        <a:pt x="175" y="1105"/>
                      </a:cubicBezTo>
                      <a:cubicBezTo>
                        <a:pt x="175" y="1092"/>
                        <a:pt x="175" y="1078"/>
                        <a:pt x="175" y="1064"/>
                      </a:cubicBezTo>
                      <a:close/>
                      <a:moveTo>
                        <a:pt x="175" y="1141"/>
                      </a:moveTo>
                      <a:cubicBezTo>
                        <a:pt x="189" y="1141"/>
                        <a:pt x="203" y="1141"/>
                        <a:pt x="217" y="1141"/>
                      </a:cubicBezTo>
                      <a:cubicBezTo>
                        <a:pt x="217" y="1155"/>
                        <a:pt x="217" y="1169"/>
                        <a:pt x="217" y="1184"/>
                      </a:cubicBezTo>
                      <a:cubicBezTo>
                        <a:pt x="203" y="1183"/>
                        <a:pt x="189" y="1182"/>
                        <a:pt x="175" y="1182"/>
                      </a:cubicBezTo>
                      <a:cubicBezTo>
                        <a:pt x="175" y="1168"/>
                        <a:pt x="175" y="1155"/>
                        <a:pt x="175" y="1141"/>
                      </a:cubicBezTo>
                      <a:close/>
                      <a:moveTo>
                        <a:pt x="175" y="1218"/>
                      </a:moveTo>
                      <a:cubicBezTo>
                        <a:pt x="189" y="1218"/>
                        <a:pt x="203" y="1218"/>
                        <a:pt x="217" y="1218"/>
                      </a:cubicBezTo>
                      <a:cubicBezTo>
                        <a:pt x="217" y="1233"/>
                        <a:pt x="217" y="1247"/>
                        <a:pt x="217" y="1261"/>
                      </a:cubicBezTo>
                      <a:cubicBezTo>
                        <a:pt x="203" y="1260"/>
                        <a:pt x="189" y="1259"/>
                        <a:pt x="175" y="1258"/>
                      </a:cubicBezTo>
                      <a:cubicBezTo>
                        <a:pt x="175" y="1245"/>
                        <a:pt x="175" y="1231"/>
                        <a:pt x="175" y="1218"/>
                      </a:cubicBezTo>
                      <a:close/>
                      <a:moveTo>
                        <a:pt x="174" y="1294"/>
                      </a:moveTo>
                      <a:cubicBezTo>
                        <a:pt x="189" y="1295"/>
                        <a:pt x="203" y="1295"/>
                        <a:pt x="217" y="1296"/>
                      </a:cubicBezTo>
                      <a:cubicBezTo>
                        <a:pt x="217" y="1310"/>
                        <a:pt x="217" y="1325"/>
                        <a:pt x="217" y="1339"/>
                      </a:cubicBezTo>
                      <a:cubicBezTo>
                        <a:pt x="203" y="1338"/>
                        <a:pt x="189" y="1336"/>
                        <a:pt x="174" y="1335"/>
                      </a:cubicBezTo>
                      <a:cubicBezTo>
                        <a:pt x="174" y="1321"/>
                        <a:pt x="174" y="1308"/>
                        <a:pt x="174" y="1294"/>
                      </a:cubicBezTo>
                      <a:close/>
                      <a:moveTo>
                        <a:pt x="174" y="1371"/>
                      </a:moveTo>
                      <a:cubicBezTo>
                        <a:pt x="188" y="1372"/>
                        <a:pt x="203" y="1373"/>
                        <a:pt x="217" y="1374"/>
                      </a:cubicBezTo>
                      <a:cubicBezTo>
                        <a:pt x="217" y="1388"/>
                        <a:pt x="217" y="1402"/>
                        <a:pt x="217" y="1416"/>
                      </a:cubicBezTo>
                      <a:cubicBezTo>
                        <a:pt x="203" y="1415"/>
                        <a:pt x="188" y="1413"/>
                        <a:pt x="174" y="1412"/>
                      </a:cubicBezTo>
                      <a:cubicBezTo>
                        <a:pt x="174" y="1398"/>
                        <a:pt x="174" y="1385"/>
                        <a:pt x="174" y="1371"/>
                      </a:cubicBezTo>
                      <a:close/>
                      <a:moveTo>
                        <a:pt x="174" y="1448"/>
                      </a:moveTo>
                      <a:cubicBezTo>
                        <a:pt x="217" y="1451"/>
                        <a:pt x="217" y="1451"/>
                        <a:pt x="217" y="1451"/>
                      </a:cubicBezTo>
                      <a:cubicBezTo>
                        <a:pt x="217" y="1494"/>
                        <a:pt x="217" y="1494"/>
                        <a:pt x="217" y="1494"/>
                      </a:cubicBezTo>
                      <a:cubicBezTo>
                        <a:pt x="174" y="1488"/>
                        <a:pt x="174" y="1488"/>
                        <a:pt x="174" y="1488"/>
                      </a:cubicBezTo>
                      <a:lnTo>
                        <a:pt x="174" y="1448"/>
                      </a:lnTo>
                      <a:close/>
                      <a:moveTo>
                        <a:pt x="139" y="1485"/>
                      </a:moveTo>
                      <a:cubicBezTo>
                        <a:pt x="109" y="1480"/>
                        <a:pt x="109" y="1480"/>
                        <a:pt x="109" y="1480"/>
                      </a:cubicBezTo>
                      <a:cubicBezTo>
                        <a:pt x="109" y="1443"/>
                        <a:pt x="109" y="1443"/>
                        <a:pt x="109" y="1443"/>
                      </a:cubicBezTo>
                      <a:cubicBezTo>
                        <a:pt x="139" y="1445"/>
                        <a:pt x="139" y="1445"/>
                        <a:pt x="139" y="1445"/>
                      </a:cubicBezTo>
                      <a:lnTo>
                        <a:pt x="139" y="1485"/>
                      </a:lnTo>
                      <a:close/>
                      <a:moveTo>
                        <a:pt x="139" y="1409"/>
                      </a:moveTo>
                      <a:cubicBezTo>
                        <a:pt x="129" y="1408"/>
                        <a:pt x="119" y="1406"/>
                        <a:pt x="109" y="1405"/>
                      </a:cubicBezTo>
                      <a:cubicBezTo>
                        <a:pt x="109" y="1393"/>
                        <a:pt x="109" y="1380"/>
                        <a:pt x="109" y="1367"/>
                      </a:cubicBezTo>
                      <a:cubicBezTo>
                        <a:pt x="119" y="1368"/>
                        <a:pt x="129" y="1369"/>
                        <a:pt x="139" y="1369"/>
                      </a:cubicBezTo>
                      <a:cubicBezTo>
                        <a:pt x="139" y="1383"/>
                        <a:pt x="139" y="1396"/>
                        <a:pt x="139" y="1409"/>
                      </a:cubicBezTo>
                      <a:close/>
                      <a:moveTo>
                        <a:pt x="109" y="1330"/>
                      </a:moveTo>
                      <a:cubicBezTo>
                        <a:pt x="109" y="1318"/>
                        <a:pt x="109" y="1305"/>
                        <a:pt x="109" y="1292"/>
                      </a:cubicBezTo>
                      <a:cubicBezTo>
                        <a:pt x="119" y="1293"/>
                        <a:pt x="129" y="1293"/>
                        <a:pt x="139" y="1294"/>
                      </a:cubicBezTo>
                      <a:cubicBezTo>
                        <a:pt x="139" y="1307"/>
                        <a:pt x="139" y="1320"/>
                        <a:pt x="139" y="1333"/>
                      </a:cubicBezTo>
                      <a:cubicBezTo>
                        <a:pt x="129" y="1332"/>
                        <a:pt x="119" y="1331"/>
                        <a:pt x="109" y="1330"/>
                      </a:cubicBezTo>
                      <a:close/>
                      <a:moveTo>
                        <a:pt x="139" y="1257"/>
                      </a:moveTo>
                      <a:cubicBezTo>
                        <a:pt x="129" y="1257"/>
                        <a:pt x="119" y="1256"/>
                        <a:pt x="109" y="1255"/>
                      </a:cubicBezTo>
                      <a:cubicBezTo>
                        <a:pt x="109" y="1243"/>
                        <a:pt x="109" y="1230"/>
                        <a:pt x="109" y="1217"/>
                      </a:cubicBezTo>
                      <a:cubicBezTo>
                        <a:pt x="119" y="1217"/>
                        <a:pt x="129" y="1218"/>
                        <a:pt x="139" y="1218"/>
                      </a:cubicBezTo>
                      <a:cubicBezTo>
                        <a:pt x="139" y="1231"/>
                        <a:pt x="139" y="1244"/>
                        <a:pt x="139" y="1257"/>
                      </a:cubicBezTo>
                      <a:close/>
                      <a:moveTo>
                        <a:pt x="109" y="1180"/>
                      </a:moveTo>
                      <a:cubicBezTo>
                        <a:pt x="109" y="1167"/>
                        <a:pt x="109" y="1155"/>
                        <a:pt x="109" y="1142"/>
                      </a:cubicBezTo>
                      <a:cubicBezTo>
                        <a:pt x="119" y="1142"/>
                        <a:pt x="129" y="1142"/>
                        <a:pt x="139" y="1142"/>
                      </a:cubicBezTo>
                      <a:cubicBezTo>
                        <a:pt x="139" y="1155"/>
                        <a:pt x="139" y="1168"/>
                        <a:pt x="139" y="1181"/>
                      </a:cubicBezTo>
                      <a:cubicBezTo>
                        <a:pt x="129" y="1181"/>
                        <a:pt x="119" y="1181"/>
                        <a:pt x="109" y="1180"/>
                      </a:cubicBezTo>
                      <a:close/>
                      <a:moveTo>
                        <a:pt x="139" y="1106"/>
                      </a:moveTo>
                      <a:cubicBezTo>
                        <a:pt x="129" y="1105"/>
                        <a:pt x="119" y="1105"/>
                        <a:pt x="109" y="1105"/>
                      </a:cubicBezTo>
                      <a:cubicBezTo>
                        <a:pt x="109" y="1092"/>
                        <a:pt x="109" y="1080"/>
                        <a:pt x="109" y="1067"/>
                      </a:cubicBezTo>
                      <a:cubicBezTo>
                        <a:pt x="119" y="1067"/>
                        <a:pt x="129" y="1067"/>
                        <a:pt x="139" y="1066"/>
                      </a:cubicBezTo>
                      <a:cubicBezTo>
                        <a:pt x="139" y="1079"/>
                        <a:pt x="139" y="1092"/>
                        <a:pt x="139" y="1106"/>
                      </a:cubicBezTo>
                      <a:close/>
                      <a:moveTo>
                        <a:pt x="109" y="1030"/>
                      </a:moveTo>
                      <a:cubicBezTo>
                        <a:pt x="109" y="1017"/>
                        <a:pt x="109" y="1005"/>
                        <a:pt x="109" y="992"/>
                      </a:cubicBezTo>
                      <a:cubicBezTo>
                        <a:pt x="119" y="992"/>
                        <a:pt x="129" y="991"/>
                        <a:pt x="139" y="990"/>
                      </a:cubicBezTo>
                      <a:cubicBezTo>
                        <a:pt x="139" y="1004"/>
                        <a:pt x="139" y="1017"/>
                        <a:pt x="139" y="1030"/>
                      </a:cubicBezTo>
                      <a:cubicBezTo>
                        <a:pt x="129" y="1030"/>
                        <a:pt x="119" y="1030"/>
                        <a:pt x="109" y="1030"/>
                      </a:cubicBezTo>
                      <a:close/>
                      <a:moveTo>
                        <a:pt x="139" y="954"/>
                      </a:moveTo>
                      <a:cubicBezTo>
                        <a:pt x="129" y="954"/>
                        <a:pt x="119" y="955"/>
                        <a:pt x="109" y="955"/>
                      </a:cubicBezTo>
                      <a:cubicBezTo>
                        <a:pt x="109" y="942"/>
                        <a:pt x="109" y="930"/>
                        <a:pt x="109" y="917"/>
                      </a:cubicBezTo>
                      <a:cubicBezTo>
                        <a:pt x="119" y="916"/>
                        <a:pt x="129" y="915"/>
                        <a:pt x="139" y="915"/>
                      </a:cubicBezTo>
                      <a:cubicBezTo>
                        <a:pt x="139" y="928"/>
                        <a:pt x="139" y="941"/>
                        <a:pt x="139" y="954"/>
                      </a:cubicBezTo>
                      <a:close/>
                      <a:moveTo>
                        <a:pt x="139" y="878"/>
                      </a:moveTo>
                      <a:cubicBezTo>
                        <a:pt x="129" y="879"/>
                        <a:pt x="119" y="879"/>
                        <a:pt x="109" y="880"/>
                      </a:cubicBezTo>
                      <a:cubicBezTo>
                        <a:pt x="109" y="867"/>
                        <a:pt x="109" y="855"/>
                        <a:pt x="109" y="842"/>
                      </a:cubicBezTo>
                      <a:cubicBezTo>
                        <a:pt x="119" y="841"/>
                        <a:pt x="129" y="840"/>
                        <a:pt x="139" y="839"/>
                      </a:cubicBezTo>
                      <a:cubicBezTo>
                        <a:pt x="139" y="852"/>
                        <a:pt x="139" y="865"/>
                        <a:pt x="139" y="878"/>
                      </a:cubicBezTo>
                      <a:close/>
                      <a:moveTo>
                        <a:pt x="139" y="802"/>
                      </a:moveTo>
                      <a:cubicBezTo>
                        <a:pt x="129" y="803"/>
                        <a:pt x="119" y="804"/>
                        <a:pt x="109" y="805"/>
                      </a:cubicBezTo>
                      <a:cubicBezTo>
                        <a:pt x="109" y="792"/>
                        <a:pt x="109" y="780"/>
                        <a:pt x="109" y="767"/>
                      </a:cubicBezTo>
                      <a:cubicBezTo>
                        <a:pt x="119" y="766"/>
                        <a:pt x="129" y="764"/>
                        <a:pt x="139" y="763"/>
                      </a:cubicBezTo>
                      <a:cubicBezTo>
                        <a:pt x="139" y="776"/>
                        <a:pt x="139" y="789"/>
                        <a:pt x="139" y="802"/>
                      </a:cubicBezTo>
                      <a:close/>
                      <a:moveTo>
                        <a:pt x="139" y="727"/>
                      </a:moveTo>
                      <a:cubicBezTo>
                        <a:pt x="129" y="728"/>
                        <a:pt x="119" y="729"/>
                        <a:pt x="109" y="730"/>
                      </a:cubicBezTo>
                      <a:cubicBezTo>
                        <a:pt x="109" y="717"/>
                        <a:pt x="109" y="704"/>
                        <a:pt x="109" y="692"/>
                      </a:cubicBezTo>
                      <a:cubicBezTo>
                        <a:pt x="119" y="690"/>
                        <a:pt x="129" y="689"/>
                        <a:pt x="139" y="687"/>
                      </a:cubicBezTo>
                      <a:cubicBezTo>
                        <a:pt x="139" y="700"/>
                        <a:pt x="139" y="713"/>
                        <a:pt x="139" y="727"/>
                      </a:cubicBezTo>
                      <a:close/>
                      <a:moveTo>
                        <a:pt x="139" y="651"/>
                      </a:moveTo>
                      <a:cubicBezTo>
                        <a:pt x="129" y="652"/>
                        <a:pt x="119" y="653"/>
                        <a:pt x="109" y="655"/>
                      </a:cubicBezTo>
                      <a:cubicBezTo>
                        <a:pt x="109" y="642"/>
                        <a:pt x="109" y="629"/>
                        <a:pt x="109" y="617"/>
                      </a:cubicBezTo>
                      <a:cubicBezTo>
                        <a:pt x="119" y="615"/>
                        <a:pt x="129" y="613"/>
                        <a:pt x="139" y="611"/>
                      </a:cubicBezTo>
                      <a:cubicBezTo>
                        <a:pt x="139" y="625"/>
                        <a:pt x="139" y="638"/>
                        <a:pt x="139" y="651"/>
                      </a:cubicBezTo>
                      <a:close/>
                      <a:moveTo>
                        <a:pt x="139" y="575"/>
                      </a:moveTo>
                      <a:cubicBezTo>
                        <a:pt x="129" y="577"/>
                        <a:pt x="119" y="578"/>
                        <a:pt x="109" y="580"/>
                      </a:cubicBezTo>
                      <a:cubicBezTo>
                        <a:pt x="109" y="567"/>
                        <a:pt x="109" y="554"/>
                        <a:pt x="109" y="542"/>
                      </a:cubicBezTo>
                      <a:cubicBezTo>
                        <a:pt x="119" y="540"/>
                        <a:pt x="129" y="538"/>
                        <a:pt x="139" y="536"/>
                      </a:cubicBezTo>
                      <a:cubicBezTo>
                        <a:pt x="139" y="549"/>
                        <a:pt x="139" y="562"/>
                        <a:pt x="139" y="575"/>
                      </a:cubicBezTo>
                      <a:close/>
                      <a:moveTo>
                        <a:pt x="139" y="499"/>
                      </a:moveTo>
                      <a:cubicBezTo>
                        <a:pt x="129" y="501"/>
                        <a:pt x="119" y="503"/>
                        <a:pt x="109" y="505"/>
                      </a:cubicBezTo>
                      <a:cubicBezTo>
                        <a:pt x="109" y="492"/>
                        <a:pt x="109" y="479"/>
                        <a:pt x="109" y="467"/>
                      </a:cubicBezTo>
                      <a:cubicBezTo>
                        <a:pt x="119" y="464"/>
                        <a:pt x="129" y="462"/>
                        <a:pt x="139" y="460"/>
                      </a:cubicBezTo>
                      <a:cubicBezTo>
                        <a:pt x="139" y="473"/>
                        <a:pt x="139" y="486"/>
                        <a:pt x="139" y="499"/>
                      </a:cubicBezTo>
                      <a:close/>
                      <a:moveTo>
                        <a:pt x="139" y="423"/>
                      </a:moveTo>
                      <a:cubicBezTo>
                        <a:pt x="129" y="425"/>
                        <a:pt x="119" y="427"/>
                        <a:pt x="109" y="429"/>
                      </a:cubicBezTo>
                      <a:cubicBezTo>
                        <a:pt x="109" y="417"/>
                        <a:pt x="109" y="404"/>
                        <a:pt x="109" y="392"/>
                      </a:cubicBezTo>
                      <a:cubicBezTo>
                        <a:pt x="119" y="389"/>
                        <a:pt x="129" y="387"/>
                        <a:pt x="139" y="384"/>
                      </a:cubicBezTo>
                      <a:cubicBezTo>
                        <a:pt x="139" y="397"/>
                        <a:pt x="139" y="410"/>
                        <a:pt x="139" y="423"/>
                      </a:cubicBezTo>
                      <a:close/>
                      <a:moveTo>
                        <a:pt x="109" y="354"/>
                      </a:moveTo>
                      <a:cubicBezTo>
                        <a:pt x="109" y="342"/>
                        <a:pt x="109" y="329"/>
                        <a:pt x="109" y="317"/>
                      </a:cubicBezTo>
                      <a:cubicBezTo>
                        <a:pt x="119" y="314"/>
                        <a:pt x="129" y="311"/>
                        <a:pt x="139" y="308"/>
                      </a:cubicBezTo>
                      <a:cubicBezTo>
                        <a:pt x="139" y="321"/>
                        <a:pt x="139" y="334"/>
                        <a:pt x="139" y="348"/>
                      </a:cubicBezTo>
                      <a:cubicBezTo>
                        <a:pt x="129" y="350"/>
                        <a:pt x="119" y="352"/>
                        <a:pt x="109" y="354"/>
                      </a:cubicBezTo>
                      <a:close/>
                      <a:moveTo>
                        <a:pt x="139" y="272"/>
                      </a:moveTo>
                      <a:cubicBezTo>
                        <a:pt x="129" y="274"/>
                        <a:pt x="119" y="277"/>
                        <a:pt x="109" y="279"/>
                      </a:cubicBezTo>
                      <a:cubicBezTo>
                        <a:pt x="109" y="267"/>
                        <a:pt x="109" y="254"/>
                        <a:pt x="109" y="241"/>
                      </a:cubicBezTo>
                      <a:cubicBezTo>
                        <a:pt x="119" y="238"/>
                        <a:pt x="129" y="235"/>
                        <a:pt x="139" y="232"/>
                      </a:cubicBezTo>
                      <a:cubicBezTo>
                        <a:pt x="139" y="245"/>
                        <a:pt x="139" y="259"/>
                        <a:pt x="139" y="272"/>
                      </a:cubicBezTo>
                      <a:close/>
                      <a:moveTo>
                        <a:pt x="109" y="166"/>
                      </a:moveTo>
                      <a:cubicBezTo>
                        <a:pt x="139" y="157"/>
                        <a:pt x="139" y="157"/>
                        <a:pt x="139" y="157"/>
                      </a:cubicBezTo>
                      <a:cubicBezTo>
                        <a:pt x="139" y="196"/>
                        <a:pt x="139" y="196"/>
                        <a:pt x="139" y="196"/>
                      </a:cubicBezTo>
                      <a:cubicBezTo>
                        <a:pt x="109" y="204"/>
                        <a:pt x="109" y="204"/>
                        <a:pt x="109" y="204"/>
                      </a:cubicBezTo>
                      <a:lnTo>
                        <a:pt x="109" y="166"/>
                      </a:lnTo>
                      <a:close/>
                      <a:moveTo>
                        <a:pt x="81" y="1478"/>
                      </a:moveTo>
                      <a:cubicBezTo>
                        <a:pt x="54" y="1474"/>
                        <a:pt x="54" y="1474"/>
                        <a:pt x="54" y="1474"/>
                      </a:cubicBezTo>
                      <a:cubicBezTo>
                        <a:pt x="54" y="1438"/>
                        <a:pt x="54" y="1438"/>
                        <a:pt x="54" y="1438"/>
                      </a:cubicBezTo>
                      <a:cubicBezTo>
                        <a:pt x="81" y="1441"/>
                        <a:pt x="81" y="1441"/>
                        <a:pt x="81" y="1441"/>
                      </a:cubicBezTo>
                      <a:lnTo>
                        <a:pt x="81" y="1478"/>
                      </a:lnTo>
                      <a:close/>
                      <a:moveTo>
                        <a:pt x="80" y="1403"/>
                      </a:moveTo>
                      <a:cubicBezTo>
                        <a:pt x="72" y="1402"/>
                        <a:pt x="63" y="1401"/>
                        <a:pt x="54" y="1400"/>
                      </a:cubicBezTo>
                      <a:cubicBezTo>
                        <a:pt x="54" y="1388"/>
                        <a:pt x="54" y="1377"/>
                        <a:pt x="54" y="1365"/>
                      </a:cubicBezTo>
                      <a:cubicBezTo>
                        <a:pt x="63" y="1365"/>
                        <a:pt x="72" y="1366"/>
                        <a:pt x="80" y="1366"/>
                      </a:cubicBezTo>
                      <a:cubicBezTo>
                        <a:pt x="80" y="1379"/>
                        <a:pt x="80" y="1391"/>
                        <a:pt x="80" y="1403"/>
                      </a:cubicBezTo>
                      <a:close/>
                      <a:moveTo>
                        <a:pt x="80" y="1329"/>
                      </a:moveTo>
                      <a:cubicBezTo>
                        <a:pt x="71" y="1328"/>
                        <a:pt x="62" y="1327"/>
                        <a:pt x="54" y="1326"/>
                      </a:cubicBezTo>
                      <a:cubicBezTo>
                        <a:pt x="54" y="1315"/>
                        <a:pt x="54" y="1303"/>
                        <a:pt x="54" y="1291"/>
                      </a:cubicBezTo>
                      <a:cubicBezTo>
                        <a:pt x="62" y="1291"/>
                        <a:pt x="71" y="1292"/>
                        <a:pt x="80" y="1292"/>
                      </a:cubicBezTo>
                      <a:cubicBezTo>
                        <a:pt x="80" y="1304"/>
                        <a:pt x="80" y="1317"/>
                        <a:pt x="80" y="1329"/>
                      </a:cubicBezTo>
                      <a:close/>
                      <a:moveTo>
                        <a:pt x="80" y="1254"/>
                      </a:moveTo>
                      <a:cubicBezTo>
                        <a:pt x="71" y="1254"/>
                        <a:pt x="62" y="1253"/>
                        <a:pt x="53" y="1253"/>
                      </a:cubicBezTo>
                      <a:cubicBezTo>
                        <a:pt x="53" y="1241"/>
                        <a:pt x="53" y="1229"/>
                        <a:pt x="53" y="1217"/>
                      </a:cubicBezTo>
                      <a:cubicBezTo>
                        <a:pt x="62" y="1217"/>
                        <a:pt x="71" y="1217"/>
                        <a:pt x="80" y="1218"/>
                      </a:cubicBezTo>
                      <a:cubicBezTo>
                        <a:pt x="80" y="1230"/>
                        <a:pt x="80" y="1242"/>
                        <a:pt x="80" y="1254"/>
                      </a:cubicBezTo>
                      <a:close/>
                      <a:moveTo>
                        <a:pt x="80" y="1180"/>
                      </a:moveTo>
                      <a:cubicBezTo>
                        <a:pt x="71" y="1180"/>
                        <a:pt x="62" y="1179"/>
                        <a:pt x="53" y="1179"/>
                      </a:cubicBezTo>
                      <a:cubicBezTo>
                        <a:pt x="53" y="1167"/>
                        <a:pt x="53" y="1155"/>
                        <a:pt x="53" y="1143"/>
                      </a:cubicBezTo>
                      <a:cubicBezTo>
                        <a:pt x="62" y="1143"/>
                        <a:pt x="71" y="1143"/>
                        <a:pt x="80" y="1143"/>
                      </a:cubicBezTo>
                      <a:cubicBezTo>
                        <a:pt x="80" y="1155"/>
                        <a:pt x="80" y="1168"/>
                        <a:pt x="80" y="1180"/>
                      </a:cubicBezTo>
                      <a:close/>
                      <a:moveTo>
                        <a:pt x="80" y="1106"/>
                      </a:moveTo>
                      <a:cubicBezTo>
                        <a:pt x="71" y="1105"/>
                        <a:pt x="62" y="1105"/>
                        <a:pt x="53" y="1105"/>
                      </a:cubicBezTo>
                      <a:cubicBezTo>
                        <a:pt x="53" y="1093"/>
                        <a:pt x="53" y="1081"/>
                        <a:pt x="53" y="1070"/>
                      </a:cubicBezTo>
                      <a:cubicBezTo>
                        <a:pt x="62" y="1069"/>
                        <a:pt x="71" y="1069"/>
                        <a:pt x="80" y="1069"/>
                      </a:cubicBezTo>
                      <a:cubicBezTo>
                        <a:pt x="80" y="1081"/>
                        <a:pt x="80" y="1093"/>
                        <a:pt x="80" y="1106"/>
                      </a:cubicBezTo>
                      <a:close/>
                      <a:moveTo>
                        <a:pt x="79" y="1031"/>
                      </a:moveTo>
                      <a:cubicBezTo>
                        <a:pt x="71" y="1031"/>
                        <a:pt x="62" y="1031"/>
                        <a:pt x="53" y="1031"/>
                      </a:cubicBezTo>
                      <a:cubicBezTo>
                        <a:pt x="53" y="1019"/>
                        <a:pt x="53" y="1008"/>
                        <a:pt x="53" y="996"/>
                      </a:cubicBezTo>
                      <a:cubicBezTo>
                        <a:pt x="62" y="995"/>
                        <a:pt x="71" y="995"/>
                        <a:pt x="79" y="994"/>
                      </a:cubicBezTo>
                      <a:cubicBezTo>
                        <a:pt x="79" y="1007"/>
                        <a:pt x="79" y="1019"/>
                        <a:pt x="79" y="1031"/>
                      </a:cubicBezTo>
                      <a:close/>
                      <a:moveTo>
                        <a:pt x="79" y="957"/>
                      </a:moveTo>
                      <a:cubicBezTo>
                        <a:pt x="70" y="957"/>
                        <a:pt x="61" y="957"/>
                        <a:pt x="53" y="958"/>
                      </a:cubicBezTo>
                      <a:cubicBezTo>
                        <a:pt x="53" y="946"/>
                        <a:pt x="53" y="934"/>
                        <a:pt x="53" y="922"/>
                      </a:cubicBezTo>
                      <a:cubicBezTo>
                        <a:pt x="61" y="921"/>
                        <a:pt x="70" y="921"/>
                        <a:pt x="79" y="920"/>
                      </a:cubicBezTo>
                      <a:cubicBezTo>
                        <a:pt x="79" y="932"/>
                        <a:pt x="79" y="944"/>
                        <a:pt x="79" y="957"/>
                      </a:cubicBezTo>
                      <a:close/>
                      <a:moveTo>
                        <a:pt x="79" y="882"/>
                      </a:moveTo>
                      <a:cubicBezTo>
                        <a:pt x="70" y="883"/>
                        <a:pt x="61" y="883"/>
                        <a:pt x="52" y="884"/>
                      </a:cubicBezTo>
                      <a:cubicBezTo>
                        <a:pt x="52" y="872"/>
                        <a:pt x="52" y="860"/>
                        <a:pt x="52" y="848"/>
                      </a:cubicBezTo>
                      <a:cubicBezTo>
                        <a:pt x="61" y="847"/>
                        <a:pt x="70" y="846"/>
                        <a:pt x="79" y="846"/>
                      </a:cubicBezTo>
                      <a:cubicBezTo>
                        <a:pt x="79" y="858"/>
                        <a:pt x="79" y="870"/>
                        <a:pt x="79" y="882"/>
                      </a:cubicBezTo>
                      <a:close/>
                      <a:moveTo>
                        <a:pt x="79" y="808"/>
                      </a:moveTo>
                      <a:cubicBezTo>
                        <a:pt x="70" y="809"/>
                        <a:pt x="61" y="809"/>
                        <a:pt x="52" y="810"/>
                      </a:cubicBezTo>
                      <a:cubicBezTo>
                        <a:pt x="52" y="798"/>
                        <a:pt x="52" y="786"/>
                        <a:pt x="52" y="774"/>
                      </a:cubicBezTo>
                      <a:cubicBezTo>
                        <a:pt x="61" y="773"/>
                        <a:pt x="70" y="772"/>
                        <a:pt x="79" y="771"/>
                      </a:cubicBezTo>
                      <a:cubicBezTo>
                        <a:pt x="79" y="783"/>
                        <a:pt x="79" y="796"/>
                        <a:pt x="79" y="808"/>
                      </a:cubicBezTo>
                      <a:close/>
                      <a:moveTo>
                        <a:pt x="79" y="734"/>
                      </a:moveTo>
                      <a:cubicBezTo>
                        <a:pt x="70" y="734"/>
                        <a:pt x="61" y="735"/>
                        <a:pt x="52" y="736"/>
                      </a:cubicBezTo>
                      <a:cubicBezTo>
                        <a:pt x="52" y="724"/>
                        <a:pt x="52" y="713"/>
                        <a:pt x="52" y="701"/>
                      </a:cubicBezTo>
                      <a:cubicBezTo>
                        <a:pt x="61" y="699"/>
                        <a:pt x="70" y="698"/>
                        <a:pt x="79" y="697"/>
                      </a:cubicBezTo>
                      <a:cubicBezTo>
                        <a:pt x="79" y="709"/>
                        <a:pt x="79" y="721"/>
                        <a:pt x="79" y="734"/>
                      </a:cubicBezTo>
                      <a:close/>
                      <a:moveTo>
                        <a:pt x="78" y="659"/>
                      </a:moveTo>
                      <a:cubicBezTo>
                        <a:pt x="70" y="660"/>
                        <a:pt x="61" y="661"/>
                        <a:pt x="52" y="662"/>
                      </a:cubicBezTo>
                      <a:cubicBezTo>
                        <a:pt x="52" y="651"/>
                        <a:pt x="52" y="639"/>
                        <a:pt x="52" y="627"/>
                      </a:cubicBezTo>
                      <a:cubicBezTo>
                        <a:pt x="61" y="625"/>
                        <a:pt x="70" y="624"/>
                        <a:pt x="78" y="622"/>
                      </a:cubicBezTo>
                      <a:cubicBezTo>
                        <a:pt x="78" y="635"/>
                        <a:pt x="78" y="647"/>
                        <a:pt x="78" y="659"/>
                      </a:cubicBezTo>
                      <a:close/>
                      <a:moveTo>
                        <a:pt x="78" y="585"/>
                      </a:moveTo>
                      <a:cubicBezTo>
                        <a:pt x="69" y="586"/>
                        <a:pt x="60" y="587"/>
                        <a:pt x="52" y="589"/>
                      </a:cubicBezTo>
                      <a:cubicBezTo>
                        <a:pt x="52" y="577"/>
                        <a:pt x="52" y="565"/>
                        <a:pt x="52" y="553"/>
                      </a:cubicBezTo>
                      <a:cubicBezTo>
                        <a:pt x="60" y="551"/>
                        <a:pt x="69" y="550"/>
                        <a:pt x="78" y="548"/>
                      </a:cubicBezTo>
                      <a:cubicBezTo>
                        <a:pt x="78" y="560"/>
                        <a:pt x="78" y="572"/>
                        <a:pt x="78" y="585"/>
                      </a:cubicBezTo>
                      <a:close/>
                      <a:moveTo>
                        <a:pt x="78" y="510"/>
                      </a:moveTo>
                      <a:cubicBezTo>
                        <a:pt x="69" y="512"/>
                        <a:pt x="60" y="513"/>
                        <a:pt x="51" y="515"/>
                      </a:cubicBezTo>
                      <a:cubicBezTo>
                        <a:pt x="51" y="503"/>
                        <a:pt x="51" y="491"/>
                        <a:pt x="51" y="479"/>
                      </a:cubicBezTo>
                      <a:cubicBezTo>
                        <a:pt x="60" y="477"/>
                        <a:pt x="69" y="475"/>
                        <a:pt x="78" y="473"/>
                      </a:cubicBezTo>
                      <a:cubicBezTo>
                        <a:pt x="78" y="486"/>
                        <a:pt x="78" y="498"/>
                        <a:pt x="78" y="510"/>
                      </a:cubicBezTo>
                      <a:close/>
                      <a:moveTo>
                        <a:pt x="78" y="436"/>
                      </a:moveTo>
                      <a:cubicBezTo>
                        <a:pt x="69" y="438"/>
                        <a:pt x="60" y="439"/>
                        <a:pt x="51" y="441"/>
                      </a:cubicBezTo>
                      <a:cubicBezTo>
                        <a:pt x="51" y="429"/>
                        <a:pt x="51" y="417"/>
                        <a:pt x="51" y="406"/>
                      </a:cubicBezTo>
                      <a:cubicBezTo>
                        <a:pt x="60" y="403"/>
                        <a:pt x="69" y="401"/>
                        <a:pt x="78" y="399"/>
                      </a:cubicBezTo>
                      <a:cubicBezTo>
                        <a:pt x="78" y="411"/>
                        <a:pt x="78" y="424"/>
                        <a:pt x="78" y="436"/>
                      </a:cubicBezTo>
                      <a:close/>
                      <a:moveTo>
                        <a:pt x="78" y="361"/>
                      </a:moveTo>
                      <a:cubicBezTo>
                        <a:pt x="69" y="363"/>
                        <a:pt x="60" y="365"/>
                        <a:pt x="51" y="367"/>
                      </a:cubicBezTo>
                      <a:cubicBezTo>
                        <a:pt x="51" y="356"/>
                        <a:pt x="51" y="344"/>
                        <a:pt x="51" y="332"/>
                      </a:cubicBezTo>
                      <a:cubicBezTo>
                        <a:pt x="60" y="329"/>
                        <a:pt x="69" y="327"/>
                        <a:pt x="78" y="325"/>
                      </a:cubicBezTo>
                      <a:cubicBezTo>
                        <a:pt x="78" y="337"/>
                        <a:pt x="78" y="349"/>
                        <a:pt x="78" y="361"/>
                      </a:cubicBezTo>
                      <a:close/>
                      <a:moveTo>
                        <a:pt x="77" y="287"/>
                      </a:moveTo>
                      <a:cubicBezTo>
                        <a:pt x="69" y="289"/>
                        <a:pt x="60" y="291"/>
                        <a:pt x="51" y="294"/>
                      </a:cubicBezTo>
                      <a:cubicBezTo>
                        <a:pt x="51" y="282"/>
                        <a:pt x="51" y="270"/>
                        <a:pt x="51" y="258"/>
                      </a:cubicBezTo>
                      <a:cubicBezTo>
                        <a:pt x="60" y="255"/>
                        <a:pt x="69" y="253"/>
                        <a:pt x="77" y="250"/>
                      </a:cubicBezTo>
                      <a:cubicBezTo>
                        <a:pt x="77" y="262"/>
                        <a:pt x="77" y="275"/>
                        <a:pt x="77" y="287"/>
                      </a:cubicBezTo>
                      <a:close/>
                      <a:moveTo>
                        <a:pt x="51" y="184"/>
                      </a:moveTo>
                      <a:cubicBezTo>
                        <a:pt x="77" y="176"/>
                        <a:pt x="77" y="176"/>
                        <a:pt x="77" y="176"/>
                      </a:cubicBezTo>
                      <a:cubicBezTo>
                        <a:pt x="77" y="213"/>
                        <a:pt x="77" y="213"/>
                        <a:pt x="77" y="213"/>
                      </a:cubicBezTo>
                      <a:cubicBezTo>
                        <a:pt x="51" y="220"/>
                        <a:pt x="51" y="220"/>
                        <a:pt x="51" y="220"/>
                      </a:cubicBezTo>
                      <a:lnTo>
                        <a:pt x="51" y="184"/>
                      </a:lnTo>
                      <a:close/>
                    </a:path>
                  </a:pathLst>
                </a:custGeom>
                <a:blipFill dpi="0"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65"/>
                <p:cNvSpPr>
                  <a:spLocks/>
                </p:cNvSpPr>
                <p:nvPr/>
              </p:nvSpPr>
              <p:spPr bwMode="auto">
                <a:xfrm>
                  <a:off x="4359009" y="3199852"/>
                  <a:ext cx="283297" cy="2184132"/>
                </a:xfrm>
                <a:custGeom>
                  <a:avLst/>
                  <a:gdLst>
                    <a:gd name="T0" fmla="*/ 0 w 148"/>
                    <a:gd name="T1" fmla="*/ 1107 h 1143"/>
                    <a:gd name="T2" fmla="*/ 148 w 148"/>
                    <a:gd name="T3" fmla="*/ 0 h 1143"/>
                    <a:gd name="T4" fmla="*/ 19 w 148"/>
                    <a:gd name="T5" fmla="*/ 1034 h 1143"/>
                    <a:gd name="T6" fmla="*/ 127 w 148"/>
                    <a:gd name="T7" fmla="*/ 1087 h 1143"/>
                    <a:gd name="T8" fmla="*/ 19 w 148"/>
                    <a:gd name="T9" fmla="*/ 1034 h 1143"/>
                    <a:gd name="T10" fmla="*/ 127 w 148"/>
                    <a:gd name="T11" fmla="*/ 981 h 1143"/>
                    <a:gd name="T12" fmla="*/ 19 w 148"/>
                    <a:gd name="T13" fmla="*/ 986 h 1143"/>
                    <a:gd name="T14" fmla="*/ 19 w 148"/>
                    <a:gd name="T15" fmla="*/ 890 h 1143"/>
                    <a:gd name="T16" fmla="*/ 127 w 148"/>
                    <a:gd name="T17" fmla="*/ 935 h 1143"/>
                    <a:gd name="T18" fmla="*/ 19 w 148"/>
                    <a:gd name="T19" fmla="*/ 890 h 1143"/>
                    <a:gd name="T20" fmla="*/ 127 w 148"/>
                    <a:gd name="T21" fmla="*/ 829 h 1143"/>
                    <a:gd name="T22" fmla="*/ 19 w 148"/>
                    <a:gd name="T23" fmla="*/ 843 h 1143"/>
                    <a:gd name="T24" fmla="*/ 19 w 148"/>
                    <a:gd name="T25" fmla="*/ 747 h 1143"/>
                    <a:gd name="T26" fmla="*/ 127 w 148"/>
                    <a:gd name="T27" fmla="*/ 783 h 1143"/>
                    <a:gd name="T28" fmla="*/ 19 w 148"/>
                    <a:gd name="T29" fmla="*/ 747 h 1143"/>
                    <a:gd name="T30" fmla="*/ 127 w 148"/>
                    <a:gd name="T31" fmla="*/ 677 h 1143"/>
                    <a:gd name="T32" fmla="*/ 19 w 148"/>
                    <a:gd name="T33" fmla="*/ 700 h 1143"/>
                    <a:gd name="T34" fmla="*/ 19 w 148"/>
                    <a:gd name="T35" fmla="*/ 603 h 1143"/>
                    <a:gd name="T36" fmla="*/ 127 w 148"/>
                    <a:gd name="T37" fmla="*/ 630 h 1143"/>
                    <a:gd name="T38" fmla="*/ 19 w 148"/>
                    <a:gd name="T39" fmla="*/ 603 h 1143"/>
                    <a:gd name="T40" fmla="*/ 127 w 148"/>
                    <a:gd name="T41" fmla="*/ 524 h 1143"/>
                    <a:gd name="T42" fmla="*/ 19 w 148"/>
                    <a:gd name="T43" fmla="*/ 557 h 1143"/>
                    <a:gd name="T44" fmla="*/ 19 w 148"/>
                    <a:gd name="T45" fmla="*/ 460 h 1143"/>
                    <a:gd name="T46" fmla="*/ 127 w 148"/>
                    <a:gd name="T47" fmla="*/ 478 h 1143"/>
                    <a:gd name="T48" fmla="*/ 19 w 148"/>
                    <a:gd name="T49" fmla="*/ 460 h 1143"/>
                    <a:gd name="T50" fmla="*/ 127 w 148"/>
                    <a:gd name="T51" fmla="*/ 372 h 1143"/>
                    <a:gd name="T52" fmla="*/ 19 w 148"/>
                    <a:gd name="T53" fmla="*/ 414 h 1143"/>
                    <a:gd name="T54" fmla="*/ 19 w 148"/>
                    <a:gd name="T55" fmla="*/ 317 h 1143"/>
                    <a:gd name="T56" fmla="*/ 127 w 148"/>
                    <a:gd name="T57" fmla="*/ 326 h 1143"/>
                    <a:gd name="T58" fmla="*/ 19 w 148"/>
                    <a:gd name="T59" fmla="*/ 317 h 1143"/>
                    <a:gd name="T60" fmla="*/ 127 w 148"/>
                    <a:gd name="T61" fmla="*/ 220 h 1143"/>
                    <a:gd name="T62" fmla="*/ 19 w 148"/>
                    <a:gd name="T63" fmla="*/ 272 h 1143"/>
                    <a:gd name="T64" fmla="*/ 19 w 148"/>
                    <a:gd name="T65" fmla="*/ 173 h 1143"/>
                    <a:gd name="T66" fmla="*/ 127 w 148"/>
                    <a:gd name="T67" fmla="*/ 173 h 1143"/>
                    <a:gd name="T68" fmla="*/ 19 w 148"/>
                    <a:gd name="T69" fmla="*/ 173 h 1143"/>
                    <a:gd name="T70" fmla="*/ 127 w 148"/>
                    <a:gd name="T71" fmla="*/ 68 h 1143"/>
                    <a:gd name="T72" fmla="*/ 19 w 148"/>
                    <a:gd name="T73" fmla="*/ 129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8" h="1143">
                      <a:moveTo>
                        <a:pt x="0" y="49"/>
                      </a:moveTo>
                      <a:cubicBezTo>
                        <a:pt x="0" y="1107"/>
                        <a:pt x="0" y="1107"/>
                        <a:pt x="0" y="1107"/>
                      </a:cubicBezTo>
                      <a:cubicBezTo>
                        <a:pt x="148" y="1143"/>
                        <a:pt x="148" y="1143"/>
                        <a:pt x="148" y="1143"/>
                      </a:cubicBezTo>
                      <a:cubicBezTo>
                        <a:pt x="148" y="0"/>
                        <a:pt x="148" y="0"/>
                        <a:pt x="148" y="0"/>
                      </a:cubicBezTo>
                      <a:lnTo>
                        <a:pt x="0" y="49"/>
                      </a:lnTo>
                      <a:close/>
                      <a:moveTo>
                        <a:pt x="19" y="1034"/>
                      </a:moveTo>
                      <a:cubicBezTo>
                        <a:pt x="127" y="1058"/>
                        <a:pt x="127" y="1058"/>
                        <a:pt x="127" y="1058"/>
                      </a:cubicBezTo>
                      <a:cubicBezTo>
                        <a:pt x="127" y="1087"/>
                        <a:pt x="127" y="1087"/>
                        <a:pt x="127" y="1087"/>
                      </a:cubicBezTo>
                      <a:cubicBezTo>
                        <a:pt x="19" y="1058"/>
                        <a:pt x="19" y="1058"/>
                        <a:pt x="19" y="1058"/>
                      </a:cubicBezTo>
                      <a:lnTo>
                        <a:pt x="19" y="1034"/>
                      </a:lnTo>
                      <a:close/>
                      <a:moveTo>
                        <a:pt x="19" y="962"/>
                      </a:moveTo>
                      <a:cubicBezTo>
                        <a:pt x="55" y="968"/>
                        <a:pt x="91" y="975"/>
                        <a:pt x="127" y="981"/>
                      </a:cubicBezTo>
                      <a:cubicBezTo>
                        <a:pt x="127" y="991"/>
                        <a:pt x="127" y="1001"/>
                        <a:pt x="127" y="1011"/>
                      </a:cubicBezTo>
                      <a:cubicBezTo>
                        <a:pt x="91" y="1003"/>
                        <a:pt x="55" y="994"/>
                        <a:pt x="19" y="986"/>
                      </a:cubicBezTo>
                      <a:cubicBezTo>
                        <a:pt x="19" y="978"/>
                        <a:pt x="19" y="970"/>
                        <a:pt x="19" y="962"/>
                      </a:cubicBezTo>
                      <a:close/>
                      <a:moveTo>
                        <a:pt x="19" y="890"/>
                      </a:moveTo>
                      <a:cubicBezTo>
                        <a:pt x="55" y="895"/>
                        <a:pt x="91" y="900"/>
                        <a:pt x="127" y="905"/>
                      </a:cubicBezTo>
                      <a:cubicBezTo>
                        <a:pt x="127" y="915"/>
                        <a:pt x="127" y="925"/>
                        <a:pt x="127" y="935"/>
                      </a:cubicBezTo>
                      <a:cubicBezTo>
                        <a:pt x="91" y="928"/>
                        <a:pt x="55" y="921"/>
                        <a:pt x="19" y="915"/>
                      </a:cubicBezTo>
                      <a:cubicBezTo>
                        <a:pt x="19" y="907"/>
                        <a:pt x="19" y="898"/>
                        <a:pt x="19" y="890"/>
                      </a:cubicBezTo>
                      <a:close/>
                      <a:moveTo>
                        <a:pt x="19" y="819"/>
                      </a:moveTo>
                      <a:cubicBezTo>
                        <a:pt x="55" y="822"/>
                        <a:pt x="91" y="826"/>
                        <a:pt x="127" y="829"/>
                      </a:cubicBezTo>
                      <a:cubicBezTo>
                        <a:pt x="127" y="839"/>
                        <a:pt x="127" y="849"/>
                        <a:pt x="127" y="859"/>
                      </a:cubicBezTo>
                      <a:cubicBezTo>
                        <a:pt x="91" y="854"/>
                        <a:pt x="55" y="848"/>
                        <a:pt x="19" y="843"/>
                      </a:cubicBezTo>
                      <a:cubicBezTo>
                        <a:pt x="19" y="835"/>
                        <a:pt x="19" y="827"/>
                        <a:pt x="19" y="819"/>
                      </a:cubicBezTo>
                      <a:close/>
                      <a:moveTo>
                        <a:pt x="19" y="747"/>
                      </a:moveTo>
                      <a:cubicBezTo>
                        <a:pt x="55" y="749"/>
                        <a:pt x="91" y="751"/>
                        <a:pt x="127" y="753"/>
                      </a:cubicBezTo>
                      <a:cubicBezTo>
                        <a:pt x="127" y="763"/>
                        <a:pt x="127" y="773"/>
                        <a:pt x="127" y="783"/>
                      </a:cubicBezTo>
                      <a:cubicBezTo>
                        <a:pt x="91" y="779"/>
                        <a:pt x="55" y="775"/>
                        <a:pt x="19" y="772"/>
                      </a:cubicBezTo>
                      <a:cubicBezTo>
                        <a:pt x="19" y="763"/>
                        <a:pt x="19" y="755"/>
                        <a:pt x="19" y="747"/>
                      </a:cubicBezTo>
                      <a:close/>
                      <a:moveTo>
                        <a:pt x="19" y="675"/>
                      </a:moveTo>
                      <a:cubicBezTo>
                        <a:pt x="55" y="676"/>
                        <a:pt x="91" y="676"/>
                        <a:pt x="127" y="677"/>
                      </a:cubicBezTo>
                      <a:cubicBezTo>
                        <a:pt x="127" y="687"/>
                        <a:pt x="127" y="697"/>
                        <a:pt x="127" y="706"/>
                      </a:cubicBezTo>
                      <a:cubicBezTo>
                        <a:pt x="91" y="704"/>
                        <a:pt x="55" y="702"/>
                        <a:pt x="19" y="700"/>
                      </a:cubicBezTo>
                      <a:cubicBezTo>
                        <a:pt x="19" y="692"/>
                        <a:pt x="19" y="684"/>
                        <a:pt x="19" y="675"/>
                      </a:cubicBezTo>
                      <a:close/>
                      <a:moveTo>
                        <a:pt x="19" y="603"/>
                      </a:moveTo>
                      <a:cubicBezTo>
                        <a:pt x="55" y="602"/>
                        <a:pt x="91" y="602"/>
                        <a:pt x="127" y="601"/>
                      </a:cubicBezTo>
                      <a:cubicBezTo>
                        <a:pt x="127" y="610"/>
                        <a:pt x="127" y="620"/>
                        <a:pt x="127" y="630"/>
                      </a:cubicBezTo>
                      <a:cubicBezTo>
                        <a:pt x="91" y="630"/>
                        <a:pt x="55" y="629"/>
                        <a:pt x="19" y="629"/>
                      </a:cubicBezTo>
                      <a:cubicBezTo>
                        <a:pt x="19" y="620"/>
                        <a:pt x="19" y="612"/>
                        <a:pt x="19" y="603"/>
                      </a:cubicBezTo>
                      <a:close/>
                      <a:moveTo>
                        <a:pt x="19" y="532"/>
                      </a:moveTo>
                      <a:cubicBezTo>
                        <a:pt x="55" y="529"/>
                        <a:pt x="91" y="527"/>
                        <a:pt x="127" y="524"/>
                      </a:cubicBezTo>
                      <a:cubicBezTo>
                        <a:pt x="127" y="534"/>
                        <a:pt x="127" y="544"/>
                        <a:pt x="127" y="554"/>
                      </a:cubicBezTo>
                      <a:cubicBezTo>
                        <a:pt x="91" y="555"/>
                        <a:pt x="55" y="556"/>
                        <a:pt x="19" y="557"/>
                      </a:cubicBezTo>
                      <a:cubicBezTo>
                        <a:pt x="19" y="549"/>
                        <a:pt x="19" y="540"/>
                        <a:pt x="19" y="532"/>
                      </a:cubicBezTo>
                      <a:close/>
                      <a:moveTo>
                        <a:pt x="19" y="460"/>
                      </a:moveTo>
                      <a:cubicBezTo>
                        <a:pt x="55" y="456"/>
                        <a:pt x="91" y="452"/>
                        <a:pt x="127" y="448"/>
                      </a:cubicBezTo>
                      <a:cubicBezTo>
                        <a:pt x="127" y="458"/>
                        <a:pt x="127" y="468"/>
                        <a:pt x="127" y="478"/>
                      </a:cubicBezTo>
                      <a:cubicBezTo>
                        <a:pt x="91" y="481"/>
                        <a:pt x="55" y="483"/>
                        <a:pt x="19" y="486"/>
                      </a:cubicBezTo>
                      <a:cubicBezTo>
                        <a:pt x="19" y="477"/>
                        <a:pt x="19" y="469"/>
                        <a:pt x="19" y="460"/>
                      </a:cubicBezTo>
                      <a:close/>
                      <a:moveTo>
                        <a:pt x="19" y="388"/>
                      </a:moveTo>
                      <a:cubicBezTo>
                        <a:pt x="55" y="383"/>
                        <a:pt x="91" y="378"/>
                        <a:pt x="127" y="372"/>
                      </a:cubicBezTo>
                      <a:cubicBezTo>
                        <a:pt x="127" y="382"/>
                        <a:pt x="127" y="392"/>
                        <a:pt x="127" y="402"/>
                      </a:cubicBezTo>
                      <a:cubicBezTo>
                        <a:pt x="91" y="406"/>
                        <a:pt x="55" y="410"/>
                        <a:pt x="19" y="414"/>
                      </a:cubicBezTo>
                      <a:cubicBezTo>
                        <a:pt x="19" y="406"/>
                        <a:pt x="19" y="397"/>
                        <a:pt x="19" y="388"/>
                      </a:cubicBezTo>
                      <a:close/>
                      <a:moveTo>
                        <a:pt x="19" y="317"/>
                      </a:moveTo>
                      <a:cubicBezTo>
                        <a:pt x="55" y="310"/>
                        <a:pt x="91" y="303"/>
                        <a:pt x="127" y="296"/>
                      </a:cubicBezTo>
                      <a:cubicBezTo>
                        <a:pt x="127" y="306"/>
                        <a:pt x="127" y="316"/>
                        <a:pt x="127" y="326"/>
                      </a:cubicBezTo>
                      <a:cubicBezTo>
                        <a:pt x="91" y="331"/>
                        <a:pt x="55" y="337"/>
                        <a:pt x="19" y="343"/>
                      </a:cubicBezTo>
                      <a:cubicBezTo>
                        <a:pt x="19" y="334"/>
                        <a:pt x="19" y="325"/>
                        <a:pt x="19" y="317"/>
                      </a:cubicBezTo>
                      <a:close/>
                      <a:moveTo>
                        <a:pt x="19" y="245"/>
                      </a:moveTo>
                      <a:cubicBezTo>
                        <a:pt x="55" y="236"/>
                        <a:pt x="91" y="228"/>
                        <a:pt x="127" y="220"/>
                      </a:cubicBezTo>
                      <a:cubicBezTo>
                        <a:pt x="127" y="230"/>
                        <a:pt x="127" y="240"/>
                        <a:pt x="127" y="249"/>
                      </a:cubicBezTo>
                      <a:cubicBezTo>
                        <a:pt x="91" y="257"/>
                        <a:pt x="55" y="264"/>
                        <a:pt x="19" y="272"/>
                      </a:cubicBezTo>
                      <a:cubicBezTo>
                        <a:pt x="19" y="263"/>
                        <a:pt x="19" y="254"/>
                        <a:pt x="19" y="245"/>
                      </a:cubicBezTo>
                      <a:close/>
                      <a:moveTo>
                        <a:pt x="19" y="173"/>
                      </a:moveTo>
                      <a:cubicBezTo>
                        <a:pt x="55" y="163"/>
                        <a:pt x="91" y="154"/>
                        <a:pt x="127" y="144"/>
                      </a:cubicBezTo>
                      <a:cubicBezTo>
                        <a:pt x="127" y="154"/>
                        <a:pt x="127" y="163"/>
                        <a:pt x="127" y="173"/>
                      </a:cubicBezTo>
                      <a:cubicBezTo>
                        <a:pt x="91" y="182"/>
                        <a:pt x="55" y="191"/>
                        <a:pt x="19" y="200"/>
                      </a:cubicBezTo>
                      <a:cubicBezTo>
                        <a:pt x="19" y="191"/>
                        <a:pt x="19" y="182"/>
                        <a:pt x="19" y="173"/>
                      </a:cubicBezTo>
                      <a:close/>
                      <a:moveTo>
                        <a:pt x="19" y="101"/>
                      </a:moveTo>
                      <a:cubicBezTo>
                        <a:pt x="127" y="68"/>
                        <a:pt x="127" y="68"/>
                        <a:pt x="127" y="68"/>
                      </a:cubicBezTo>
                      <a:cubicBezTo>
                        <a:pt x="127" y="97"/>
                        <a:pt x="127" y="97"/>
                        <a:pt x="127" y="97"/>
                      </a:cubicBezTo>
                      <a:cubicBezTo>
                        <a:pt x="19" y="129"/>
                        <a:pt x="19" y="129"/>
                        <a:pt x="19" y="129"/>
                      </a:cubicBezTo>
                      <a:lnTo>
                        <a:pt x="19" y="101"/>
                      </a:lnTo>
                      <a:close/>
                    </a:path>
                  </a:pathLst>
                </a:custGeom>
                <a:blipFill dpi="0" rotWithShape="1"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Freeform: Shape 66"/>
                <p:cNvSpPr>
                  <a:spLocks/>
                </p:cNvSpPr>
                <p:nvPr/>
              </p:nvSpPr>
              <p:spPr bwMode="auto">
                <a:xfrm>
                  <a:off x="4664500" y="3203768"/>
                  <a:ext cx="544401" cy="2177604"/>
                </a:xfrm>
                <a:custGeom>
                  <a:avLst/>
                  <a:gdLst>
                    <a:gd name="T0" fmla="*/ 49 w 285"/>
                    <a:gd name="T1" fmla="*/ 1049 h 1140"/>
                    <a:gd name="T2" fmla="*/ 97 w 285"/>
                    <a:gd name="T3" fmla="*/ 988 h 1140"/>
                    <a:gd name="T4" fmla="*/ 97 w 285"/>
                    <a:gd name="T5" fmla="*/ 964 h 1140"/>
                    <a:gd name="T6" fmla="*/ 49 w 285"/>
                    <a:gd name="T7" fmla="*/ 910 h 1140"/>
                    <a:gd name="T8" fmla="*/ 49 w 285"/>
                    <a:gd name="T9" fmla="*/ 818 h 1140"/>
                    <a:gd name="T10" fmla="*/ 49 w 285"/>
                    <a:gd name="T11" fmla="*/ 703 h 1140"/>
                    <a:gd name="T12" fmla="*/ 97 w 285"/>
                    <a:gd name="T13" fmla="*/ 649 h 1140"/>
                    <a:gd name="T14" fmla="*/ 97 w 285"/>
                    <a:gd name="T15" fmla="*/ 625 h 1140"/>
                    <a:gd name="T16" fmla="*/ 49 w 285"/>
                    <a:gd name="T17" fmla="*/ 565 h 1140"/>
                    <a:gd name="T18" fmla="*/ 49 w 285"/>
                    <a:gd name="T19" fmla="*/ 473 h 1140"/>
                    <a:gd name="T20" fmla="*/ 49 w 285"/>
                    <a:gd name="T21" fmla="*/ 415 h 1140"/>
                    <a:gd name="T22" fmla="*/ 97 w 285"/>
                    <a:gd name="T23" fmla="*/ 310 h 1140"/>
                    <a:gd name="T24" fmla="*/ 97 w 285"/>
                    <a:gd name="T25" fmla="*/ 286 h 1140"/>
                    <a:gd name="T26" fmla="*/ 49 w 285"/>
                    <a:gd name="T27" fmla="*/ 219 h 1140"/>
                    <a:gd name="T28" fmla="*/ 49 w 285"/>
                    <a:gd name="T29" fmla="*/ 127 h 1140"/>
                    <a:gd name="T30" fmla="*/ 159 w 285"/>
                    <a:gd name="T31" fmla="*/ 133 h 1140"/>
                    <a:gd name="T32" fmla="*/ 129 w 285"/>
                    <a:gd name="T33" fmla="*/ 180 h 1140"/>
                    <a:gd name="T34" fmla="*/ 129 w 285"/>
                    <a:gd name="T35" fmla="*/ 205 h 1140"/>
                    <a:gd name="T36" fmla="*/ 159 w 285"/>
                    <a:gd name="T37" fmla="*/ 268 h 1140"/>
                    <a:gd name="T38" fmla="*/ 159 w 285"/>
                    <a:gd name="T39" fmla="*/ 353 h 1140"/>
                    <a:gd name="T40" fmla="*/ 160 w 285"/>
                    <a:gd name="T41" fmla="*/ 463 h 1140"/>
                    <a:gd name="T42" fmla="*/ 129 w 285"/>
                    <a:gd name="T43" fmla="*/ 514 h 1140"/>
                    <a:gd name="T44" fmla="*/ 129 w 285"/>
                    <a:gd name="T45" fmla="*/ 539 h 1140"/>
                    <a:gd name="T46" fmla="*/ 160 w 285"/>
                    <a:gd name="T47" fmla="*/ 598 h 1140"/>
                    <a:gd name="T48" fmla="*/ 160 w 285"/>
                    <a:gd name="T49" fmla="*/ 682 h 1140"/>
                    <a:gd name="T50" fmla="*/ 160 w 285"/>
                    <a:gd name="T51" fmla="*/ 792 h 1140"/>
                    <a:gd name="T52" fmla="*/ 130 w 285"/>
                    <a:gd name="T53" fmla="*/ 849 h 1140"/>
                    <a:gd name="T54" fmla="*/ 130 w 285"/>
                    <a:gd name="T55" fmla="*/ 874 h 1140"/>
                    <a:gd name="T56" fmla="*/ 160 w 285"/>
                    <a:gd name="T57" fmla="*/ 928 h 1140"/>
                    <a:gd name="T58" fmla="*/ 161 w 285"/>
                    <a:gd name="T59" fmla="*/ 1012 h 1140"/>
                    <a:gd name="T60" fmla="*/ 186 w 285"/>
                    <a:gd name="T61" fmla="*/ 1036 h 1140"/>
                    <a:gd name="T62" fmla="*/ 208 w 285"/>
                    <a:gd name="T63" fmla="*/ 980 h 1140"/>
                    <a:gd name="T64" fmla="*/ 208 w 285"/>
                    <a:gd name="T65" fmla="*/ 927 h 1140"/>
                    <a:gd name="T66" fmla="*/ 186 w 285"/>
                    <a:gd name="T67" fmla="*/ 901 h 1140"/>
                    <a:gd name="T68" fmla="*/ 186 w 285"/>
                    <a:gd name="T69" fmla="*/ 847 h 1140"/>
                    <a:gd name="T70" fmla="*/ 186 w 285"/>
                    <a:gd name="T71" fmla="*/ 738 h 1140"/>
                    <a:gd name="T72" fmla="*/ 208 w 285"/>
                    <a:gd name="T73" fmla="*/ 657 h 1140"/>
                    <a:gd name="T74" fmla="*/ 208 w 285"/>
                    <a:gd name="T75" fmla="*/ 631 h 1140"/>
                    <a:gd name="T76" fmla="*/ 186 w 285"/>
                    <a:gd name="T77" fmla="*/ 575 h 1140"/>
                    <a:gd name="T78" fmla="*/ 186 w 285"/>
                    <a:gd name="T79" fmla="*/ 492 h 1140"/>
                    <a:gd name="T80" fmla="*/ 186 w 285"/>
                    <a:gd name="T81" fmla="*/ 384 h 1140"/>
                    <a:gd name="T82" fmla="*/ 208 w 285"/>
                    <a:gd name="T83" fmla="*/ 334 h 1140"/>
                    <a:gd name="T84" fmla="*/ 208 w 285"/>
                    <a:gd name="T85" fmla="*/ 308 h 1140"/>
                    <a:gd name="T86" fmla="*/ 208 w 285"/>
                    <a:gd name="T87" fmla="*/ 254 h 1140"/>
                    <a:gd name="T88" fmla="*/ 186 w 285"/>
                    <a:gd name="T89" fmla="*/ 166 h 1140"/>
                    <a:gd name="T90" fmla="*/ 228 w 285"/>
                    <a:gd name="T91" fmla="*/ 1033 h 1140"/>
                    <a:gd name="T92" fmla="*/ 247 w 285"/>
                    <a:gd name="T93" fmla="*/ 978 h 1140"/>
                    <a:gd name="T94" fmla="*/ 247 w 285"/>
                    <a:gd name="T95" fmla="*/ 951 h 1140"/>
                    <a:gd name="T96" fmla="*/ 228 w 285"/>
                    <a:gd name="T97" fmla="*/ 899 h 1140"/>
                    <a:gd name="T98" fmla="*/ 228 w 285"/>
                    <a:gd name="T99" fmla="*/ 820 h 1140"/>
                    <a:gd name="T100" fmla="*/ 229 w 285"/>
                    <a:gd name="T101" fmla="*/ 713 h 1140"/>
                    <a:gd name="T102" fmla="*/ 248 w 285"/>
                    <a:gd name="T103" fmla="*/ 661 h 1140"/>
                    <a:gd name="T104" fmla="*/ 248 w 285"/>
                    <a:gd name="T105" fmla="*/ 634 h 1140"/>
                    <a:gd name="T106" fmla="*/ 229 w 285"/>
                    <a:gd name="T107" fmla="*/ 579 h 1140"/>
                    <a:gd name="T108" fmla="*/ 229 w 285"/>
                    <a:gd name="T109" fmla="*/ 499 h 1140"/>
                    <a:gd name="T110" fmla="*/ 230 w 285"/>
                    <a:gd name="T111" fmla="*/ 393 h 1140"/>
                    <a:gd name="T112" fmla="*/ 249 w 285"/>
                    <a:gd name="T113" fmla="*/ 343 h 1140"/>
                    <a:gd name="T114" fmla="*/ 249 w 285"/>
                    <a:gd name="T115" fmla="*/ 316 h 1140"/>
                    <a:gd name="T116" fmla="*/ 230 w 285"/>
                    <a:gd name="T117" fmla="*/ 259 h 1140"/>
                    <a:gd name="T118" fmla="*/ 230 w 285"/>
                    <a:gd name="T119" fmla="*/ 179 h 1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85" h="1140">
                      <a:moveTo>
                        <a:pt x="285" y="98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40"/>
                        <a:pt x="0" y="1140"/>
                        <a:pt x="0" y="1140"/>
                      </a:cubicBezTo>
                      <a:cubicBezTo>
                        <a:pt x="285" y="1097"/>
                        <a:pt x="285" y="1097"/>
                        <a:pt x="285" y="1097"/>
                      </a:cubicBezTo>
                      <a:lnTo>
                        <a:pt x="285" y="98"/>
                      </a:lnTo>
                      <a:close/>
                      <a:moveTo>
                        <a:pt x="49" y="1049"/>
                      </a:moveTo>
                      <a:cubicBezTo>
                        <a:pt x="97" y="1045"/>
                        <a:pt x="97" y="1045"/>
                        <a:pt x="97" y="1045"/>
                      </a:cubicBezTo>
                      <a:cubicBezTo>
                        <a:pt x="97" y="1077"/>
                        <a:pt x="97" y="1077"/>
                        <a:pt x="97" y="1077"/>
                      </a:cubicBezTo>
                      <a:cubicBezTo>
                        <a:pt x="49" y="1083"/>
                        <a:pt x="49" y="1083"/>
                        <a:pt x="49" y="1083"/>
                      </a:cubicBezTo>
                      <a:lnTo>
                        <a:pt x="49" y="1049"/>
                      </a:lnTo>
                      <a:close/>
                      <a:moveTo>
                        <a:pt x="49" y="991"/>
                      </a:moveTo>
                      <a:cubicBezTo>
                        <a:pt x="65" y="990"/>
                        <a:pt x="81" y="989"/>
                        <a:pt x="97" y="988"/>
                      </a:cubicBezTo>
                      <a:cubicBezTo>
                        <a:pt x="97" y="999"/>
                        <a:pt x="97" y="1009"/>
                        <a:pt x="97" y="1020"/>
                      </a:cubicBezTo>
                      <a:cubicBezTo>
                        <a:pt x="81" y="1022"/>
                        <a:pt x="65" y="1024"/>
                        <a:pt x="49" y="1025"/>
                      </a:cubicBezTo>
                      <a:cubicBezTo>
                        <a:pt x="49" y="1014"/>
                        <a:pt x="49" y="1003"/>
                        <a:pt x="49" y="991"/>
                      </a:cubicBezTo>
                      <a:close/>
                      <a:moveTo>
                        <a:pt x="49" y="934"/>
                      </a:moveTo>
                      <a:cubicBezTo>
                        <a:pt x="65" y="933"/>
                        <a:pt x="81" y="932"/>
                        <a:pt x="97" y="932"/>
                      </a:cubicBezTo>
                      <a:cubicBezTo>
                        <a:pt x="97" y="942"/>
                        <a:pt x="97" y="953"/>
                        <a:pt x="97" y="964"/>
                      </a:cubicBezTo>
                      <a:cubicBezTo>
                        <a:pt x="81" y="965"/>
                        <a:pt x="65" y="966"/>
                        <a:pt x="49" y="968"/>
                      </a:cubicBezTo>
                      <a:cubicBezTo>
                        <a:pt x="49" y="956"/>
                        <a:pt x="49" y="945"/>
                        <a:pt x="49" y="934"/>
                      </a:cubicBezTo>
                      <a:close/>
                      <a:moveTo>
                        <a:pt x="49" y="876"/>
                      </a:moveTo>
                      <a:cubicBezTo>
                        <a:pt x="65" y="876"/>
                        <a:pt x="81" y="875"/>
                        <a:pt x="97" y="875"/>
                      </a:cubicBezTo>
                      <a:cubicBezTo>
                        <a:pt x="97" y="886"/>
                        <a:pt x="97" y="896"/>
                        <a:pt x="97" y="907"/>
                      </a:cubicBezTo>
                      <a:cubicBezTo>
                        <a:pt x="81" y="908"/>
                        <a:pt x="65" y="909"/>
                        <a:pt x="49" y="910"/>
                      </a:cubicBezTo>
                      <a:cubicBezTo>
                        <a:pt x="49" y="899"/>
                        <a:pt x="49" y="887"/>
                        <a:pt x="49" y="876"/>
                      </a:cubicBezTo>
                      <a:close/>
                      <a:moveTo>
                        <a:pt x="49" y="818"/>
                      </a:moveTo>
                      <a:cubicBezTo>
                        <a:pt x="65" y="818"/>
                        <a:pt x="81" y="819"/>
                        <a:pt x="97" y="819"/>
                      </a:cubicBezTo>
                      <a:cubicBezTo>
                        <a:pt x="97" y="829"/>
                        <a:pt x="97" y="840"/>
                        <a:pt x="97" y="851"/>
                      </a:cubicBezTo>
                      <a:cubicBezTo>
                        <a:pt x="81" y="851"/>
                        <a:pt x="65" y="852"/>
                        <a:pt x="49" y="853"/>
                      </a:cubicBezTo>
                      <a:cubicBezTo>
                        <a:pt x="49" y="841"/>
                        <a:pt x="49" y="830"/>
                        <a:pt x="49" y="818"/>
                      </a:cubicBezTo>
                      <a:close/>
                      <a:moveTo>
                        <a:pt x="49" y="761"/>
                      </a:moveTo>
                      <a:cubicBezTo>
                        <a:pt x="65" y="761"/>
                        <a:pt x="81" y="762"/>
                        <a:pt x="97" y="762"/>
                      </a:cubicBezTo>
                      <a:cubicBezTo>
                        <a:pt x="97" y="773"/>
                        <a:pt x="97" y="783"/>
                        <a:pt x="97" y="794"/>
                      </a:cubicBezTo>
                      <a:cubicBezTo>
                        <a:pt x="81" y="794"/>
                        <a:pt x="65" y="795"/>
                        <a:pt x="49" y="795"/>
                      </a:cubicBezTo>
                      <a:cubicBezTo>
                        <a:pt x="49" y="784"/>
                        <a:pt x="49" y="772"/>
                        <a:pt x="49" y="761"/>
                      </a:cubicBezTo>
                      <a:close/>
                      <a:moveTo>
                        <a:pt x="49" y="703"/>
                      </a:moveTo>
                      <a:cubicBezTo>
                        <a:pt x="65" y="704"/>
                        <a:pt x="81" y="705"/>
                        <a:pt x="97" y="706"/>
                      </a:cubicBezTo>
                      <a:cubicBezTo>
                        <a:pt x="97" y="716"/>
                        <a:pt x="97" y="727"/>
                        <a:pt x="97" y="738"/>
                      </a:cubicBezTo>
                      <a:cubicBezTo>
                        <a:pt x="81" y="738"/>
                        <a:pt x="65" y="737"/>
                        <a:pt x="49" y="737"/>
                      </a:cubicBezTo>
                      <a:cubicBezTo>
                        <a:pt x="49" y="726"/>
                        <a:pt x="49" y="715"/>
                        <a:pt x="49" y="703"/>
                      </a:cubicBezTo>
                      <a:close/>
                      <a:moveTo>
                        <a:pt x="49" y="645"/>
                      </a:moveTo>
                      <a:cubicBezTo>
                        <a:pt x="65" y="647"/>
                        <a:pt x="81" y="648"/>
                        <a:pt x="97" y="649"/>
                      </a:cubicBezTo>
                      <a:cubicBezTo>
                        <a:pt x="97" y="660"/>
                        <a:pt x="97" y="671"/>
                        <a:pt x="97" y="681"/>
                      </a:cubicBezTo>
                      <a:cubicBezTo>
                        <a:pt x="81" y="681"/>
                        <a:pt x="65" y="680"/>
                        <a:pt x="49" y="680"/>
                      </a:cubicBezTo>
                      <a:cubicBezTo>
                        <a:pt x="49" y="668"/>
                        <a:pt x="49" y="657"/>
                        <a:pt x="49" y="645"/>
                      </a:cubicBezTo>
                      <a:close/>
                      <a:moveTo>
                        <a:pt x="49" y="588"/>
                      </a:moveTo>
                      <a:cubicBezTo>
                        <a:pt x="65" y="590"/>
                        <a:pt x="81" y="591"/>
                        <a:pt x="97" y="593"/>
                      </a:cubicBezTo>
                      <a:cubicBezTo>
                        <a:pt x="97" y="603"/>
                        <a:pt x="97" y="614"/>
                        <a:pt x="97" y="625"/>
                      </a:cubicBezTo>
                      <a:cubicBezTo>
                        <a:pt x="81" y="624"/>
                        <a:pt x="65" y="623"/>
                        <a:pt x="49" y="622"/>
                      </a:cubicBezTo>
                      <a:cubicBezTo>
                        <a:pt x="49" y="611"/>
                        <a:pt x="49" y="599"/>
                        <a:pt x="49" y="588"/>
                      </a:cubicBezTo>
                      <a:close/>
                      <a:moveTo>
                        <a:pt x="49" y="530"/>
                      </a:moveTo>
                      <a:cubicBezTo>
                        <a:pt x="65" y="532"/>
                        <a:pt x="81" y="534"/>
                        <a:pt x="97" y="536"/>
                      </a:cubicBezTo>
                      <a:cubicBezTo>
                        <a:pt x="97" y="547"/>
                        <a:pt x="97" y="558"/>
                        <a:pt x="97" y="568"/>
                      </a:cubicBezTo>
                      <a:cubicBezTo>
                        <a:pt x="81" y="567"/>
                        <a:pt x="65" y="566"/>
                        <a:pt x="49" y="565"/>
                      </a:cubicBezTo>
                      <a:cubicBezTo>
                        <a:pt x="49" y="553"/>
                        <a:pt x="49" y="542"/>
                        <a:pt x="49" y="530"/>
                      </a:cubicBezTo>
                      <a:close/>
                      <a:moveTo>
                        <a:pt x="49" y="473"/>
                      </a:moveTo>
                      <a:cubicBezTo>
                        <a:pt x="65" y="475"/>
                        <a:pt x="81" y="477"/>
                        <a:pt x="97" y="480"/>
                      </a:cubicBezTo>
                      <a:cubicBezTo>
                        <a:pt x="97" y="490"/>
                        <a:pt x="97" y="501"/>
                        <a:pt x="97" y="512"/>
                      </a:cubicBezTo>
                      <a:cubicBezTo>
                        <a:pt x="81" y="510"/>
                        <a:pt x="65" y="508"/>
                        <a:pt x="49" y="507"/>
                      </a:cubicBezTo>
                      <a:cubicBezTo>
                        <a:pt x="49" y="495"/>
                        <a:pt x="49" y="484"/>
                        <a:pt x="49" y="473"/>
                      </a:cubicBezTo>
                      <a:close/>
                      <a:moveTo>
                        <a:pt x="49" y="392"/>
                      </a:moveTo>
                      <a:cubicBezTo>
                        <a:pt x="49" y="380"/>
                        <a:pt x="49" y="369"/>
                        <a:pt x="49" y="357"/>
                      </a:cubicBezTo>
                      <a:cubicBezTo>
                        <a:pt x="65" y="361"/>
                        <a:pt x="81" y="364"/>
                        <a:pt x="97" y="367"/>
                      </a:cubicBezTo>
                      <a:cubicBezTo>
                        <a:pt x="97" y="378"/>
                        <a:pt x="97" y="388"/>
                        <a:pt x="97" y="399"/>
                      </a:cubicBezTo>
                      <a:cubicBezTo>
                        <a:pt x="81" y="396"/>
                        <a:pt x="65" y="394"/>
                        <a:pt x="49" y="392"/>
                      </a:cubicBezTo>
                      <a:close/>
                      <a:moveTo>
                        <a:pt x="49" y="415"/>
                      </a:moveTo>
                      <a:cubicBezTo>
                        <a:pt x="65" y="418"/>
                        <a:pt x="81" y="421"/>
                        <a:pt x="97" y="423"/>
                      </a:cubicBezTo>
                      <a:cubicBezTo>
                        <a:pt x="97" y="434"/>
                        <a:pt x="97" y="445"/>
                        <a:pt x="97" y="455"/>
                      </a:cubicBezTo>
                      <a:cubicBezTo>
                        <a:pt x="81" y="453"/>
                        <a:pt x="65" y="451"/>
                        <a:pt x="49" y="449"/>
                      </a:cubicBezTo>
                      <a:cubicBezTo>
                        <a:pt x="49" y="438"/>
                        <a:pt x="49" y="426"/>
                        <a:pt x="49" y="415"/>
                      </a:cubicBezTo>
                      <a:close/>
                      <a:moveTo>
                        <a:pt x="49" y="300"/>
                      </a:moveTo>
                      <a:cubicBezTo>
                        <a:pt x="65" y="303"/>
                        <a:pt x="81" y="307"/>
                        <a:pt x="97" y="310"/>
                      </a:cubicBezTo>
                      <a:cubicBezTo>
                        <a:pt x="97" y="321"/>
                        <a:pt x="97" y="332"/>
                        <a:pt x="97" y="342"/>
                      </a:cubicBezTo>
                      <a:cubicBezTo>
                        <a:pt x="81" y="340"/>
                        <a:pt x="65" y="337"/>
                        <a:pt x="49" y="334"/>
                      </a:cubicBezTo>
                      <a:cubicBezTo>
                        <a:pt x="49" y="323"/>
                        <a:pt x="49" y="311"/>
                        <a:pt x="49" y="300"/>
                      </a:cubicBezTo>
                      <a:close/>
                      <a:moveTo>
                        <a:pt x="49" y="242"/>
                      </a:moveTo>
                      <a:cubicBezTo>
                        <a:pt x="65" y="246"/>
                        <a:pt x="81" y="250"/>
                        <a:pt x="97" y="254"/>
                      </a:cubicBezTo>
                      <a:cubicBezTo>
                        <a:pt x="97" y="265"/>
                        <a:pt x="97" y="275"/>
                        <a:pt x="97" y="286"/>
                      </a:cubicBezTo>
                      <a:cubicBezTo>
                        <a:pt x="81" y="283"/>
                        <a:pt x="65" y="280"/>
                        <a:pt x="49" y="276"/>
                      </a:cubicBezTo>
                      <a:cubicBezTo>
                        <a:pt x="49" y="265"/>
                        <a:pt x="49" y="254"/>
                        <a:pt x="49" y="242"/>
                      </a:cubicBezTo>
                      <a:close/>
                      <a:moveTo>
                        <a:pt x="49" y="185"/>
                      </a:moveTo>
                      <a:cubicBezTo>
                        <a:pt x="65" y="189"/>
                        <a:pt x="81" y="193"/>
                        <a:pt x="97" y="197"/>
                      </a:cubicBezTo>
                      <a:cubicBezTo>
                        <a:pt x="97" y="208"/>
                        <a:pt x="97" y="219"/>
                        <a:pt x="97" y="229"/>
                      </a:cubicBezTo>
                      <a:cubicBezTo>
                        <a:pt x="81" y="226"/>
                        <a:pt x="65" y="222"/>
                        <a:pt x="49" y="219"/>
                      </a:cubicBezTo>
                      <a:cubicBezTo>
                        <a:pt x="49" y="207"/>
                        <a:pt x="49" y="196"/>
                        <a:pt x="49" y="185"/>
                      </a:cubicBezTo>
                      <a:close/>
                      <a:moveTo>
                        <a:pt x="49" y="127"/>
                      </a:moveTo>
                      <a:cubicBezTo>
                        <a:pt x="65" y="132"/>
                        <a:pt x="81" y="136"/>
                        <a:pt x="97" y="141"/>
                      </a:cubicBezTo>
                      <a:cubicBezTo>
                        <a:pt x="97" y="152"/>
                        <a:pt x="97" y="162"/>
                        <a:pt x="97" y="173"/>
                      </a:cubicBezTo>
                      <a:cubicBezTo>
                        <a:pt x="81" y="169"/>
                        <a:pt x="65" y="165"/>
                        <a:pt x="49" y="161"/>
                      </a:cubicBezTo>
                      <a:cubicBezTo>
                        <a:pt x="49" y="150"/>
                        <a:pt x="49" y="138"/>
                        <a:pt x="49" y="127"/>
                      </a:cubicBezTo>
                      <a:close/>
                      <a:moveTo>
                        <a:pt x="97" y="116"/>
                      </a:moveTo>
                      <a:cubicBezTo>
                        <a:pt x="49" y="104"/>
                        <a:pt x="49" y="104"/>
                        <a:pt x="49" y="104"/>
                      </a:cubicBezTo>
                      <a:cubicBezTo>
                        <a:pt x="49" y="69"/>
                        <a:pt x="49" y="69"/>
                        <a:pt x="49" y="69"/>
                      </a:cubicBezTo>
                      <a:cubicBezTo>
                        <a:pt x="97" y="85"/>
                        <a:pt x="97" y="85"/>
                        <a:pt x="97" y="85"/>
                      </a:cubicBezTo>
                      <a:lnTo>
                        <a:pt x="97" y="116"/>
                      </a:lnTo>
                      <a:close/>
                      <a:moveTo>
                        <a:pt x="159" y="133"/>
                      </a:moveTo>
                      <a:cubicBezTo>
                        <a:pt x="129" y="125"/>
                        <a:pt x="129" y="125"/>
                        <a:pt x="129" y="125"/>
                      </a:cubicBezTo>
                      <a:cubicBezTo>
                        <a:pt x="129" y="94"/>
                        <a:pt x="129" y="94"/>
                        <a:pt x="129" y="94"/>
                      </a:cubicBezTo>
                      <a:cubicBezTo>
                        <a:pt x="159" y="104"/>
                        <a:pt x="159" y="104"/>
                        <a:pt x="159" y="104"/>
                      </a:cubicBezTo>
                      <a:lnTo>
                        <a:pt x="159" y="133"/>
                      </a:lnTo>
                      <a:close/>
                      <a:moveTo>
                        <a:pt x="159" y="188"/>
                      </a:moveTo>
                      <a:cubicBezTo>
                        <a:pt x="149" y="185"/>
                        <a:pt x="139" y="183"/>
                        <a:pt x="129" y="180"/>
                      </a:cubicBezTo>
                      <a:cubicBezTo>
                        <a:pt x="129" y="170"/>
                        <a:pt x="129" y="160"/>
                        <a:pt x="129" y="150"/>
                      </a:cubicBezTo>
                      <a:cubicBezTo>
                        <a:pt x="139" y="153"/>
                        <a:pt x="149" y="156"/>
                        <a:pt x="159" y="159"/>
                      </a:cubicBezTo>
                      <a:cubicBezTo>
                        <a:pt x="159" y="168"/>
                        <a:pt x="159" y="178"/>
                        <a:pt x="159" y="188"/>
                      </a:cubicBezTo>
                      <a:close/>
                      <a:moveTo>
                        <a:pt x="159" y="243"/>
                      </a:moveTo>
                      <a:cubicBezTo>
                        <a:pt x="149" y="240"/>
                        <a:pt x="139" y="238"/>
                        <a:pt x="129" y="236"/>
                      </a:cubicBezTo>
                      <a:cubicBezTo>
                        <a:pt x="129" y="226"/>
                        <a:pt x="129" y="215"/>
                        <a:pt x="129" y="205"/>
                      </a:cubicBezTo>
                      <a:cubicBezTo>
                        <a:pt x="139" y="208"/>
                        <a:pt x="149" y="211"/>
                        <a:pt x="159" y="213"/>
                      </a:cubicBezTo>
                      <a:cubicBezTo>
                        <a:pt x="159" y="223"/>
                        <a:pt x="159" y="233"/>
                        <a:pt x="159" y="243"/>
                      </a:cubicBezTo>
                      <a:close/>
                      <a:moveTo>
                        <a:pt x="159" y="298"/>
                      </a:moveTo>
                      <a:cubicBezTo>
                        <a:pt x="149" y="296"/>
                        <a:pt x="139" y="294"/>
                        <a:pt x="129" y="292"/>
                      </a:cubicBezTo>
                      <a:cubicBezTo>
                        <a:pt x="129" y="281"/>
                        <a:pt x="129" y="271"/>
                        <a:pt x="129" y="261"/>
                      </a:cubicBezTo>
                      <a:cubicBezTo>
                        <a:pt x="139" y="263"/>
                        <a:pt x="149" y="266"/>
                        <a:pt x="159" y="268"/>
                      </a:cubicBezTo>
                      <a:cubicBezTo>
                        <a:pt x="159" y="278"/>
                        <a:pt x="159" y="288"/>
                        <a:pt x="159" y="298"/>
                      </a:cubicBezTo>
                      <a:close/>
                      <a:moveTo>
                        <a:pt x="159" y="353"/>
                      </a:moveTo>
                      <a:cubicBezTo>
                        <a:pt x="149" y="351"/>
                        <a:pt x="139" y="349"/>
                        <a:pt x="129" y="347"/>
                      </a:cubicBezTo>
                      <a:cubicBezTo>
                        <a:pt x="129" y="337"/>
                        <a:pt x="129" y="327"/>
                        <a:pt x="129" y="317"/>
                      </a:cubicBezTo>
                      <a:cubicBezTo>
                        <a:pt x="139" y="319"/>
                        <a:pt x="149" y="321"/>
                        <a:pt x="159" y="323"/>
                      </a:cubicBezTo>
                      <a:cubicBezTo>
                        <a:pt x="159" y="333"/>
                        <a:pt x="159" y="343"/>
                        <a:pt x="159" y="353"/>
                      </a:cubicBezTo>
                      <a:close/>
                      <a:moveTo>
                        <a:pt x="159" y="408"/>
                      </a:moveTo>
                      <a:cubicBezTo>
                        <a:pt x="149" y="406"/>
                        <a:pt x="139" y="405"/>
                        <a:pt x="129" y="403"/>
                      </a:cubicBezTo>
                      <a:cubicBezTo>
                        <a:pt x="129" y="393"/>
                        <a:pt x="129" y="383"/>
                        <a:pt x="129" y="372"/>
                      </a:cubicBezTo>
                      <a:cubicBezTo>
                        <a:pt x="139" y="374"/>
                        <a:pt x="149" y="376"/>
                        <a:pt x="159" y="378"/>
                      </a:cubicBezTo>
                      <a:cubicBezTo>
                        <a:pt x="159" y="388"/>
                        <a:pt x="159" y="398"/>
                        <a:pt x="159" y="408"/>
                      </a:cubicBezTo>
                      <a:close/>
                      <a:moveTo>
                        <a:pt x="160" y="463"/>
                      </a:moveTo>
                      <a:cubicBezTo>
                        <a:pt x="149" y="461"/>
                        <a:pt x="139" y="460"/>
                        <a:pt x="129" y="459"/>
                      </a:cubicBezTo>
                      <a:cubicBezTo>
                        <a:pt x="129" y="448"/>
                        <a:pt x="129" y="438"/>
                        <a:pt x="129" y="428"/>
                      </a:cubicBezTo>
                      <a:cubicBezTo>
                        <a:pt x="139" y="430"/>
                        <a:pt x="149" y="432"/>
                        <a:pt x="160" y="433"/>
                      </a:cubicBezTo>
                      <a:cubicBezTo>
                        <a:pt x="160" y="443"/>
                        <a:pt x="160" y="453"/>
                        <a:pt x="160" y="463"/>
                      </a:cubicBezTo>
                      <a:close/>
                      <a:moveTo>
                        <a:pt x="160" y="518"/>
                      </a:moveTo>
                      <a:cubicBezTo>
                        <a:pt x="149" y="516"/>
                        <a:pt x="139" y="515"/>
                        <a:pt x="129" y="514"/>
                      </a:cubicBezTo>
                      <a:cubicBezTo>
                        <a:pt x="129" y="504"/>
                        <a:pt x="129" y="494"/>
                        <a:pt x="129" y="484"/>
                      </a:cubicBezTo>
                      <a:cubicBezTo>
                        <a:pt x="139" y="485"/>
                        <a:pt x="149" y="487"/>
                        <a:pt x="160" y="488"/>
                      </a:cubicBezTo>
                      <a:cubicBezTo>
                        <a:pt x="160" y="498"/>
                        <a:pt x="160" y="508"/>
                        <a:pt x="160" y="518"/>
                      </a:cubicBezTo>
                      <a:close/>
                      <a:moveTo>
                        <a:pt x="160" y="572"/>
                      </a:moveTo>
                      <a:cubicBezTo>
                        <a:pt x="150" y="572"/>
                        <a:pt x="139" y="571"/>
                        <a:pt x="129" y="570"/>
                      </a:cubicBezTo>
                      <a:cubicBezTo>
                        <a:pt x="129" y="560"/>
                        <a:pt x="129" y="550"/>
                        <a:pt x="129" y="539"/>
                      </a:cubicBezTo>
                      <a:cubicBezTo>
                        <a:pt x="139" y="541"/>
                        <a:pt x="150" y="542"/>
                        <a:pt x="160" y="543"/>
                      </a:cubicBezTo>
                      <a:cubicBezTo>
                        <a:pt x="160" y="553"/>
                        <a:pt x="160" y="563"/>
                        <a:pt x="160" y="572"/>
                      </a:cubicBezTo>
                      <a:close/>
                      <a:moveTo>
                        <a:pt x="160" y="627"/>
                      </a:moveTo>
                      <a:cubicBezTo>
                        <a:pt x="150" y="627"/>
                        <a:pt x="140" y="626"/>
                        <a:pt x="129" y="626"/>
                      </a:cubicBezTo>
                      <a:cubicBezTo>
                        <a:pt x="129" y="616"/>
                        <a:pt x="129" y="605"/>
                        <a:pt x="129" y="595"/>
                      </a:cubicBezTo>
                      <a:cubicBezTo>
                        <a:pt x="140" y="596"/>
                        <a:pt x="150" y="597"/>
                        <a:pt x="160" y="598"/>
                      </a:cubicBezTo>
                      <a:cubicBezTo>
                        <a:pt x="160" y="608"/>
                        <a:pt x="160" y="618"/>
                        <a:pt x="160" y="627"/>
                      </a:cubicBezTo>
                      <a:close/>
                      <a:moveTo>
                        <a:pt x="160" y="682"/>
                      </a:moveTo>
                      <a:cubicBezTo>
                        <a:pt x="150" y="682"/>
                        <a:pt x="140" y="682"/>
                        <a:pt x="130" y="681"/>
                      </a:cubicBezTo>
                      <a:cubicBezTo>
                        <a:pt x="130" y="671"/>
                        <a:pt x="130" y="661"/>
                        <a:pt x="130" y="651"/>
                      </a:cubicBezTo>
                      <a:cubicBezTo>
                        <a:pt x="140" y="652"/>
                        <a:pt x="150" y="652"/>
                        <a:pt x="160" y="653"/>
                      </a:cubicBezTo>
                      <a:cubicBezTo>
                        <a:pt x="160" y="663"/>
                        <a:pt x="160" y="673"/>
                        <a:pt x="160" y="682"/>
                      </a:cubicBezTo>
                      <a:close/>
                      <a:moveTo>
                        <a:pt x="160" y="737"/>
                      </a:moveTo>
                      <a:cubicBezTo>
                        <a:pt x="150" y="737"/>
                        <a:pt x="140" y="737"/>
                        <a:pt x="130" y="737"/>
                      </a:cubicBezTo>
                      <a:cubicBezTo>
                        <a:pt x="130" y="727"/>
                        <a:pt x="130" y="717"/>
                        <a:pt x="130" y="706"/>
                      </a:cubicBezTo>
                      <a:cubicBezTo>
                        <a:pt x="140" y="707"/>
                        <a:pt x="150" y="708"/>
                        <a:pt x="160" y="708"/>
                      </a:cubicBezTo>
                      <a:cubicBezTo>
                        <a:pt x="160" y="718"/>
                        <a:pt x="160" y="728"/>
                        <a:pt x="160" y="737"/>
                      </a:cubicBezTo>
                      <a:close/>
                      <a:moveTo>
                        <a:pt x="160" y="792"/>
                      </a:moveTo>
                      <a:cubicBezTo>
                        <a:pt x="150" y="793"/>
                        <a:pt x="140" y="793"/>
                        <a:pt x="130" y="793"/>
                      </a:cubicBezTo>
                      <a:cubicBezTo>
                        <a:pt x="130" y="783"/>
                        <a:pt x="130" y="772"/>
                        <a:pt x="130" y="762"/>
                      </a:cubicBezTo>
                      <a:cubicBezTo>
                        <a:pt x="140" y="762"/>
                        <a:pt x="150" y="763"/>
                        <a:pt x="160" y="763"/>
                      </a:cubicBezTo>
                      <a:cubicBezTo>
                        <a:pt x="160" y="773"/>
                        <a:pt x="160" y="783"/>
                        <a:pt x="160" y="792"/>
                      </a:cubicBezTo>
                      <a:close/>
                      <a:moveTo>
                        <a:pt x="160" y="847"/>
                      </a:moveTo>
                      <a:cubicBezTo>
                        <a:pt x="150" y="848"/>
                        <a:pt x="140" y="848"/>
                        <a:pt x="130" y="849"/>
                      </a:cubicBezTo>
                      <a:cubicBezTo>
                        <a:pt x="130" y="838"/>
                        <a:pt x="130" y="828"/>
                        <a:pt x="130" y="818"/>
                      </a:cubicBezTo>
                      <a:cubicBezTo>
                        <a:pt x="140" y="818"/>
                        <a:pt x="150" y="818"/>
                        <a:pt x="160" y="818"/>
                      </a:cubicBezTo>
                      <a:cubicBezTo>
                        <a:pt x="160" y="828"/>
                        <a:pt x="160" y="838"/>
                        <a:pt x="160" y="847"/>
                      </a:cubicBezTo>
                      <a:close/>
                      <a:moveTo>
                        <a:pt x="160" y="902"/>
                      </a:moveTo>
                      <a:cubicBezTo>
                        <a:pt x="150" y="903"/>
                        <a:pt x="140" y="904"/>
                        <a:pt x="130" y="904"/>
                      </a:cubicBezTo>
                      <a:cubicBezTo>
                        <a:pt x="130" y="894"/>
                        <a:pt x="130" y="884"/>
                        <a:pt x="130" y="874"/>
                      </a:cubicBezTo>
                      <a:cubicBezTo>
                        <a:pt x="140" y="873"/>
                        <a:pt x="150" y="873"/>
                        <a:pt x="160" y="873"/>
                      </a:cubicBezTo>
                      <a:cubicBezTo>
                        <a:pt x="160" y="883"/>
                        <a:pt x="160" y="893"/>
                        <a:pt x="160" y="902"/>
                      </a:cubicBezTo>
                      <a:close/>
                      <a:moveTo>
                        <a:pt x="160" y="957"/>
                      </a:moveTo>
                      <a:cubicBezTo>
                        <a:pt x="150" y="958"/>
                        <a:pt x="140" y="959"/>
                        <a:pt x="130" y="960"/>
                      </a:cubicBezTo>
                      <a:cubicBezTo>
                        <a:pt x="130" y="950"/>
                        <a:pt x="130" y="939"/>
                        <a:pt x="130" y="929"/>
                      </a:cubicBezTo>
                      <a:cubicBezTo>
                        <a:pt x="140" y="929"/>
                        <a:pt x="150" y="928"/>
                        <a:pt x="160" y="928"/>
                      </a:cubicBezTo>
                      <a:cubicBezTo>
                        <a:pt x="160" y="938"/>
                        <a:pt x="160" y="947"/>
                        <a:pt x="160" y="957"/>
                      </a:cubicBezTo>
                      <a:close/>
                      <a:moveTo>
                        <a:pt x="161" y="1012"/>
                      </a:moveTo>
                      <a:cubicBezTo>
                        <a:pt x="150" y="1013"/>
                        <a:pt x="140" y="1014"/>
                        <a:pt x="130" y="1016"/>
                      </a:cubicBezTo>
                      <a:cubicBezTo>
                        <a:pt x="130" y="1005"/>
                        <a:pt x="130" y="995"/>
                        <a:pt x="130" y="985"/>
                      </a:cubicBezTo>
                      <a:cubicBezTo>
                        <a:pt x="140" y="984"/>
                        <a:pt x="150" y="984"/>
                        <a:pt x="161" y="983"/>
                      </a:cubicBezTo>
                      <a:cubicBezTo>
                        <a:pt x="161" y="993"/>
                        <a:pt x="161" y="1002"/>
                        <a:pt x="161" y="1012"/>
                      </a:cubicBezTo>
                      <a:close/>
                      <a:moveTo>
                        <a:pt x="161" y="1067"/>
                      </a:moveTo>
                      <a:cubicBezTo>
                        <a:pt x="130" y="1071"/>
                        <a:pt x="130" y="1071"/>
                        <a:pt x="130" y="1071"/>
                      </a:cubicBezTo>
                      <a:cubicBezTo>
                        <a:pt x="130" y="1041"/>
                        <a:pt x="130" y="1041"/>
                        <a:pt x="130" y="1041"/>
                      </a:cubicBezTo>
                      <a:cubicBezTo>
                        <a:pt x="161" y="1038"/>
                        <a:pt x="161" y="1038"/>
                        <a:pt x="161" y="1038"/>
                      </a:cubicBezTo>
                      <a:lnTo>
                        <a:pt x="161" y="1067"/>
                      </a:lnTo>
                      <a:close/>
                      <a:moveTo>
                        <a:pt x="186" y="1036"/>
                      </a:moveTo>
                      <a:cubicBezTo>
                        <a:pt x="208" y="1034"/>
                        <a:pt x="208" y="1034"/>
                        <a:pt x="208" y="1034"/>
                      </a:cubicBezTo>
                      <a:cubicBezTo>
                        <a:pt x="208" y="1061"/>
                        <a:pt x="208" y="1061"/>
                        <a:pt x="208" y="1061"/>
                      </a:cubicBezTo>
                      <a:cubicBezTo>
                        <a:pt x="186" y="1065"/>
                        <a:pt x="186" y="1065"/>
                        <a:pt x="186" y="1065"/>
                      </a:cubicBezTo>
                      <a:lnTo>
                        <a:pt x="186" y="1036"/>
                      </a:lnTo>
                      <a:close/>
                      <a:moveTo>
                        <a:pt x="186" y="982"/>
                      </a:moveTo>
                      <a:cubicBezTo>
                        <a:pt x="193" y="981"/>
                        <a:pt x="200" y="981"/>
                        <a:pt x="208" y="980"/>
                      </a:cubicBezTo>
                      <a:cubicBezTo>
                        <a:pt x="208" y="990"/>
                        <a:pt x="208" y="999"/>
                        <a:pt x="208" y="1008"/>
                      </a:cubicBezTo>
                      <a:cubicBezTo>
                        <a:pt x="200" y="1008"/>
                        <a:pt x="193" y="1009"/>
                        <a:pt x="186" y="1010"/>
                      </a:cubicBezTo>
                      <a:cubicBezTo>
                        <a:pt x="186" y="1001"/>
                        <a:pt x="186" y="991"/>
                        <a:pt x="186" y="982"/>
                      </a:cubicBezTo>
                      <a:close/>
                      <a:moveTo>
                        <a:pt x="186" y="956"/>
                      </a:moveTo>
                      <a:cubicBezTo>
                        <a:pt x="186" y="946"/>
                        <a:pt x="186" y="937"/>
                        <a:pt x="186" y="928"/>
                      </a:cubicBezTo>
                      <a:cubicBezTo>
                        <a:pt x="193" y="927"/>
                        <a:pt x="200" y="927"/>
                        <a:pt x="208" y="927"/>
                      </a:cubicBezTo>
                      <a:cubicBezTo>
                        <a:pt x="208" y="936"/>
                        <a:pt x="208" y="945"/>
                        <a:pt x="208" y="954"/>
                      </a:cubicBezTo>
                      <a:cubicBezTo>
                        <a:pt x="200" y="954"/>
                        <a:pt x="193" y="955"/>
                        <a:pt x="186" y="956"/>
                      </a:cubicBezTo>
                      <a:close/>
                      <a:moveTo>
                        <a:pt x="186" y="873"/>
                      </a:moveTo>
                      <a:cubicBezTo>
                        <a:pt x="193" y="873"/>
                        <a:pt x="200" y="873"/>
                        <a:pt x="208" y="873"/>
                      </a:cubicBezTo>
                      <a:cubicBezTo>
                        <a:pt x="208" y="882"/>
                        <a:pt x="208" y="891"/>
                        <a:pt x="208" y="900"/>
                      </a:cubicBezTo>
                      <a:cubicBezTo>
                        <a:pt x="200" y="900"/>
                        <a:pt x="193" y="901"/>
                        <a:pt x="186" y="901"/>
                      </a:cubicBezTo>
                      <a:cubicBezTo>
                        <a:pt x="186" y="892"/>
                        <a:pt x="186" y="883"/>
                        <a:pt x="186" y="873"/>
                      </a:cubicBezTo>
                      <a:close/>
                      <a:moveTo>
                        <a:pt x="186" y="847"/>
                      </a:moveTo>
                      <a:cubicBezTo>
                        <a:pt x="186" y="838"/>
                        <a:pt x="186" y="828"/>
                        <a:pt x="186" y="819"/>
                      </a:cubicBezTo>
                      <a:cubicBezTo>
                        <a:pt x="193" y="819"/>
                        <a:pt x="200" y="819"/>
                        <a:pt x="208" y="819"/>
                      </a:cubicBezTo>
                      <a:cubicBezTo>
                        <a:pt x="208" y="828"/>
                        <a:pt x="208" y="837"/>
                        <a:pt x="208" y="846"/>
                      </a:cubicBezTo>
                      <a:cubicBezTo>
                        <a:pt x="200" y="846"/>
                        <a:pt x="193" y="847"/>
                        <a:pt x="186" y="847"/>
                      </a:cubicBezTo>
                      <a:close/>
                      <a:moveTo>
                        <a:pt x="186" y="764"/>
                      </a:moveTo>
                      <a:cubicBezTo>
                        <a:pt x="193" y="765"/>
                        <a:pt x="200" y="765"/>
                        <a:pt x="208" y="765"/>
                      </a:cubicBezTo>
                      <a:cubicBezTo>
                        <a:pt x="208" y="774"/>
                        <a:pt x="208" y="783"/>
                        <a:pt x="208" y="792"/>
                      </a:cubicBezTo>
                      <a:cubicBezTo>
                        <a:pt x="200" y="792"/>
                        <a:pt x="193" y="792"/>
                        <a:pt x="186" y="793"/>
                      </a:cubicBezTo>
                      <a:cubicBezTo>
                        <a:pt x="186" y="783"/>
                        <a:pt x="186" y="774"/>
                        <a:pt x="186" y="764"/>
                      </a:cubicBezTo>
                      <a:close/>
                      <a:moveTo>
                        <a:pt x="186" y="738"/>
                      </a:moveTo>
                      <a:cubicBezTo>
                        <a:pt x="186" y="729"/>
                        <a:pt x="186" y="719"/>
                        <a:pt x="186" y="710"/>
                      </a:cubicBezTo>
                      <a:cubicBezTo>
                        <a:pt x="193" y="710"/>
                        <a:pt x="200" y="711"/>
                        <a:pt x="208" y="711"/>
                      </a:cubicBezTo>
                      <a:cubicBezTo>
                        <a:pt x="208" y="720"/>
                        <a:pt x="208" y="729"/>
                        <a:pt x="208" y="738"/>
                      </a:cubicBezTo>
                      <a:cubicBezTo>
                        <a:pt x="200" y="738"/>
                        <a:pt x="193" y="738"/>
                        <a:pt x="186" y="738"/>
                      </a:cubicBezTo>
                      <a:close/>
                      <a:moveTo>
                        <a:pt x="186" y="656"/>
                      </a:moveTo>
                      <a:cubicBezTo>
                        <a:pt x="193" y="656"/>
                        <a:pt x="200" y="657"/>
                        <a:pt x="208" y="657"/>
                      </a:cubicBezTo>
                      <a:cubicBezTo>
                        <a:pt x="208" y="666"/>
                        <a:pt x="208" y="675"/>
                        <a:pt x="208" y="685"/>
                      </a:cubicBezTo>
                      <a:cubicBezTo>
                        <a:pt x="200" y="684"/>
                        <a:pt x="193" y="684"/>
                        <a:pt x="186" y="684"/>
                      </a:cubicBezTo>
                      <a:cubicBezTo>
                        <a:pt x="186" y="674"/>
                        <a:pt x="186" y="665"/>
                        <a:pt x="186" y="656"/>
                      </a:cubicBezTo>
                      <a:close/>
                      <a:moveTo>
                        <a:pt x="186" y="601"/>
                      </a:moveTo>
                      <a:cubicBezTo>
                        <a:pt x="193" y="602"/>
                        <a:pt x="200" y="603"/>
                        <a:pt x="208" y="604"/>
                      </a:cubicBezTo>
                      <a:cubicBezTo>
                        <a:pt x="208" y="613"/>
                        <a:pt x="208" y="622"/>
                        <a:pt x="208" y="631"/>
                      </a:cubicBezTo>
                      <a:cubicBezTo>
                        <a:pt x="200" y="630"/>
                        <a:pt x="193" y="630"/>
                        <a:pt x="186" y="629"/>
                      </a:cubicBezTo>
                      <a:cubicBezTo>
                        <a:pt x="186" y="620"/>
                        <a:pt x="186" y="611"/>
                        <a:pt x="186" y="601"/>
                      </a:cubicBezTo>
                      <a:close/>
                      <a:moveTo>
                        <a:pt x="186" y="547"/>
                      </a:moveTo>
                      <a:cubicBezTo>
                        <a:pt x="193" y="548"/>
                        <a:pt x="200" y="549"/>
                        <a:pt x="208" y="550"/>
                      </a:cubicBezTo>
                      <a:cubicBezTo>
                        <a:pt x="208" y="559"/>
                        <a:pt x="208" y="568"/>
                        <a:pt x="208" y="577"/>
                      </a:cubicBezTo>
                      <a:cubicBezTo>
                        <a:pt x="200" y="576"/>
                        <a:pt x="193" y="576"/>
                        <a:pt x="186" y="575"/>
                      </a:cubicBezTo>
                      <a:cubicBezTo>
                        <a:pt x="186" y="566"/>
                        <a:pt x="186" y="556"/>
                        <a:pt x="186" y="547"/>
                      </a:cubicBezTo>
                      <a:close/>
                      <a:moveTo>
                        <a:pt x="186" y="492"/>
                      </a:moveTo>
                      <a:cubicBezTo>
                        <a:pt x="193" y="494"/>
                        <a:pt x="200" y="495"/>
                        <a:pt x="208" y="496"/>
                      </a:cubicBezTo>
                      <a:cubicBezTo>
                        <a:pt x="208" y="505"/>
                        <a:pt x="208" y="514"/>
                        <a:pt x="208" y="523"/>
                      </a:cubicBezTo>
                      <a:cubicBezTo>
                        <a:pt x="200" y="522"/>
                        <a:pt x="193" y="521"/>
                        <a:pt x="186" y="521"/>
                      </a:cubicBezTo>
                      <a:cubicBezTo>
                        <a:pt x="186" y="511"/>
                        <a:pt x="186" y="502"/>
                        <a:pt x="186" y="492"/>
                      </a:cubicBezTo>
                      <a:close/>
                      <a:moveTo>
                        <a:pt x="186" y="438"/>
                      </a:moveTo>
                      <a:cubicBezTo>
                        <a:pt x="193" y="439"/>
                        <a:pt x="200" y="441"/>
                        <a:pt x="208" y="442"/>
                      </a:cubicBezTo>
                      <a:cubicBezTo>
                        <a:pt x="208" y="451"/>
                        <a:pt x="208" y="460"/>
                        <a:pt x="208" y="469"/>
                      </a:cubicBezTo>
                      <a:cubicBezTo>
                        <a:pt x="200" y="468"/>
                        <a:pt x="193" y="467"/>
                        <a:pt x="186" y="466"/>
                      </a:cubicBezTo>
                      <a:cubicBezTo>
                        <a:pt x="186" y="457"/>
                        <a:pt x="186" y="448"/>
                        <a:pt x="186" y="438"/>
                      </a:cubicBezTo>
                      <a:close/>
                      <a:moveTo>
                        <a:pt x="186" y="384"/>
                      </a:moveTo>
                      <a:cubicBezTo>
                        <a:pt x="193" y="385"/>
                        <a:pt x="200" y="387"/>
                        <a:pt x="208" y="388"/>
                      </a:cubicBezTo>
                      <a:cubicBezTo>
                        <a:pt x="208" y="397"/>
                        <a:pt x="208" y="406"/>
                        <a:pt x="208" y="415"/>
                      </a:cubicBezTo>
                      <a:cubicBezTo>
                        <a:pt x="200" y="414"/>
                        <a:pt x="193" y="413"/>
                        <a:pt x="186" y="412"/>
                      </a:cubicBezTo>
                      <a:cubicBezTo>
                        <a:pt x="186" y="403"/>
                        <a:pt x="186" y="393"/>
                        <a:pt x="186" y="384"/>
                      </a:cubicBezTo>
                      <a:close/>
                      <a:moveTo>
                        <a:pt x="186" y="329"/>
                      </a:moveTo>
                      <a:cubicBezTo>
                        <a:pt x="193" y="331"/>
                        <a:pt x="200" y="333"/>
                        <a:pt x="208" y="334"/>
                      </a:cubicBezTo>
                      <a:cubicBezTo>
                        <a:pt x="208" y="343"/>
                        <a:pt x="208" y="352"/>
                        <a:pt x="208" y="361"/>
                      </a:cubicBezTo>
                      <a:cubicBezTo>
                        <a:pt x="200" y="360"/>
                        <a:pt x="193" y="359"/>
                        <a:pt x="186" y="358"/>
                      </a:cubicBezTo>
                      <a:cubicBezTo>
                        <a:pt x="186" y="348"/>
                        <a:pt x="186" y="339"/>
                        <a:pt x="186" y="329"/>
                      </a:cubicBezTo>
                      <a:close/>
                      <a:moveTo>
                        <a:pt x="186" y="275"/>
                      </a:moveTo>
                      <a:cubicBezTo>
                        <a:pt x="193" y="277"/>
                        <a:pt x="200" y="279"/>
                        <a:pt x="208" y="280"/>
                      </a:cubicBezTo>
                      <a:cubicBezTo>
                        <a:pt x="208" y="289"/>
                        <a:pt x="208" y="299"/>
                        <a:pt x="208" y="308"/>
                      </a:cubicBezTo>
                      <a:cubicBezTo>
                        <a:pt x="200" y="306"/>
                        <a:pt x="193" y="305"/>
                        <a:pt x="186" y="303"/>
                      </a:cubicBezTo>
                      <a:cubicBezTo>
                        <a:pt x="186" y="294"/>
                        <a:pt x="186" y="284"/>
                        <a:pt x="186" y="275"/>
                      </a:cubicBezTo>
                      <a:close/>
                      <a:moveTo>
                        <a:pt x="186" y="249"/>
                      </a:moveTo>
                      <a:cubicBezTo>
                        <a:pt x="186" y="239"/>
                        <a:pt x="186" y="230"/>
                        <a:pt x="186" y="221"/>
                      </a:cubicBezTo>
                      <a:cubicBezTo>
                        <a:pt x="193" y="223"/>
                        <a:pt x="200" y="225"/>
                        <a:pt x="208" y="227"/>
                      </a:cubicBezTo>
                      <a:cubicBezTo>
                        <a:pt x="208" y="236"/>
                        <a:pt x="208" y="245"/>
                        <a:pt x="208" y="254"/>
                      </a:cubicBezTo>
                      <a:cubicBezTo>
                        <a:pt x="200" y="252"/>
                        <a:pt x="193" y="250"/>
                        <a:pt x="186" y="249"/>
                      </a:cubicBezTo>
                      <a:close/>
                      <a:moveTo>
                        <a:pt x="186" y="166"/>
                      </a:moveTo>
                      <a:cubicBezTo>
                        <a:pt x="193" y="168"/>
                        <a:pt x="200" y="171"/>
                        <a:pt x="208" y="173"/>
                      </a:cubicBezTo>
                      <a:cubicBezTo>
                        <a:pt x="208" y="182"/>
                        <a:pt x="208" y="191"/>
                        <a:pt x="208" y="200"/>
                      </a:cubicBezTo>
                      <a:cubicBezTo>
                        <a:pt x="200" y="198"/>
                        <a:pt x="193" y="196"/>
                        <a:pt x="186" y="194"/>
                      </a:cubicBezTo>
                      <a:cubicBezTo>
                        <a:pt x="186" y="185"/>
                        <a:pt x="186" y="176"/>
                        <a:pt x="186" y="166"/>
                      </a:cubicBezTo>
                      <a:close/>
                      <a:moveTo>
                        <a:pt x="208" y="146"/>
                      </a:moveTo>
                      <a:cubicBezTo>
                        <a:pt x="186" y="140"/>
                        <a:pt x="186" y="140"/>
                        <a:pt x="186" y="140"/>
                      </a:cubicBezTo>
                      <a:cubicBezTo>
                        <a:pt x="186" y="112"/>
                        <a:pt x="186" y="112"/>
                        <a:pt x="186" y="112"/>
                      </a:cubicBezTo>
                      <a:cubicBezTo>
                        <a:pt x="208" y="119"/>
                        <a:pt x="208" y="119"/>
                        <a:pt x="208" y="119"/>
                      </a:cubicBezTo>
                      <a:lnTo>
                        <a:pt x="208" y="146"/>
                      </a:lnTo>
                      <a:close/>
                      <a:moveTo>
                        <a:pt x="228" y="1033"/>
                      </a:moveTo>
                      <a:cubicBezTo>
                        <a:pt x="247" y="1031"/>
                        <a:pt x="247" y="1031"/>
                        <a:pt x="247" y="1031"/>
                      </a:cubicBezTo>
                      <a:cubicBezTo>
                        <a:pt x="247" y="1057"/>
                        <a:pt x="247" y="1057"/>
                        <a:pt x="247" y="1057"/>
                      </a:cubicBezTo>
                      <a:cubicBezTo>
                        <a:pt x="228" y="1060"/>
                        <a:pt x="228" y="1060"/>
                        <a:pt x="228" y="1060"/>
                      </a:cubicBezTo>
                      <a:lnTo>
                        <a:pt x="228" y="1033"/>
                      </a:lnTo>
                      <a:close/>
                      <a:moveTo>
                        <a:pt x="228" y="980"/>
                      </a:moveTo>
                      <a:cubicBezTo>
                        <a:pt x="234" y="979"/>
                        <a:pt x="241" y="979"/>
                        <a:pt x="247" y="978"/>
                      </a:cubicBezTo>
                      <a:cubicBezTo>
                        <a:pt x="247" y="987"/>
                        <a:pt x="247" y="995"/>
                        <a:pt x="247" y="1004"/>
                      </a:cubicBezTo>
                      <a:cubicBezTo>
                        <a:pt x="241" y="1005"/>
                        <a:pt x="234" y="1005"/>
                        <a:pt x="228" y="1006"/>
                      </a:cubicBezTo>
                      <a:cubicBezTo>
                        <a:pt x="228" y="997"/>
                        <a:pt x="228" y="989"/>
                        <a:pt x="228" y="980"/>
                      </a:cubicBezTo>
                      <a:close/>
                      <a:moveTo>
                        <a:pt x="228" y="926"/>
                      </a:moveTo>
                      <a:cubicBezTo>
                        <a:pt x="234" y="926"/>
                        <a:pt x="241" y="926"/>
                        <a:pt x="247" y="926"/>
                      </a:cubicBezTo>
                      <a:cubicBezTo>
                        <a:pt x="247" y="934"/>
                        <a:pt x="247" y="943"/>
                        <a:pt x="247" y="951"/>
                      </a:cubicBezTo>
                      <a:cubicBezTo>
                        <a:pt x="241" y="952"/>
                        <a:pt x="234" y="952"/>
                        <a:pt x="228" y="953"/>
                      </a:cubicBezTo>
                      <a:cubicBezTo>
                        <a:pt x="228" y="944"/>
                        <a:pt x="228" y="935"/>
                        <a:pt x="228" y="926"/>
                      </a:cubicBezTo>
                      <a:close/>
                      <a:moveTo>
                        <a:pt x="228" y="873"/>
                      </a:moveTo>
                      <a:cubicBezTo>
                        <a:pt x="235" y="873"/>
                        <a:pt x="241" y="873"/>
                        <a:pt x="247" y="873"/>
                      </a:cubicBezTo>
                      <a:cubicBezTo>
                        <a:pt x="247" y="881"/>
                        <a:pt x="247" y="890"/>
                        <a:pt x="247" y="898"/>
                      </a:cubicBezTo>
                      <a:cubicBezTo>
                        <a:pt x="241" y="899"/>
                        <a:pt x="235" y="899"/>
                        <a:pt x="228" y="899"/>
                      </a:cubicBezTo>
                      <a:cubicBezTo>
                        <a:pt x="228" y="891"/>
                        <a:pt x="228" y="882"/>
                        <a:pt x="228" y="873"/>
                      </a:cubicBezTo>
                      <a:close/>
                      <a:moveTo>
                        <a:pt x="228" y="820"/>
                      </a:moveTo>
                      <a:cubicBezTo>
                        <a:pt x="235" y="820"/>
                        <a:pt x="241" y="820"/>
                        <a:pt x="247" y="820"/>
                      </a:cubicBezTo>
                      <a:cubicBezTo>
                        <a:pt x="247" y="828"/>
                        <a:pt x="247" y="837"/>
                        <a:pt x="247" y="845"/>
                      </a:cubicBezTo>
                      <a:cubicBezTo>
                        <a:pt x="241" y="845"/>
                        <a:pt x="235" y="846"/>
                        <a:pt x="228" y="846"/>
                      </a:cubicBezTo>
                      <a:cubicBezTo>
                        <a:pt x="228" y="837"/>
                        <a:pt x="228" y="828"/>
                        <a:pt x="228" y="820"/>
                      </a:cubicBezTo>
                      <a:close/>
                      <a:moveTo>
                        <a:pt x="228" y="766"/>
                      </a:moveTo>
                      <a:cubicBezTo>
                        <a:pt x="235" y="766"/>
                        <a:pt x="241" y="767"/>
                        <a:pt x="248" y="767"/>
                      </a:cubicBezTo>
                      <a:cubicBezTo>
                        <a:pt x="248" y="775"/>
                        <a:pt x="248" y="784"/>
                        <a:pt x="248" y="792"/>
                      </a:cubicBezTo>
                      <a:cubicBezTo>
                        <a:pt x="241" y="792"/>
                        <a:pt x="235" y="792"/>
                        <a:pt x="228" y="793"/>
                      </a:cubicBezTo>
                      <a:cubicBezTo>
                        <a:pt x="228" y="784"/>
                        <a:pt x="228" y="775"/>
                        <a:pt x="228" y="766"/>
                      </a:cubicBezTo>
                      <a:close/>
                      <a:moveTo>
                        <a:pt x="229" y="713"/>
                      </a:moveTo>
                      <a:cubicBezTo>
                        <a:pt x="235" y="713"/>
                        <a:pt x="241" y="714"/>
                        <a:pt x="248" y="714"/>
                      </a:cubicBezTo>
                      <a:cubicBezTo>
                        <a:pt x="248" y="722"/>
                        <a:pt x="248" y="731"/>
                        <a:pt x="248" y="739"/>
                      </a:cubicBezTo>
                      <a:cubicBezTo>
                        <a:pt x="241" y="739"/>
                        <a:pt x="235" y="739"/>
                        <a:pt x="229" y="739"/>
                      </a:cubicBezTo>
                      <a:cubicBezTo>
                        <a:pt x="229" y="730"/>
                        <a:pt x="229" y="722"/>
                        <a:pt x="229" y="713"/>
                      </a:cubicBezTo>
                      <a:close/>
                      <a:moveTo>
                        <a:pt x="229" y="659"/>
                      </a:moveTo>
                      <a:cubicBezTo>
                        <a:pt x="235" y="660"/>
                        <a:pt x="241" y="660"/>
                        <a:pt x="248" y="661"/>
                      </a:cubicBezTo>
                      <a:cubicBezTo>
                        <a:pt x="248" y="669"/>
                        <a:pt x="248" y="678"/>
                        <a:pt x="248" y="686"/>
                      </a:cubicBezTo>
                      <a:cubicBezTo>
                        <a:pt x="241" y="686"/>
                        <a:pt x="235" y="686"/>
                        <a:pt x="229" y="686"/>
                      </a:cubicBezTo>
                      <a:cubicBezTo>
                        <a:pt x="229" y="677"/>
                        <a:pt x="229" y="668"/>
                        <a:pt x="229" y="659"/>
                      </a:cubicBezTo>
                      <a:close/>
                      <a:moveTo>
                        <a:pt x="229" y="606"/>
                      </a:moveTo>
                      <a:cubicBezTo>
                        <a:pt x="235" y="607"/>
                        <a:pt x="242" y="607"/>
                        <a:pt x="248" y="608"/>
                      </a:cubicBezTo>
                      <a:cubicBezTo>
                        <a:pt x="248" y="617"/>
                        <a:pt x="248" y="625"/>
                        <a:pt x="248" y="634"/>
                      </a:cubicBezTo>
                      <a:cubicBezTo>
                        <a:pt x="242" y="633"/>
                        <a:pt x="235" y="633"/>
                        <a:pt x="229" y="632"/>
                      </a:cubicBezTo>
                      <a:cubicBezTo>
                        <a:pt x="229" y="624"/>
                        <a:pt x="229" y="615"/>
                        <a:pt x="229" y="606"/>
                      </a:cubicBezTo>
                      <a:close/>
                      <a:moveTo>
                        <a:pt x="229" y="553"/>
                      </a:moveTo>
                      <a:cubicBezTo>
                        <a:pt x="235" y="553"/>
                        <a:pt x="242" y="554"/>
                        <a:pt x="248" y="555"/>
                      </a:cubicBezTo>
                      <a:cubicBezTo>
                        <a:pt x="248" y="564"/>
                        <a:pt x="248" y="572"/>
                        <a:pt x="248" y="581"/>
                      </a:cubicBezTo>
                      <a:cubicBezTo>
                        <a:pt x="242" y="580"/>
                        <a:pt x="235" y="580"/>
                        <a:pt x="229" y="579"/>
                      </a:cubicBezTo>
                      <a:cubicBezTo>
                        <a:pt x="229" y="570"/>
                        <a:pt x="229" y="561"/>
                        <a:pt x="229" y="553"/>
                      </a:cubicBezTo>
                      <a:close/>
                      <a:moveTo>
                        <a:pt x="229" y="499"/>
                      </a:moveTo>
                      <a:cubicBezTo>
                        <a:pt x="236" y="500"/>
                        <a:pt x="242" y="501"/>
                        <a:pt x="248" y="502"/>
                      </a:cubicBezTo>
                      <a:cubicBezTo>
                        <a:pt x="248" y="511"/>
                        <a:pt x="248" y="519"/>
                        <a:pt x="248" y="528"/>
                      </a:cubicBezTo>
                      <a:cubicBezTo>
                        <a:pt x="242" y="527"/>
                        <a:pt x="236" y="526"/>
                        <a:pt x="229" y="526"/>
                      </a:cubicBezTo>
                      <a:cubicBezTo>
                        <a:pt x="229" y="517"/>
                        <a:pt x="229" y="508"/>
                        <a:pt x="229" y="499"/>
                      </a:cubicBezTo>
                      <a:close/>
                      <a:moveTo>
                        <a:pt x="229" y="446"/>
                      </a:moveTo>
                      <a:cubicBezTo>
                        <a:pt x="236" y="447"/>
                        <a:pt x="242" y="448"/>
                        <a:pt x="248" y="449"/>
                      </a:cubicBezTo>
                      <a:cubicBezTo>
                        <a:pt x="248" y="458"/>
                        <a:pt x="248" y="466"/>
                        <a:pt x="248" y="475"/>
                      </a:cubicBezTo>
                      <a:cubicBezTo>
                        <a:pt x="242" y="474"/>
                        <a:pt x="236" y="473"/>
                        <a:pt x="229" y="472"/>
                      </a:cubicBezTo>
                      <a:cubicBezTo>
                        <a:pt x="229" y="464"/>
                        <a:pt x="229" y="455"/>
                        <a:pt x="229" y="446"/>
                      </a:cubicBezTo>
                      <a:close/>
                      <a:moveTo>
                        <a:pt x="230" y="393"/>
                      </a:moveTo>
                      <a:cubicBezTo>
                        <a:pt x="236" y="394"/>
                        <a:pt x="242" y="395"/>
                        <a:pt x="249" y="396"/>
                      </a:cubicBezTo>
                      <a:cubicBezTo>
                        <a:pt x="249" y="405"/>
                        <a:pt x="249" y="413"/>
                        <a:pt x="249" y="422"/>
                      </a:cubicBezTo>
                      <a:cubicBezTo>
                        <a:pt x="242" y="421"/>
                        <a:pt x="236" y="420"/>
                        <a:pt x="230" y="419"/>
                      </a:cubicBezTo>
                      <a:cubicBezTo>
                        <a:pt x="230" y="410"/>
                        <a:pt x="230" y="401"/>
                        <a:pt x="230" y="393"/>
                      </a:cubicBezTo>
                      <a:close/>
                      <a:moveTo>
                        <a:pt x="230" y="339"/>
                      </a:moveTo>
                      <a:cubicBezTo>
                        <a:pt x="236" y="341"/>
                        <a:pt x="242" y="342"/>
                        <a:pt x="249" y="343"/>
                      </a:cubicBezTo>
                      <a:cubicBezTo>
                        <a:pt x="249" y="352"/>
                        <a:pt x="249" y="360"/>
                        <a:pt x="249" y="369"/>
                      </a:cubicBezTo>
                      <a:cubicBezTo>
                        <a:pt x="242" y="368"/>
                        <a:pt x="236" y="367"/>
                        <a:pt x="230" y="366"/>
                      </a:cubicBezTo>
                      <a:cubicBezTo>
                        <a:pt x="230" y="357"/>
                        <a:pt x="230" y="348"/>
                        <a:pt x="230" y="339"/>
                      </a:cubicBezTo>
                      <a:close/>
                      <a:moveTo>
                        <a:pt x="230" y="286"/>
                      </a:moveTo>
                      <a:cubicBezTo>
                        <a:pt x="236" y="287"/>
                        <a:pt x="242" y="289"/>
                        <a:pt x="249" y="291"/>
                      </a:cubicBezTo>
                      <a:cubicBezTo>
                        <a:pt x="249" y="299"/>
                        <a:pt x="249" y="307"/>
                        <a:pt x="249" y="316"/>
                      </a:cubicBezTo>
                      <a:cubicBezTo>
                        <a:pt x="242" y="315"/>
                        <a:pt x="236" y="313"/>
                        <a:pt x="230" y="312"/>
                      </a:cubicBezTo>
                      <a:cubicBezTo>
                        <a:pt x="230" y="303"/>
                        <a:pt x="230" y="295"/>
                        <a:pt x="230" y="286"/>
                      </a:cubicBezTo>
                      <a:close/>
                      <a:moveTo>
                        <a:pt x="230" y="232"/>
                      </a:moveTo>
                      <a:cubicBezTo>
                        <a:pt x="236" y="234"/>
                        <a:pt x="243" y="236"/>
                        <a:pt x="249" y="238"/>
                      </a:cubicBezTo>
                      <a:cubicBezTo>
                        <a:pt x="249" y="246"/>
                        <a:pt x="249" y="255"/>
                        <a:pt x="249" y="263"/>
                      </a:cubicBezTo>
                      <a:cubicBezTo>
                        <a:pt x="243" y="262"/>
                        <a:pt x="236" y="260"/>
                        <a:pt x="230" y="259"/>
                      </a:cubicBezTo>
                      <a:cubicBezTo>
                        <a:pt x="230" y="250"/>
                        <a:pt x="230" y="241"/>
                        <a:pt x="230" y="232"/>
                      </a:cubicBezTo>
                      <a:close/>
                      <a:moveTo>
                        <a:pt x="230" y="179"/>
                      </a:moveTo>
                      <a:cubicBezTo>
                        <a:pt x="236" y="181"/>
                        <a:pt x="243" y="183"/>
                        <a:pt x="249" y="185"/>
                      </a:cubicBezTo>
                      <a:cubicBezTo>
                        <a:pt x="249" y="193"/>
                        <a:pt x="249" y="202"/>
                        <a:pt x="249" y="210"/>
                      </a:cubicBezTo>
                      <a:cubicBezTo>
                        <a:pt x="243" y="209"/>
                        <a:pt x="236" y="207"/>
                        <a:pt x="230" y="205"/>
                      </a:cubicBezTo>
                      <a:cubicBezTo>
                        <a:pt x="230" y="197"/>
                        <a:pt x="230" y="188"/>
                        <a:pt x="230" y="179"/>
                      </a:cubicBezTo>
                      <a:close/>
                      <a:moveTo>
                        <a:pt x="249" y="157"/>
                      </a:moveTo>
                      <a:cubicBezTo>
                        <a:pt x="230" y="152"/>
                        <a:pt x="230" y="152"/>
                        <a:pt x="230" y="152"/>
                      </a:cubicBezTo>
                      <a:cubicBezTo>
                        <a:pt x="230" y="126"/>
                        <a:pt x="230" y="126"/>
                        <a:pt x="230" y="126"/>
                      </a:cubicBezTo>
                      <a:cubicBezTo>
                        <a:pt x="249" y="132"/>
                        <a:pt x="249" y="132"/>
                        <a:pt x="249" y="132"/>
                      </a:cubicBezTo>
                      <a:lnTo>
                        <a:pt x="249" y="157"/>
                      </a:lnTo>
                      <a:close/>
                    </a:path>
                  </a:pathLst>
                </a:custGeom>
                <a:blipFill dpi="0" rotWithShape="1"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67"/>
                <p:cNvSpPr>
                  <a:spLocks/>
                </p:cNvSpPr>
                <p:nvPr/>
              </p:nvSpPr>
              <p:spPr bwMode="auto">
                <a:xfrm>
                  <a:off x="7591471" y="3637200"/>
                  <a:ext cx="211494" cy="1631898"/>
                </a:xfrm>
                <a:custGeom>
                  <a:avLst/>
                  <a:gdLst>
                    <a:gd name="T0" fmla="*/ 0 w 111"/>
                    <a:gd name="T1" fmla="*/ 854 h 854"/>
                    <a:gd name="T2" fmla="*/ 111 w 111"/>
                    <a:gd name="T3" fmla="*/ 36 h 854"/>
                    <a:gd name="T4" fmla="*/ 97 w 111"/>
                    <a:gd name="T5" fmla="*/ 791 h 854"/>
                    <a:gd name="T6" fmla="*/ 16 w 111"/>
                    <a:gd name="T7" fmla="*/ 791 h 854"/>
                    <a:gd name="T8" fmla="*/ 97 w 111"/>
                    <a:gd name="T9" fmla="*/ 791 h 854"/>
                    <a:gd name="T10" fmla="*/ 16 w 111"/>
                    <a:gd name="T11" fmla="*/ 756 h 854"/>
                    <a:gd name="T12" fmla="*/ 97 w 111"/>
                    <a:gd name="T13" fmla="*/ 719 h 854"/>
                    <a:gd name="T14" fmla="*/ 97 w 111"/>
                    <a:gd name="T15" fmla="*/ 684 h 854"/>
                    <a:gd name="T16" fmla="*/ 16 w 111"/>
                    <a:gd name="T17" fmla="*/ 677 h 854"/>
                    <a:gd name="T18" fmla="*/ 97 w 111"/>
                    <a:gd name="T19" fmla="*/ 684 h 854"/>
                    <a:gd name="T20" fmla="*/ 16 w 111"/>
                    <a:gd name="T21" fmla="*/ 642 h 854"/>
                    <a:gd name="T22" fmla="*/ 97 w 111"/>
                    <a:gd name="T23" fmla="*/ 612 h 854"/>
                    <a:gd name="T24" fmla="*/ 97 w 111"/>
                    <a:gd name="T25" fmla="*/ 577 h 854"/>
                    <a:gd name="T26" fmla="*/ 16 w 111"/>
                    <a:gd name="T27" fmla="*/ 563 h 854"/>
                    <a:gd name="T28" fmla="*/ 97 w 111"/>
                    <a:gd name="T29" fmla="*/ 577 h 854"/>
                    <a:gd name="T30" fmla="*/ 16 w 111"/>
                    <a:gd name="T31" fmla="*/ 528 h 854"/>
                    <a:gd name="T32" fmla="*/ 97 w 111"/>
                    <a:gd name="T33" fmla="*/ 505 h 854"/>
                    <a:gd name="T34" fmla="*/ 97 w 111"/>
                    <a:gd name="T35" fmla="*/ 470 h 854"/>
                    <a:gd name="T36" fmla="*/ 16 w 111"/>
                    <a:gd name="T37" fmla="*/ 449 h 854"/>
                    <a:gd name="T38" fmla="*/ 97 w 111"/>
                    <a:gd name="T39" fmla="*/ 470 h 854"/>
                    <a:gd name="T40" fmla="*/ 16 w 111"/>
                    <a:gd name="T41" fmla="*/ 414 h 854"/>
                    <a:gd name="T42" fmla="*/ 97 w 111"/>
                    <a:gd name="T43" fmla="*/ 397 h 854"/>
                    <a:gd name="T44" fmla="*/ 97 w 111"/>
                    <a:gd name="T45" fmla="*/ 363 h 854"/>
                    <a:gd name="T46" fmla="*/ 16 w 111"/>
                    <a:gd name="T47" fmla="*/ 335 h 854"/>
                    <a:gd name="T48" fmla="*/ 97 w 111"/>
                    <a:gd name="T49" fmla="*/ 363 h 854"/>
                    <a:gd name="T50" fmla="*/ 16 w 111"/>
                    <a:gd name="T51" fmla="*/ 300 h 854"/>
                    <a:gd name="T52" fmla="*/ 97 w 111"/>
                    <a:gd name="T53" fmla="*/ 290 h 854"/>
                    <a:gd name="T54" fmla="*/ 97 w 111"/>
                    <a:gd name="T55" fmla="*/ 256 h 854"/>
                    <a:gd name="T56" fmla="*/ 16 w 111"/>
                    <a:gd name="T57" fmla="*/ 221 h 854"/>
                    <a:gd name="T58" fmla="*/ 97 w 111"/>
                    <a:gd name="T59" fmla="*/ 256 h 854"/>
                    <a:gd name="T60" fmla="*/ 16 w 111"/>
                    <a:gd name="T61" fmla="*/ 186 h 854"/>
                    <a:gd name="T62" fmla="*/ 97 w 111"/>
                    <a:gd name="T63" fmla="*/ 183 h 854"/>
                    <a:gd name="T64" fmla="*/ 97 w 111"/>
                    <a:gd name="T65" fmla="*/ 149 h 854"/>
                    <a:gd name="T66" fmla="*/ 16 w 111"/>
                    <a:gd name="T67" fmla="*/ 107 h 854"/>
                    <a:gd name="T68" fmla="*/ 97 w 111"/>
                    <a:gd name="T69" fmla="*/ 149 h 854"/>
                    <a:gd name="T70" fmla="*/ 16 w 111"/>
                    <a:gd name="T71" fmla="*/ 73 h 854"/>
                    <a:gd name="T72" fmla="*/ 97 w 111"/>
                    <a:gd name="T73" fmla="*/ 76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11" h="854">
                      <a:moveTo>
                        <a:pt x="0" y="0"/>
                      </a:moveTo>
                      <a:cubicBezTo>
                        <a:pt x="0" y="854"/>
                        <a:pt x="0" y="854"/>
                        <a:pt x="0" y="854"/>
                      </a:cubicBezTo>
                      <a:cubicBezTo>
                        <a:pt x="111" y="827"/>
                        <a:pt x="111" y="827"/>
                        <a:pt x="111" y="827"/>
                      </a:cubicBezTo>
                      <a:cubicBezTo>
                        <a:pt x="111" y="36"/>
                        <a:pt x="111" y="36"/>
                        <a:pt x="111" y="36"/>
                      </a:cubicBezTo>
                      <a:lnTo>
                        <a:pt x="0" y="0"/>
                      </a:lnTo>
                      <a:close/>
                      <a:moveTo>
                        <a:pt x="97" y="791"/>
                      </a:moveTo>
                      <a:cubicBezTo>
                        <a:pt x="16" y="813"/>
                        <a:pt x="16" y="813"/>
                        <a:pt x="16" y="813"/>
                      </a:cubicBezTo>
                      <a:cubicBezTo>
                        <a:pt x="16" y="791"/>
                        <a:pt x="16" y="791"/>
                        <a:pt x="16" y="791"/>
                      </a:cubicBezTo>
                      <a:cubicBezTo>
                        <a:pt x="97" y="773"/>
                        <a:pt x="97" y="773"/>
                        <a:pt x="97" y="773"/>
                      </a:cubicBezTo>
                      <a:lnTo>
                        <a:pt x="97" y="791"/>
                      </a:lnTo>
                      <a:close/>
                      <a:moveTo>
                        <a:pt x="97" y="737"/>
                      </a:moveTo>
                      <a:cubicBezTo>
                        <a:pt x="70" y="743"/>
                        <a:pt x="43" y="750"/>
                        <a:pt x="16" y="756"/>
                      </a:cubicBezTo>
                      <a:cubicBezTo>
                        <a:pt x="16" y="748"/>
                        <a:pt x="16" y="741"/>
                        <a:pt x="16" y="734"/>
                      </a:cubicBezTo>
                      <a:cubicBezTo>
                        <a:pt x="43" y="729"/>
                        <a:pt x="70" y="724"/>
                        <a:pt x="97" y="719"/>
                      </a:cubicBezTo>
                      <a:cubicBezTo>
                        <a:pt x="97" y="725"/>
                        <a:pt x="97" y="731"/>
                        <a:pt x="97" y="737"/>
                      </a:cubicBezTo>
                      <a:close/>
                      <a:moveTo>
                        <a:pt x="97" y="684"/>
                      </a:moveTo>
                      <a:cubicBezTo>
                        <a:pt x="70" y="689"/>
                        <a:pt x="43" y="694"/>
                        <a:pt x="16" y="699"/>
                      </a:cubicBezTo>
                      <a:cubicBezTo>
                        <a:pt x="16" y="691"/>
                        <a:pt x="16" y="684"/>
                        <a:pt x="16" y="677"/>
                      </a:cubicBezTo>
                      <a:cubicBezTo>
                        <a:pt x="43" y="673"/>
                        <a:pt x="70" y="669"/>
                        <a:pt x="97" y="666"/>
                      </a:cubicBezTo>
                      <a:cubicBezTo>
                        <a:pt x="97" y="672"/>
                        <a:pt x="97" y="678"/>
                        <a:pt x="97" y="684"/>
                      </a:cubicBezTo>
                      <a:close/>
                      <a:moveTo>
                        <a:pt x="97" y="630"/>
                      </a:moveTo>
                      <a:cubicBezTo>
                        <a:pt x="70" y="634"/>
                        <a:pt x="43" y="638"/>
                        <a:pt x="16" y="642"/>
                      </a:cubicBezTo>
                      <a:cubicBezTo>
                        <a:pt x="16" y="635"/>
                        <a:pt x="16" y="627"/>
                        <a:pt x="16" y="620"/>
                      </a:cubicBezTo>
                      <a:cubicBezTo>
                        <a:pt x="43" y="617"/>
                        <a:pt x="70" y="615"/>
                        <a:pt x="97" y="612"/>
                      </a:cubicBezTo>
                      <a:cubicBezTo>
                        <a:pt x="97" y="618"/>
                        <a:pt x="97" y="624"/>
                        <a:pt x="97" y="630"/>
                      </a:cubicBezTo>
                      <a:close/>
                      <a:moveTo>
                        <a:pt x="97" y="577"/>
                      </a:moveTo>
                      <a:cubicBezTo>
                        <a:pt x="70" y="580"/>
                        <a:pt x="43" y="582"/>
                        <a:pt x="16" y="585"/>
                      </a:cubicBezTo>
                      <a:cubicBezTo>
                        <a:pt x="16" y="578"/>
                        <a:pt x="16" y="570"/>
                        <a:pt x="16" y="563"/>
                      </a:cubicBezTo>
                      <a:cubicBezTo>
                        <a:pt x="43" y="561"/>
                        <a:pt x="70" y="560"/>
                        <a:pt x="97" y="558"/>
                      </a:cubicBezTo>
                      <a:cubicBezTo>
                        <a:pt x="97" y="564"/>
                        <a:pt x="97" y="571"/>
                        <a:pt x="97" y="577"/>
                      </a:cubicBezTo>
                      <a:close/>
                      <a:moveTo>
                        <a:pt x="97" y="523"/>
                      </a:moveTo>
                      <a:cubicBezTo>
                        <a:pt x="70" y="525"/>
                        <a:pt x="43" y="526"/>
                        <a:pt x="16" y="528"/>
                      </a:cubicBezTo>
                      <a:cubicBezTo>
                        <a:pt x="16" y="521"/>
                        <a:pt x="16" y="513"/>
                        <a:pt x="16" y="506"/>
                      </a:cubicBezTo>
                      <a:cubicBezTo>
                        <a:pt x="43" y="505"/>
                        <a:pt x="70" y="505"/>
                        <a:pt x="97" y="505"/>
                      </a:cubicBezTo>
                      <a:cubicBezTo>
                        <a:pt x="97" y="511"/>
                        <a:pt x="97" y="517"/>
                        <a:pt x="97" y="523"/>
                      </a:cubicBezTo>
                      <a:close/>
                      <a:moveTo>
                        <a:pt x="97" y="470"/>
                      </a:moveTo>
                      <a:cubicBezTo>
                        <a:pt x="70" y="470"/>
                        <a:pt x="43" y="471"/>
                        <a:pt x="16" y="471"/>
                      </a:cubicBezTo>
                      <a:cubicBezTo>
                        <a:pt x="16" y="464"/>
                        <a:pt x="16" y="456"/>
                        <a:pt x="16" y="449"/>
                      </a:cubicBezTo>
                      <a:cubicBezTo>
                        <a:pt x="43" y="450"/>
                        <a:pt x="70" y="450"/>
                        <a:pt x="97" y="451"/>
                      </a:cubicBezTo>
                      <a:cubicBezTo>
                        <a:pt x="97" y="457"/>
                        <a:pt x="97" y="464"/>
                        <a:pt x="97" y="470"/>
                      </a:cubicBezTo>
                      <a:close/>
                      <a:moveTo>
                        <a:pt x="97" y="417"/>
                      </a:moveTo>
                      <a:cubicBezTo>
                        <a:pt x="70" y="416"/>
                        <a:pt x="43" y="415"/>
                        <a:pt x="16" y="414"/>
                      </a:cubicBezTo>
                      <a:cubicBezTo>
                        <a:pt x="16" y="407"/>
                        <a:pt x="16" y="399"/>
                        <a:pt x="16" y="392"/>
                      </a:cubicBezTo>
                      <a:cubicBezTo>
                        <a:pt x="43" y="394"/>
                        <a:pt x="70" y="396"/>
                        <a:pt x="97" y="397"/>
                      </a:cubicBezTo>
                      <a:cubicBezTo>
                        <a:pt x="97" y="404"/>
                        <a:pt x="97" y="410"/>
                        <a:pt x="97" y="417"/>
                      </a:cubicBezTo>
                      <a:close/>
                      <a:moveTo>
                        <a:pt x="97" y="363"/>
                      </a:moveTo>
                      <a:cubicBezTo>
                        <a:pt x="70" y="361"/>
                        <a:pt x="43" y="359"/>
                        <a:pt x="16" y="357"/>
                      </a:cubicBezTo>
                      <a:cubicBezTo>
                        <a:pt x="16" y="350"/>
                        <a:pt x="16" y="342"/>
                        <a:pt x="16" y="335"/>
                      </a:cubicBezTo>
                      <a:cubicBezTo>
                        <a:pt x="43" y="338"/>
                        <a:pt x="70" y="341"/>
                        <a:pt x="97" y="344"/>
                      </a:cubicBezTo>
                      <a:cubicBezTo>
                        <a:pt x="97" y="350"/>
                        <a:pt x="97" y="357"/>
                        <a:pt x="97" y="363"/>
                      </a:cubicBezTo>
                      <a:close/>
                      <a:moveTo>
                        <a:pt x="97" y="310"/>
                      </a:moveTo>
                      <a:cubicBezTo>
                        <a:pt x="70" y="307"/>
                        <a:pt x="43" y="303"/>
                        <a:pt x="16" y="300"/>
                      </a:cubicBezTo>
                      <a:cubicBezTo>
                        <a:pt x="16" y="293"/>
                        <a:pt x="16" y="286"/>
                        <a:pt x="16" y="278"/>
                      </a:cubicBezTo>
                      <a:cubicBezTo>
                        <a:pt x="43" y="282"/>
                        <a:pt x="70" y="286"/>
                        <a:pt x="97" y="290"/>
                      </a:cubicBezTo>
                      <a:cubicBezTo>
                        <a:pt x="97" y="297"/>
                        <a:pt x="97" y="303"/>
                        <a:pt x="97" y="310"/>
                      </a:cubicBezTo>
                      <a:close/>
                      <a:moveTo>
                        <a:pt x="97" y="256"/>
                      </a:moveTo>
                      <a:cubicBezTo>
                        <a:pt x="70" y="252"/>
                        <a:pt x="43" y="248"/>
                        <a:pt x="16" y="243"/>
                      </a:cubicBezTo>
                      <a:cubicBezTo>
                        <a:pt x="16" y="236"/>
                        <a:pt x="16" y="229"/>
                        <a:pt x="16" y="221"/>
                      </a:cubicBezTo>
                      <a:cubicBezTo>
                        <a:pt x="43" y="226"/>
                        <a:pt x="70" y="231"/>
                        <a:pt x="97" y="237"/>
                      </a:cubicBezTo>
                      <a:cubicBezTo>
                        <a:pt x="97" y="243"/>
                        <a:pt x="97" y="250"/>
                        <a:pt x="97" y="256"/>
                      </a:cubicBezTo>
                      <a:close/>
                      <a:moveTo>
                        <a:pt x="97" y="203"/>
                      </a:moveTo>
                      <a:cubicBezTo>
                        <a:pt x="70" y="197"/>
                        <a:pt x="43" y="192"/>
                        <a:pt x="16" y="186"/>
                      </a:cubicBezTo>
                      <a:cubicBezTo>
                        <a:pt x="16" y="179"/>
                        <a:pt x="16" y="172"/>
                        <a:pt x="16" y="164"/>
                      </a:cubicBezTo>
                      <a:cubicBezTo>
                        <a:pt x="43" y="171"/>
                        <a:pt x="70" y="177"/>
                        <a:pt x="97" y="183"/>
                      </a:cubicBezTo>
                      <a:cubicBezTo>
                        <a:pt x="97" y="190"/>
                        <a:pt x="97" y="196"/>
                        <a:pt x="97" y="203"/>
                      </a:cubicBezTo>
                      <a:close/>
                      <a:moveTo>
                        <a:pt x="97" y="149"/>
                      </a:moveTo>
                      <a:cubicBezTo>
                        <a:pt x="70" y="143"/>
                        <a:pt x="43" y="136"/>
                        <a:pt x="16" y="129"/>
                      </a:cubicBezTo>
                      <a:cubicBezTo>
                        <a:pt x="16" y="122"/>
                        <a:pt x="16" y="115"/>
                        <a:pt x="16" y="107"/>
                      </a:cubicBezTo>
                      <a:cubicBezTo>
                        <a:pt x="43" y="115"/>
                        <a:pt x="70" y="122"/>
                        <a:pt x="97" y="129"/>
                      </a:cubicBezTo>
                      <a:cubicBezTo>
                        <a:pt x="97" y="136"/>
                        <a:pt x="97" y="143"/>
                        <a:pt x="97" y="149"/>
                      </a:cubicBezTo>
                      <a:close/>
                      <a:moveTo>
                        <a:pt x="97" y="96"/>
                      </a:move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97" y="76"/>
                        <a:pt x="97" y="76"/>
                        <a:pt x="97" y="76"/>
                      </a:cubicBezTo>
                      <a:lnTo>
                        <a:pt x="97" y="96"/>
                      </a:lnTo>
                      <a:close/>
                    </a:path>
                  </a:pathLst>
                </a:custGeom>
                <a:blipFill dpi="0"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Freeform: Shape 68"/>
                <p:cNvSpPr>
                  <a:spLocks/>
                </p:cNvSpPr>
                <p:nvPr/>
              </p:nvSpPr>
              <p:spPr bwMode="auto">
                <a:xfrm>
                  <a:off x="7167178" y="3639812"/>
                  <a:ext cx="407322" cy="1629287"/>
                </a:xfrm>
                <a:custGeom>
                  <a:avLst/>
                  <a:gdLst>
                    <a:gd name="T0" fmla="*/ 176 w 213"/>
                    <a:gd name="T1" fmla="*/ 810 h 853"/>
                    <a:gd name="T2" fmla="*/ 141 w 213"/>
                    <a:gd name="T3" fmla="*/ 763 h 853"/>
                    <a:gd name="T4" fmla="*/ 141 w 213"/>
                    <a:gd name="T5" fmla="*/ 697 h 853"/>
                    <a:gd name="T6" fmla="*/ 176 w 213"/>
                    <a:gd name="T7" fmla="*/ 655 h 853"/>
                    <a:gd name="T8" fmla="*/ 176 w 213"/>
                    <a:gd name="T9" fmla="*/ 638 h 853"/>
                    <a:gd name="T10" fmla="*/ 176 w 213"/>
                    <a:gd name="T11" fmla="*/ 552 h 853"/>
                    <a:gd name="T12" fmla="*/ 141 w 213"/>
                    <a:gd name="T13" fmla="*/ 510 h 853"/>
                    <a:gd name="T14" fmla="*/ 141 w 213"/>
                    <a:gd name="T15" fmla="*/ 444 h 853"/>
                    <a:gd name="T16" fmla="*/ 176 w 213"/>
                    <a:gd name="T17" fmla="*/ 397 h 853"/>
                    <a:gd name="T18" fmla="*/ 176 w 213"/>
                    <a:gd name="T19" fmla="*/ 379 h 853"/>
                    <a:gd name="T20" fmla="*/ 176 w 213"/>
                    <a:gd name="T21" fmla="*/ 336 h 853"/>
                    <a:gd name="T22" fmla="*/ 141 w 213"/>
                    <a:gd name="T23" fmla="*/ 256 h 853"/>
                    <a:gd name="T24" fmla="*/ 141 w 213"/>
                    <a:gd name="T25" fmla="*/ 190 h 853"/>
                    <a:gd name="T26" fmla="*/ 176 w 213"/>
                    <a:gd name="T27" fmla="*/ 138 h 853"/>
                    <a:gd name="T28" fmla="*/ 176 w 213"/>
                    <a:gd name="T29" fmla="*/ 121 h 853"/>
                    <a:gd name="T30" fmla="*/ 94 w 213"/>
                    <a:gd name="T31" fmla="*/ 78 h 853"/>
                    <a:gd name="T32" fmla="*/ 117 w 213"/>
                    <a:gd name="T33" fmla="*/ 112 h 853"/>
                    <a:gd name="T34" fmla="*/ 117 w 213"/>
                    <a:gd name="T35" fmla="*/ 177 h 853"/>
                    <a:gd name="T36" fmla="*/ 94 w 213"/>
                    <a:gd name="T37" fmla="*/ 223 h 853"/>
                    <a:gd name="T38" fmla="*/ 94 w 213"/>
                    <a:gd name="T39" fmla="*/ 242 h 853"/>
                    <a:gd name="T40" fmla="*/ 94 w 213"/>
                    <a:gd name="T41" fmla="*/ 324 h 853"/>
                    <a:gd name="T42" fmla="*/ 116 w 213"/>
                    <a:gd name="T43" fmla="*/ 362 h 853"/>
                    <a:gd name="T44" fmla="*/ 116 w 213"/>
                    <a:gd name="T45" fmla="*/ 427 h 853"/>
                    <a:gd name="T46" fmla="*/ 94 w 213"/>
                    <a:gd name="T47" fmla="*/ 469 h 853"/>
                    <a:gd name="T48" fmla="*/ 94 w 213"/>
                    <a:gd name="T49" fmla="*/ 489 h 853"/>
                    <a:gd name="T50" fmla="*/ 93 w 213"/>
                    <a:gd name="T51" fmla="*/ 571 h 853"/>
                    <a:gd name="T52" fmla="*/ 116 w 213"/>
                    <a:gd name="T53" fmla="*/ 612 h 853"/>
                    <a:gd name="T54" fmla="*/ 116 w 213"/>
                    <a:gd name="T55" fmla="*/ 676 h 853"/>
                    <a:gd name="T56" fmla="*/ 93 w 213"/>
                    <a:gd name="T57" fmla="*/ 716 h 853"/>
                    <a:gd name="T58" fmla="*/ 93 w 213"/>
                    <a:gd name="T59" fmla="*/ 735 h 853"/>
                    <a:gd name="T60" fmla="*/ 74 w 213"/>
                    <a:gd name="T61" fmla="*/ 796 h 853"/>
                    <a:gd name="T62" fmla="*/ 58 w 213"/>
                    <a:gd name="T63" fmla="*/ 754 h 853"/>
                    <a:gd name="T64" fmla="*/ 74 w 213"/>
                    <a:gd name="T65" fmla="*/ 694 h 853"/>
                    <a:gd name="T66" fmla="*/ 74 w 213"/>
                    <a:gd name="T67" fmla="*/ 653 h 853"/>
                    <a:gd name="T68" fmla="*/ 58 w 213"/>
                    <a:gd name="T69" fmla="*/ 633 h 853"/>
                    <a:gd name="T70" fmla="*/ 58 w 213"/>
                    <a:gd name="T71" fmla="*/ 552 h 853"/>
                    <a:gd name="T72" fmla="*/ 58 w 213"/>
                    <a:gd name="T73" fmla="*/ 512 h 853"/>
                    <a:gd name="T74" fmla="*/ 58 w 213"/>
                    <a:gd name="T75" fmla="*/ 452 h 853"/>
                    <a:gd name="T76" fmla="*/ 74 w 213"/>
                    <a:gd name="T77" fmla="*/ 409 h 853"/>
                    <a:gd name="T78" fmla="*/ 74 w 213"/>
                    <a:gd name="T79" fmla="*/ 390 h 853"/>
                    <a:gd name="T80" fmla="*/ 74 w 213"/>
                    <a:gd name="T81" fmla="*/ 308 h 853"/>
                    <a:gd name="T82" fmla="*/ 58 w 213"/>
                    <a:gd name="T83" fmla="*/ 271 h 853"/>
                    <a:gd name="T84" fmla="*/ 58 w 213"/>
                    <a:gd name="T85" fmla="*/ 210 h 853"/>
                    <a:gd name="T86" fmla="*/ 74 w 213"/>
                    <a:gd name="T87" fmla="*/ 186 h 853"/>
                    <a:gd name="T88" fmla="*/ 74 w 213"/>
                    <a:gd name="T89" fmla="*/ 146 h 853"/>
                    <a:gd name="T90" fmla="*/ 43 w 213"/>
                    <a:gd name="T91" fmla="*/ 793 h 853"/>
                    <a:gd name="T92" fmla="*/ 28 w 213"/>
                    <a:gd name="T93" fmla="*/ 751 h 853"/>
                    <a:gd name="T94" fmla="*/ 28 w 213"/>
                    <a:gd name="T95" fmla="*/ 692 h 853"/>
                    <a:gd name="T96" fmla="*/ 43 w 213"/>
                    <a:gd name="T97" fmla="*/ 653 h 853"/>
                    <a:gd name="T98" fmla="*/ 42 w 213"/>
                    <a:gd name="T99" fmla="*/ 633 h 853"/>
                    <a:gd name="T100" fmla="*/ 42 w 213"/>
                    <a:gd name="T101" fmla="*/ 553 h 853"/>
                    <a:gd name="T102" fmla="*/ 28 w 213"/>
                    <a:gd name="T103" fmla="*/ 514 h 853"/>
                    <a:gd name="T104" fmla="*/ 28 w 213"/>
                    <a:gd name="T105" fmla="*/ 455 h 853"/>
                    <a:gd name="T106" fmla="*/ 42 w 213"/>
                    <a:gd name="T107" fmla="*/ 414 h 853"/>
                    <a:gd name="T108" fmla="*/ 42 w 213"/>
                    <a:gd name="T109" fmla="*/ 393 h 853"/>
                    <a:gd name="T110" fmla="*/ 42 w 213"/>
                    <a:gd name="T111" fmla="*/ 314 h 853"/>
                    <a:gd name="T112" fmla="*/ 27 w 213"/>
                    <a:gd name="T113" fmla="*/ 276 h 853"/>
                    <a:gd name="T114" fmla="*/ 27 w 213"/>
                    <a:gd name="T115" fmla="*/ 218 h 853"/>
                    <a:gd name="T116" fmla="*/ 41 w 213"/>
                    <a:gd name="T117" fmla="*/ 174 h 853"/>
                    <a:gd name="T118" fmla="*/ 41 w 213"/>
                    <a:gd name="T119" fmla="*/ 154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13" h="853">
                      <a:moveTo>
                        <a:pt x="0" y="820"/>
                      </a:moveTo>
                      <a:cubicBezTo>
                        <a:pt x="213" y="853"/>
                        <a:pt x="213" y="853"/>
                        <a:pt x="213" y="853"/>
                      </a:cubicBezTo>
                      <a:cubicBezTo>
                        <a:pt x="213" y="0"/>
                        <a:pt x="213" y="0"/>
                        <a:pt x="213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0" y="820"/>
                      </a:lnTo>
                      <a:close/>
                      <a:moveTo>
                        <a:pt x="176" y="810"/>
                      </a:moveTo>
                      <a:cubicBezTo>
                        <a:pt x="141" y="805"/>
                        <a:pt x="141" y="805"/>
                        <a:pt x="141" y="805"/>
                      </a:cubicBezTo>
                      <a:cubicBezTo>
                        <a:pt x="141" y="781"/>
                        <a:pt x="141" y="781"/>
                        <a:pt x="141" y="781"/>
                      </a:cubicBezTo>
                      <a:cubicBezTo>
                        <a:pt x="176" y="785"/>
                        <a:pt x="176" y="785"/>
                        <a:pt x="176" y="785"/>
                      </a:cubicBezTo>
                      <a:lnTo>
                        <a:pt x="176" y="810"/>
                      </a:lnTo>
                      <a:close/>
                      <a:moveTo>
                        <a:pt x="176" y="767"/>
                      </a:moveTo>
                      <a:cubicBezTo>
                        <a:pt x="164" y="766"/>
                        <a:pt x="152" y="764"/>
                        <a:pt x="141" y="763"/>
                      </a:cubicBezTo>
                      <a:cubicBezTo>
                        <a:pt x="141" y="755"/>
                        <a:pt x="141" y="747"/>
                        <a:pt x="141" y="739"/>
                      </a:cubicBezTo>
                      <a:cubicBezTo>
                        <a:pt x="152" y="740"/>
                        <a:pt x="164" y="741"/>
                        <a:pt x="176" y="741"/>
                      </a:cubicBezTo>
                      <a:cubicBezTo>
                        <a:pt x="176" y="750"/>
                        <a:pt x="176" y="759"/>
                        <a:pt x="176" y="767"/>
                      </a:cubicBezTo>
                      <a:close/>
                      <a:moveTo>
                        <a:pt x="176" y="724"/>
                      </a:moveTo>
                      <a:cubicBezTo>
                        <a:pt x="164" y="723"/>
                        <a:pt x="152" y="722"/>
                        <a:pt x="141" y="721"/>
                      </a:cubicBezTo>
                      <a:cubicBezTo>
                        <a:pt x="141" y="713"/>
                        <a:pt x="141" y="705"/>
                        <a:pt x="141" y="697"/>
                      </a:cubicBezTo>
                      <a:cubicBezTo>
                        <a:pt x="152" y="697"/>
                        <a:pt x="164" y="698"/>
                        <a:pt x="176" y="698"/>
                      </a:cubicBezTo>
                      <a:cubicBezTo>
                        <a:pt x="176" y="707"/>
                        <a:pt x="176" y="715"/>
                        <a:pt x="176" y="724"/>
                      </a:cubicBezTo>
                      <a:close/>
                      <a:moveTo>
                        <a:pt x="176" y="681"/>
                      </a:moveTo>
                      <a:cubicBezTo>
                        <a:pt x="164" y="680"/>
                        <a:pt x="152" y="679"/>
                        <a:pt x="141" y="679"/>
                      </a:cubicBezTo>
                      <a:cubicBezTo>
                        <a:pt x="141" y="671"/>
                        <a:pt x="141" y="663"/>
                        <a:pt x="141" y="655"/>
                      </a:cubicBezTo>
                      <a:cubicBezTo>
                        <a:pt x="152" y="655"/>
                        <a:pt x="164" y="655"/>
                        <a:pt x="176" y="655"/>
                      </a:cubicBezTo>
                      <a:cubicBezTo>
                        <a:pt x="176" y="664"/>
                        <a:pt x="176" y="672"/>
                        <a:pt x="176" y="681"/>
                      </a:cubicBezTo>
                      <a:close/>
                      <a:moveTo>
                        <a:pt x="176" y="638"/>
                      </a:moveTo>
                      <a:cubicBezTo>
                        <a:pt x="164" y="637"/>
                        <a:pt x="152" y="637"/>
                        <a:pt x="141" y="636"/>
                      </a:cubicBezTo>
                      <a:cubicBezTo>
                        <a:pt x="141" y="628"/>
                        <a:pt x="141" y="620"/>
                        <a:pt x="141" y="613"/>
                      </a:cubicBezTo>
                      <a:cubicBezTo>
                        <a:pt x="152" y="612"/>
                        <a:pt x="164" y="612"/>
                        <a:pt x="176" y="612"/>
                      </a:cubicBezTo>
                      <a:cubicBezTo>
                        <a:pt x="176" y="621"/>
                        <a:pt x="176" y="629"/>
                        <a:pt x="176" y="638"/>
                      </a:cubicBezTo>
                      <a:close/>
                      <a:moveTo>
                        <a:pt x="176" y="595"/>
                      </a:moveTo>
                      <a:cubicBezTo>
                        <a:pt x="164" y="595"/>
                        <a:pt x="152" y="594"/>
                        <a:pt x="141" y="594"/>
                      </a:cubicBezTo>
                      <a:cubicBezTo>
                        <a:pt x="141" y="586"/>
                        <a:pt x="141" y="578"/>
                        <a:pt x="141" y="570"/>
                      </a:cubicBezTo>
                      <a:cubicBezTo>
                        <a:pt x="152" y="570"/>
                        <a:pt x="164" y="570"/>
                        <a:pt x="176" y="569"/>
                      </a:cubicBezTo>
                      <a:cubicBezTo>
                        <a:pt x="176" y="578"/>
                        <a:pt x="176" y="586"/>
                        <a:pt x="176" y="595"/>
                      </a:cubicBezTo>
                      <a:close/>
                      <a:moveTo>
                        <a:pt x="176" y="552"/>
                      </a:moveTo>
                      <a:cubicBezTo>
                        <a:pt x="164" y="552"/>
                        <a:pt x="152" y="552"/>
                        <a:pt x="141" y="552"/>
                      </a:cubicBezTo>
                      <a:cubicBezTo>
                        <a:pt x="141" y="544"/>
                        <a:pt x="141" y="536"/>
                        <a:pt x="141" y="528"/>
                      </a:cubicBezTo>
                      <a:cubicBezTo>
                        <a:pt x="152" y="527"/>
                        <a:pt x="164" y="527"/>
                        <a:pt x="176" y="526"/>
                      </a:cubicBezTo>
                      <a:cubicBezTo>
                        <a:pt x="176" y="535"/>
                        <a:pt x="176" y="543"/>
                        <a:pt x="176" y="552"/>
                      </a:cubicBezTo>
                      <a:close/>
                      <a:moveTo>
                        <a:pt x="176" y="509"/>
                      </a:moveTo>
                      <a:cubicBezTo>
                        <a:pt x="164" y="509"/>
                        <a:pt x="152" y="509"/>
                        <a:pt x="141" y="510"/>
                      </a:cubicBezTo>
                      <a:cubicBezTo>
                        <a:pt x="141" y="502"/>
                        <a:pt x="141" y="494"/>
                        <a:pt x="141" y="486"/>
                      </a:cubicBezTo>
                      <a:cubicBezTo>
                        <a:pt x="152" y="485"/>
                        <a:pt x="164" y="484"/>
                        <a:pt x="176" y="483"/>
                      </a:cubicBezTo>
                      <a:cubicBezTo>
                        <a:pt x="176" y="492"/>
                        <a:pt x="176" y="500"/>
                        <a:pt x="176" y="509"/>
                      </a:cubicBezTo>
                      <a:close/>
                      <a:moveTo>
                        <a:pt x="176" y="466"/>
                      </a:moveTo>
                      <a:cubicBezTo>
                        <a:pt x="164" y="466"/>
                        <a:pt x="152" y="467"/>
                        <a:pt x="141" y="467"/>
                      </a:cubicBezTo>
                      <a:cubicBezTo>
                        <a:pt x="141" y="460"/>
                        <a:pt x="141" y="452"/>
                        <a:pt x="141" y="444"/>
                      </a:cubicBezTo>
                      <a:cubicBezTo>
                        <a:pt x="152" y="442"/>
                        <a:pt x="164" y="441"/>
                        <a:pt x="176" y="440"/>
                      </a:cubicBezTo>
                      <a:cubicBezTo>
                        <a:pt x="176" y="448"/>
                        <a:pt x="176" y="457"/>
                        <a:pt x="176" y="466"/>
                      </a:cubicBezTo>
                      <a:close/>
                      <a:moveTo>
                        <a:pt x="176" y="422"/>
                      </a:moveTo>
                      <a:cubicBezTo>
                        <a:pt x="164" y="423"/>
                        <a:pt x="152" y="424"/>
                        <a:pt x="141" y="425"/>
                      </a:cubicBezTo>
                      <a:cubicBezTo>
                        <a:pt x="141" y="417"/>
                        <a:pt x="141" y="409"/>
                        <a:pt x="141" y="401"/>
                      </a:cubicBezTo>
                      <a:cubicBezTo>
                        <a:pt x="152" y="400"/>
                        <a:pt x="164" y="398"/>
                        <a:pt x="176" y="397"/>
                      </a:cubicBezTo>
                      <a:cubicBezTo>
                        <a:pt x="176" y="405"/>
                        <a:pt x="176" y="414"/>
                        <a:pt x="176" y="422"/>
                      </a:cubicBezTo>
                      <a:close/>
                      <a:moveTo>
                        <a:pt x="176" y="379"/>
                      </a:moveTo>
                      <a:cubicBezTo>
                        <a:pt x="164" y="381"/>
                        <a:pt x="152" y="382"/>
                        <a:pt x="141" y="383"/>
                      </a:cubicBezTo>
                      <a:cubicBezTo>
                        <a:pt x="141" y="375"/>
                        <a:pt x="141" y="367"/>
                        <a:pt x="141" y="359"/>
                      </a:cubicBezTo>
                      <a:cubicBezTo>
                        <a:pt x="152" y="357"/>
                        <a:pt x="164" y="356"/>
                        <a:pt x="176" y="354"/>
                      </a:cubicBezTo>
                      <a:cubicBezTo>
                        <a:pt x="176" y="362"/>
                        <a:pt x="176" y="371"/>
                        <a:pt x="176" y="379"/>
                      </a:cubicBezTo>
                      <a:close/>
                      <a:moveTo>
                        <a:pt x="141" y="299"/>
                      </a:moveTo>
                      <a:cubicBezTo>
                        <a:pt x="141" y="291"/>
                        <a:pt x="141" y="283"/>
                        <a:pt x="141" y="275"/>
                      </a:cubicBezTo>
                      <a:cubicBezTo>
                        <a:pt x="152" y="272"/>
                        <a:pt x="164" y="270"/>
                        <a:pt x="176" y="268"/>
                      </a:cubicBezTo>
                      <a:cubicBezTo>
                        <a:pt x="176" y="276"/>
                        <a:pt x="176" y="285"/>
                        <a:pt x="176" y="293"/>
                      </a:cubicBezTo>
                      <a:cubicBezTo>
                        <a:pt x="164" y="295"/>
                        <a:pt x="152" y="297"/>
                        <a:pt x="141" y="299"/>
                      </a:cubicBezTo>
                      <a:close/>
                      <a:moveTo>
                        <a:pt x="176" y="336"/>
                      </a:moveTo>
                      <a:cubicBezTo>
                        <a:pt x="164" y="338"/>
                        <a:pt x="152" y="339"/>
                        <a:pt x="141" y="341"/>
                      </a:cubicBezTo>
                      <a:cubicBezTo>
                        <a:pt x="141" y="333"/>
                        <a:pt x="141" y="325"/>
                        <a:pt x="141" y="317"/>
                      </a:cubicBezTo>
                      <a:cubicBezTo>
                        <a:pt x="152" y="315"/>
                        <a:pt x="164" y="313"/>
                        <a:pt x="176" y="311"/>
                      </a:cubicBezTo>
                      <a:cubicBezTo>
                        <a:pt x="176" y="319"/>
                        <a:pt x="176" y="328"/>
                        <a:pt x="176" y="336"/>
                      </a:cubicBezTo>
                      <a:close/>
                      <a:moveTo>
                        <a:pt x="176" y="250"/>
                      </a:moveTo>
                      <a:cubicBezTo>
                        <a:pt x="164" y="252"/>
                        <a:pt x="152" y="254"/>
                        <a:pt x="141" y="256"/>
                      </a:cubicBezTo>
                      <a:cubicBezTo>
                        <a:pt x="141" y="248"/>
                        <a:pt x="141" y="240"/>
                        <a:pt x="141" y="232"/>
                      </a:cubicBezTo>
                      <a:cubicBezTo>
                        <a:pt x="152" y="230"/>
                        <a:pt x="164" y="227"/>
                        <a:pt x="176" y="224"/>
                      </a:cubicBezTo>
                      <a:cubicBezTo>
                        <a:pt x="176" y="233"/>
                        <a:pt x="176" y="242"/>
                        <a:pt x="176" y="250"/>
                      </a:cubicBezTo>
                      <a:close/>
                      <a:moveTo>
                        <a:pt x="176" y="207"/>
                      </a:moveTo>
                      <a:cubicBezTo>
                        <a:pt x="164" y="209"/>
                        <a:pt x="152" y="212"/>
                        <a:pt x="141" y="214"/>
                      </a:cubicBezTo>
                      <a:cubicBezTo>
                        <a:pt x="141" y="206"/>
                        <a:pt x="141" y="198"/>
                        <a:pt x="141" y="190"/>
                      </a:cubicBezTo>
                      <a:cubicBezTo>
                        <a:pt x="152" y="187"/>
                        <a:pt x="164" y="184"/>
                        <a:pt x="176" y="181"/>
                      </a:cubicBezTo>
                      <a:cubicBezTo>
                        <a:pt x="176" y="190"/>
                        <a:pt x="176" y="198"/>
                        <a:pt x="176" y="207"/>
                      </a:cubicBezTo>
                      <a:close/>
                      <a:moveTo>
                        <a:pt x="176" y="164"/>
                      </a:moveTo>
                      <a:cubicBezTo>
                        <a:pt x="164" y="167"/>
                        <a:pt x="152" y="169"/>
                        <a:pt x="141" y="172"/>
                      </a:cubicBezTo>
                      <a:cubicBezTo>
                        <a:pt x="141" y="164"/>
                        <a:pt x="141" y="156"/>
                        <a:pt x="141" y="148"/>
                      </a:cubicBezTo>
                      <a:cubicBezTo>
                        <a:pt x="152" y="145"/>
                        <a:pt x="164" y="142"/>
                        <a:pt x="176" y="138"/>
                      </a:cubicBezTo>
                      <a:cubicBezTo>
                        <a:pt x="176" y="147"/>
                        <a:pt x="176" y="155"/>
                        <a:pt x="176" y="164"/>
                      </a:cubicBezTo>
                      <a:close/>
                      <a:moveTo>
                        <a:pt x="176" y="121"/>
                      </a:moveTo>
                      <a:cubicBezTo>
                        <a:pt x="164" y="124"/>
                        <a:pt x="152" y="127"/>
                        <a:pt x="141" y="130"/>
                      </a:cubicBezTo>
                      <a:cubicBezTo>
                        <a:pt x="141" y="122"/>
                        <a:pt x="141" y="114"/>
                        <a:pt x="141" y="106"/>
                      </a:cubicBezTo>
                      <a:cubicBezTo>
                        <a:pt x="152" y="102"/>
                        <a:pt x="164" y="99"/>
                        <a:pt x="176" y="95"/>
                      </a:cubicBezTo>
                      <a:cubicBezTo>
                        <a:pt x="176" y="104"/>
                        <a:pt x="176" y="112"/>
                        <a:pt x="176" y="121"/>
                      </a:cubicBezTo>
                      <a:close/>
                      <a:moveTo>
                        <a:pt x="141" y="64"/>
                      </a:moveTo>
                      <a:cubicBezTo>
                        <a:pt x="176" y="52"/>
                        <a:pt x="176" y="52"/>
                        <a:pt x="176" y="52"/>
                      </a:cubicBezTo>
                      <a:cubicBezTo>
                        <a:pt x="176" y="78"/>
                        <a:pt x="176" y="78"/>
                        <a:pt x="176" y="78"/>
                      </a:cubicBezTo>
                      <a:cubicBezTo>
                        <a:pt x="141" y="87"/>
                        <a:pt x="141" y="87"/>
                        <a:pt x="141" y="87"/>
                      </a:cubicBezTo>
                      <a:lnTo>
                        <a:pt x="141" y="64"/>
                      </a:lnTo>
                      <a:close/>
                      <a:moveTo>
                        <a:pt x="94" y="78"/>
                      </a:moveTo>
                      <a:cubicBezTo>
                        <a:pt x="117" y="71"/>
                        <a:pt x="117" y="71"/>
                        <a:pt x="117" y="71"/>
                      </a:cubicBezTo>
                      <a:cubicBezTo>
                        <a:pt x="117" y="94"/>
                        <a:pt x="117" y="94"/>
                        <a:pt x="117" y="94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lnTo>
                        <a:pt x="94" y="78"/>
                      </a:lnTo>
                      <a:close/>
                      <a:moveTo>
                        <a:pt x="94" y="119"/>
                      </a:moveTo>
                      <a:cubicBezTo>
                        <a:pt x="102" y="117"/>
                        <a:pt x="109" y="114"/>
                        <a:pt x="117" y="112"/>
                      </a:cubicBezTo>
                      <a:cubicBezTo>
                        <a:pt x="117" y="120"/>
                        <a:pt x="117" y="127"/>
                        <a:pt x="117" y="135"/>
                      </a:cubicBezTo>
                      <a:cubicBezTo>
                        <a:pt x="109" y="137"/>
                        <a:pt x="102" y="139"/>
                        <a:pt x="94" y="141"/>
                      </a:cubicBezTo>
                      <a:cubicBezTo>
                        <a:pt x="94" y="133"/>
                        <a:pt x="94" y="126"/>
                        <a:pt x="94" y="119"/>
                      </a:cubicBezTo>
                      <a:close/>
                      <a:moveTo>
                        <a:pt x="94" y="160"/>
                      </a:moveTo>
                      <a:cubicBezTo>
                        <a:pt x="102" y="158"/>
                        <a:pt x="109" y="156"/>
                        <a:pt x="117" y="154"/>
                      </a:cubicBezTo>
                      <a:cubicBezTo>
                        <a:pt x="117" y="161"/>
                        <a:pt x="117" y="169"/>
                        <a:pt x="117" y="177"/>
                      </a:cubicBezTo>
                      <a:cubicBezTo>
                        <a:pt x="109" y="178"/>
                        <a:pt x="102" y="180"/>
                        <a:pt x="94" y="182"/>
                      </a:cubicBezTo>
                      <a:cubicBezTo>
                        <a:pt x="94" y="175"/>
                        <a:pt x="94" y="167"/>
                        <a:pt x="94" y="160"/>
                      </a:cubicBezTo>
                      <a:close/>
                      <a:moveTo>
                        <a:pt x="94" y="201"/>
                      </a:moveTo>
                      <a:cubicBezTo>
                        <a:pt x="102" y="199"/>
                        <a:pt x="109" y="197"/>
                        <a:pt x="117" y="195"/>
                      </a:cubicBezTo>
                      <a:cubicBezTo>
                        <a:pt x="117" y="203"/>
                        <a:pt x="117" y="211"/>
                        <a:pt x="117" y="218"/>
                      </a:cubicBezTo>
                      <a:cubicBezTo>
                        <a:pt x="109" y="220"/>
                        <a:pt x="102" y="221"/>
                        <a:pt x="94" y="223"/>
                      </a:cubicBezTo>
                      <a:cubicBezTo>
                        <a:pt x="94" y="216"/>
                        <a:pt x="94" y="208"/>
                        <a:pt x="94" y="201"/>
                      </a:cubicBezTo>
                      <a:close/>
                      <a:moveTo>
                        <a:pt x="94" y="242"/>
                      </a:moveTo>
                      <a:cubicBezTo>
                        <a:pt x="102" y="241"/>
                        <a:pt x="109" y="239"/>
                        <a:pt x="117" y="237"/>
                      </a:cubicBezTo>
                      <a:cubicBezTo>
                        <a:pt x="117" y="245"/>
                        <a:pt x="117" y="252"/>
                        <a:pt x="117" y="260"/>
                      </a:cubicBezTo>
                      <a:cubicBezTo>
                        <a:pt x="109" y="261"/>
                        <a:pt x="102" y="263"/>
                        <a:pt x="94" y="264"/>
                      </a:cubicBezTo>
                      <a:cubicBezTo>
                        <a:pt x="94" y="257"/>
                        <a:pt x="94" y="249"/>
                        <a:pt x="94" y="242"/>
                      </a:cubicBezTo>
                      <a:close/>
                      <a:moveTo>
                        <a:pt x="94" y="283"/>
                      </a:moveTo>
                      <a:cubicBezTo>
                        <a:pt x="101" y="282"/>
                        <a:pt x="109" y="280"/>
                        <a:pt x="117" y="279"/>
                      </a:cubicBezTo>
                      <a:cubicBezTo>
                        <a:pt x="117" y="286"/>
                        <a:pt x="117" y="294"/>
                        <a:pt x="117" y="302"/>
                      </a:cubicBezTo>
                      <a:cubicBezTo>
                        <a:pt x="109" y="303"/>
                        <a:pt x="101" y="304"/>
                        <a:pt x="94" y="305"/>
                      </a:cubicBezTo>
                      <a:cubicBezTo>
                        <a:pt x="94" y="298"/>
                        <a:pt x="94" y="291"/>
                        <a:pt x="94" y="283"/>
                      </a:cubicBezTo>
                      <a:close/>
                      <a:moveTo>
                        <a:pt x="94" y="324"/>
                      </a:moveTo>
                      <a:cubicBezTo>
                        <a:pt x="101" y="323"/>
                        <a:pt x="109" y="322"/>
                        <a:pt x="117" y="320"/>
                      </a:cubicBezTo>
                      <a:cubicBezTo>
                        <a:pt x="117" y="328"/>
                        <a:pt x="117" y="336"/>
                        <a:pt x="117" y="343"/>
                      </a:cubicBezTo>
                      <a:cubicBezTo>
                        <a:pt x="109" y="344"/>
                        <a:pt x="101" y="345"/>
                        <a:pt x="94" y="346"/>
                      </a:cubicBezTo>
                      <a:cubicBezTo>
                        <a:pt x="94" y="339"/>
                        <a:pt x="94" y="332"/>
                        <a:pt x="94" y="324"/>
                      </a:cubicBezTo>
                      <a:close/>
                      <a:moveTo>
                        <a:pt x="94" y="365"/>
                      </a:moveTo>
                      <a:cubicBezTo>
                        <a:pt x="101" y="364"/>
                        <a:pt x="109" y="363"/>
                        <a:pt x="116" y="362"/>
                      </a:cubicBezTo>
                      <a:cubicBezTo>
                        <a:pt x="116" y="370"/>
                        <a:pt x="116" y="377"/>
                        <a:pt x="116" y="385"/>
                      </a:cubicBezTo>
                      <a:cubicBezTo>
                        <a:pt x="109" y="386"/>
                        <a:pt x="101" y="387"/>
                        <a:pt x="94" y="387"/>
                      </a:cubicBezTo>
                      <a:cubicBezTo>
                        <a:pt x="94" y="380"/>
                        <a:pt x="94" y="373"/>
                        <a:pt x="94" y="365"/>
                      </a:cubicBezTo>
                      <a:close/>
                      <a:moveTo>
                        <a:pt x="94" y="407"/>
                      </a:moveTo>
                      <a:cubicBezTo>
                        <a:pt x="101" y="406"/>
                        <a:pt x="109" y="405"/>
                        <a:pt x="116" y="404"/>
                      </a:cubicBezTo>
                      <a:cubicBezTo>
                        <a:pt x="116" y="411"/>
                        <a:pt x="116" y="419"/>
                        <a:pt x="116" y="427"/>
                      </a:cubicBezTo>
                      <a:cubicBezTo>
                        <a:pt x="109" y="427"/>
                        <a:pt x="101" y="428"/>
                        <a:pt x="94" y="428"/>
                      </a:cubicBezTo>
                      <a:cubicBezTo>
                        <a:pt x="94" y="421"/>
                        <a:pt x="94" y="414"/>
                        <a:pt x="94" y="407"/>
                      </a:cubicBezTo>
                      <a:close/>
                      <a:moveTo>
                        <a:pt x="94" y="448"/>
                      </a:moveTo>
                      <a:cubicBezTo>
                        <a:pt x="101" y="447"/>
                        <a:pt x="109" y="446"/>
                        <a:pt x="116" y="445"/>
                      </a:cubicBezTo>
                      <a:cubicBezTo>
                        <a:pt x="116" y="453"/>
                        <a:pt x="116" y="461"/>
                        <a:pt x="116" y="468"/>
                      </a:cubicBezTo>
                      <a:cubicBezTo>
                        <a:pt x="109" y="469"/>
                        <a:pt x="101" y="469"/>
                        <a:pt x="94" y="469"/>
                      </a:cubicBezTo>
                      <a:cubicBezTo>
                        <a:pt x="94" y="462"/>
                        <a:pt x="94" y="455"/>
                        <a:pt x="94" y="448"/>
                      </a:cubicBezTo>
                      <a:close/>
                      <a:moveTo>
                        <a:pt x="94" y="489"/>
                      </a:moveTo>
                      <a:cubicBezTo>
                        <a:pt x="101" y="488"/>
                        <a:pt x="109" y="488"/>
                        <a:pt x="116" y="487"/>
                      </a:cubicBezTo>
                      <a:cubicBezTo>
                        <a:pt x="116" y="495"/>
                        <a:pt x="116" y="502"/>
                        <a:pt x="116" y="510"/>
                      </a:cubicBezTo>
                      <a:cubicBezTo>
                        <a:pt x="109" y="510"/>
                        <a:pt x="101" y="510"/>
                        <a:pt x="94" y="511"/>
                      </a:cubicBezTo>
                      <a:cubicBezTo>
                        <a:pt x="94" y="503"/>
                        <a:pt x="94" y="496"/>
                        <a:pt x="94" y="489"/>
                      </a:cubicBezTo>
                      <a:close/>
                      <a:moveTo>
                        <a:pt x="93" y="530"/>
                      </a:moveTo>
                      <a:cubicBezTo>
                        <a:pt x="101" y="529"/>
                        <a:pt x="109" y="529"/>
                        <a:pt x="116" y="529"/>
                      </a:cubicBezTo>
                      <a:cubicBezTo>
                        <a:pt x="116" y="536"/>
                        <a:pt x="116" y="544"/>
                        <a:pt x="116" y="552"/>
                      </a:cubicBezTo>
                      <a:cubicBezTo>
                        <a:pt x="109" y="552"/>
                        <a:pt x="101" y="552"/>
                        <a:pt x="93" y="552"/>
                      </a:cubicBezTo>
                      <a:cubicBezTo>
                        <a:pt x="93" y="544"/>
                        <a:pt x="93" y="537"/>
                        <a:pt x="93" y="530"/>
                      </a:cubicBezTo>
                      <a:close/>
                      <a:moveTo>
                        <a:pt x="93" y="571"/>
                      </a:moveTo>
                      <a:cubicBezTo>
                        <a:pt x="101" y="571"/>
                        <a:pt x="109" y="570"/>
                        <a:pt x="116" y="570"/>
                      </a:cubicBezTo>
                      <a:cubicBezTo>
                        <a:pt x="116" y="578"/>
                        <a:pt x="116" y="586"/>
                        <a:pt x="116" y="593"/>
                      </a:cubicBezTo>
                      <a:cubicBezTo>
                        <a:pt x="109" y="593"/>
                        <a:pt x="101" y="593"/>
                        <a:pt x="93" y="593"/>
                      </a:cubicBezTo>
                      <a:cubicBezTo>
                        <a:pt x="93" y="585"/>
                        <a:pt x="93" y="578"/>
                        <a:pt x="93" y="571"/>
                      </a:cubicBezTo>
                      <a:close/>
                      <a:moveTo>
                        <a:pt x="93" y="612"/>
                      </a:moveTo>
                      <a:cubicBezTo>
                        <a:pt x="101" y="612"/>
                        <a:pt x="108" y="612"/>
                        <a:pt x="116" y="612"/>
                      </a:cubicBezTo>
                      <a:cubicBezTo>
                        <a:pt x="116" y="620"/>
                        <a:pt x="116" y="627"/>
                        <a:pt x="116" y="635"/>
                      </a:cubicBezTo>
                      <a:cubicBezTo>
                        <a:pt x="108" y="635"/>
                        <a:pt x="101" y="634"/>
                        <a:pt x="93" y="634"/>
                      </a:cubicBezTo>
                      <a:cubicBezTo>
                        <a:pt x="93" y="627"/>
                        <a:pt x="93" y="619"/>
                        <a:pt x="93" y="612"/>
                      </a:cubicBezTo>
                      <a:close/>
                      <a:moveTo>
                        <a:pt x="93" y="653"/>
                      </a:moveTo>
                      <a:cubicBezTo>
                        <a:pt x="101" y="653"/>
                        <a:pt x="108" y="653"/>
                        <a:pt x="116" y="654"/>
                      </a:cubicBezTo>
                      <a:cubicBezTo>
                        <a:pt x="116" y="661"/>
                        <a:pt x="116" y="669"/>
                        <a:pt x="116" y="676"/>
                      </a:cubicBezTo>
                      <a:cubicBezTo>
                        <a:pt x="108" y="676"/>
                        <a:pt x="101" y="675"/>
                        <a:pt x="93" y="675"/>
                      </a:cubicBezTo>
                      <a:cubicBezTo>
                        <a:pt x="93" y="668"/>
                        <a:pt x="93" y="660"/>
                        <a:pt x="93" y="653"/>
                      </a:cubicBezTo>
                      <a:close/>
                      <a:moveTo>
                        <a:pt x="93" y="694"/>
                      </a:moveTo>
                      <a:cubicBezTo>
                        <a:pt x="101" y="695"/>
                        <a:pt x="108" y="695"/>
                        <a:pt x="116" y="695"/>
                      </a:cubicBezTo>
                      <a:cubicBezTo>
                        <a:pt x="116" y="703"/>
                        <a:pt x="116" y="710"/>
                        <a:pt x="116" y="718"/>
                      </a:cubicBezTo>
                      <a:cubicBezTo>
                        <a:pt x="108" y="717"/>
                        <a:pt x="101" y="717"/>
                        <a:pt x="93" y="716"/>
                      </a:cubicBezTo>
                      <a:cubicBezTo>
                        <a:pt x="93" y="709"/>
                        <a:pt x="93" y="702"/>
                        <a:pt x="93" y="694"/>
                      </a:cubicBezTo>
                      <a:close/>
                      <a:moveTo>
                        <a:pt x="93" y="735"/>
                      </a:moveTo>
                      <a:cubicBezTo>
                        <a:pt x="101" y="736"/>
                        <a:pt x="108" y="736"/>
                        <a:pt x="116" y="737"/>
                      </a:cubicBezTo>
                      <a:cubicBezTo>
                        <a:pt x="116" y="744"/>
                        <a:pt x="116" y="752"/>
                        <a:pt x="116" y="760"/>
                      </a:cubicBezTo>
                      <a:cubicBezTo>
                        <a:pt x="108" y="759"/>
                        <a:pt x="101" y="758"/>
                        <a:pt x="93" y="757"/>
                      </a:cubicBezTo>
                      <a:cubicBezTo>
                        <a:pt x="93" y="750"/>
                        <a:pt x="93" y="743"/>
                        <a:pt x="93" y="735"/>
                      </a:cubicBezTo>
                      <a:close/>
                      <a:moveTo>
                        <a:pt x="93" y="776"/>
                      </a:moveTo>
                      <a:cubicBezTo>
                        <a:pt x="116" y="778"/>
                        <a:pt x="116" y="778"/>
                        <a:pt x="116" y="778"/>
                      </a:cubicBezTo>
                      <a:cubicBezTo>
                        <a:pt x="116" y="801"/>
                        <a:pt x="116" y="801"/>
                        <a:pt x="116" y="801"/>
                      </a:cubicBezTo>
                      <a:cubicBezTo>
                        <a:pt x="93" y="798"/>
                        <a:pt x="93" y="798"/>
                        <a:pt x="93" y="798"/>
                      </a:cubicBezTo>
                      <a:lnTo>
                        <a:pt x="93" y="776"/>
                      </a:lnTo>
                      <a:close/>
                      <a:moveTo>
                        <a:pt x="74" y="796"/>
                      </a:moveTo>
                      <a:cubicBezTo>
                        <a:pt x="58" y="794"/>
                        <a:pt x="58" y="794"/>
                        <a:pt x="58" y="794"/>
                      </a:cubicBezTo>
                      <a:cubicBezTo>
                        <a:pt x="58" y="774"/>
                        <a:pt x="58" y="774"/>
                        <a:pt x="58" y="774"/>
                      </a:cubicBezTo>
                      <a:cubicBezTo>
                        <a:pt x="74" y="775"/>
                        <a:pt x="74" y="775"/>
                        <a:pt x="74" y="775"/>
                      </a:cubicBezTo>
                      <a:lnTo>
                        <a:pt x="74" y="796"/>
                      </a:lnTo>
                      <a:close/>
                      <a:moveTo>
                        <a:pt x="74" y="756"/>
                      </a:moveTo>
                      <a:cubicBezTo>
                        <a:pt x="69" y="755"/>
                        <a:pt x="63" y="754"/>
                        <a:pt x="58" y="754"/>
                      </a:cubicBezTo>
                      <a:cubicBezTo>
                        <a:pt x="58" y="747"/>
                        <a:pt x="58" y="740"/>
                        <a:pt x="58" y="733"/>
                      </a:cubicBezTo>
                      <a:cubicBezTo>
                        <a:pt x="63" y="734"/>
                        <a:pt x="69" y="734"/>
                        <a:pt x="74" y="735"/>
                      </a:cubicBezTo>
                      <a:cubicBezTo>
                        <a:pt x="74" y="742"/>
                        <a:pt x="74" y="749"/>
                        <a:pt x="74" y="756"/>
                      </a:cubicBezTo>
                      <a:close/>
                      <a:moveTo>
                        <a:pt x="58" y="713"/>
                      </a:moveTo>
                      <a:cubicBezTo>
                        <a:pt x="58" y="707"/>
                        <a:pt x="58" y="700"/>
                        <a:pt x="58" y="693"/>
                      </a:cubicBezTo>
                      <a:cubicBezTo>
                        <a:pt x="63" y="693"/>
                        <a:pt x="69" y="694"/>
                        <a:pt x="74" y="694"/>
                      </a:cubicBezTo>
                      <a:cubicBezTo>
                        <a:pt x="74" y="701"/>
                        <a:pt x="74" y="708"/>
                        <a:pt x="74" y="715"/>
                      </a:cubicBezTo>
                      <a:cubicBezTo>
                        <a:pt x="69" y="714"/>
                        <a:pt x="63" y="714"/>
                        <a:pt x="58" y="713"/>
                      </a:cubicBezTo>
                      <a:close/>
                      <a:moveTo>
                        <a:pt x="74" y="674"/>
                      </a:moveTo>
                      <a:cubicBezTo>
                        <a:pt x="69" y="674"/>
                        <a:pt x="63" y="674"/>
                        <a:pt x="58" y="673"/>
                      </a:cubicBezTo>
                      <a:cubicBezTo>
                        <a:pt x="58" y="666"/>
                        <a:pt x="58" y="660"/>
                        <a:pt x="58" y="653"/>
                      </a:cubicBezTo>
                      <a:cubicBezTo>
                        <a:pt x="63" y="653"/>
                        <a:pt x="69" y="653"/>
                        <a:pt x="74" y="653"/>
                      </a:cubicBezTo>
                      <a:cubicBezTo>
                        <a:pt x="74" y="660"/>
                        <a:pt x="74" y="667"/>
                        <a:pt x="74" y="674"/>
                      </a:cubicBezTo>
                      <a:close/>
                      <a:moveTo>
                        <a:pt x="58" y="633"/>
                      </a:moveTo>
                      <a:cubicBezTo>
                        <a:pt x="58" y="626"/>
                        <a:pt x="58" y="619"/>
                        <a:pt x="58" y="613"/>
                      </a:cubicBezTo>
                      <a:cubicBezTo>
                        <a:pt x="63" y="613"/>
                        <a:pt x="69" y="613"/>
                        <a:pt x="74" y="613"/>
                      </a:cubicBezTo>
                      <a:cubicBezTo>
                        <a:pt x="74" y="620"/>
                        <a:pt x="74" y="627"/>
                        <a:pt x="74" y="634"/>
                      </a:cubicBezTo>
                      <a:cubicBezTo>
                        <a:pt x="69" y="633"/>
                        <a:pt x="63" y="633"/>
                        <a:pt x="58" y="633"/>
                      </a:cubicBezTo>
                      <a:close/>
                      <a:moveTo>
                        <a:pt x="74" y="593"/>
                      </a:moveTo>
                      <a:cubicBezTo>
                        <a:pt x="69" y="593"/>
                        <a:pt x="63" y="593"/>
                        <a:pt x="58" y="593"/>
                      </a:cubicBezTo>
                      <a:cubicBezTo>
                        <a:pt x="58" y="586"/>
                        <a:pt x="58" y="579"/>
                        <a:pt x="58" y="572"/>
                      </a:cubicBezTo>
                      <a:cubicBezTo>
                        <a:pt x="63" y="572"/>
                        <a:pt x="69" y="572"/>
                        <a:pt x="74" y="572"/>
                      </a:cubicBezTo>
                      <a:cubicBezTo>
                        <a:pt x="74" y="579"/>
                        <a:pt x="74" y="586"/>
                        <a:pt x="74" y="593"/>
                      </a:cubicBezTo>
                      <a:close/>
                      <a:moveTo>
                        <a:pt x="58" y="552"/>
                      </a:moveTo>
                      <a:cubicBezTo>
                        <a:pt x="58" y="546"/>
                        <a:pt x="58" y="539"/>
                        <a:pt x="58" y="532"/>
                      </a:cubicBezTo>
                      <a:cubicBezTo>
                        <a:pt x="63" y="532"/>
                        <a:pt x="69" y="532"/>
                        <a:pt x="74" y="531"/>
                      </a:cubicBezTo>
                      <a:cubicBezTo>
                        <a:pt x="74" y="538"/>
                        <a:pt x="74" y="545"/>
                        <a:pt x="74" y="552"/>
                      </a:cubicBezTo>
                      <a:cubicBezTo>
                        <a:pt x="69" y="552"/>
                        <a:pt x="63" y="552"/>
                        <a:pt x="58" y="552"/>
                      </a:cubicBezTo>
                      <a:close/>
                      <a:moveTo>
                        <a:pt x="74" y="512"/>
                      </a:moveTo>
                      <a:cubicBezTo>
                        <a:pt x="69" y="512"/>
                        <a:pt x="63" y="512"/>
                        <a:pt x="58" y="512"/>
                      </a:cubicBezTo>
                      <a:cubicBezTo>
                        <a:pt x="58" y="505"/>
                        <a:pt x="58" y="499"/>
                        <a:pt x="58" y="492"/>
                      </a:cubicBezTo>
                      <a:cubicBezTo>
                        <a:pt x="63" y="491"/>
                        <a:pt x="69" y="491"/>
                        <a:pt x="74" y="491"/>
                      </a:cubicBezTo>
                      <a:cubicBezTo>
                        <a:pt x="74" y="498"/>
                        <a:pt x="74" y="505"/>
                        <a:pt x="74" y="512"/>
                      </a:cubicBezTo>
                      <a:close/>
                      <a:moveTo>
                        <a:pt x="74" y="471"/>
                      </a:moveTo>
                      <a:cubicBezTo>
                        <a:pt x="69" y="471"/>
                        <a:pt x="63" y="472"/>
                        <a:pt x="58" y="472"/>
                      </a:cubicBezTo>
                      <a:cubicBezTo>
                        <a:pt x="58" y="465"/>
                        <a:pt x="58" y="458"/>
                        <a:pt x="58" y="452"/>
                      </a:cubicBezTo>
                      <a:cubicBezTo>
                        <a:pt x="63" y="451"/>
                        <a:pt x="69" y="450"/>
                        <a:pt x="74" y="450"/>
                      </a:cubicBezTo>
                      <a:cubicBezTo>
                        <a:pt x="74" y="457"/>
                        <a:pt x="74" y="464"/>
                        <a:pt x="74" y="471"/>
                      </a:cubicBezTo>
                      <a:close/>
                      <a:moveTo>
                        <a:pt x="74" y="430"/>
                      </a:moveTo>
                      <a:cubicBezTo>
                        <a:pt x="69" y="431"/>
                        <a:pt x="63" y="431"/>
                        <a:pt x="58" y="432"/>
                      </a:cubicBezTo>
                      <a:cubicBezTo>
                        <a:pt x="58" y="425"/>
                        <a:pt x="58" y="418"/>
                        <a:pt x="58" y="411"/>
                      </a:cubicBezTo>
                      <a:cubicBezTo>
                        <a:pt x="63" y="411"/>
                        <a:pt x="69" y="410"/>
                        <a:pt x="74" y="409"/>
                      </a:cubicBezTo>
                      <a:cubicBezTo>
                        <a:pt x="74" y="416"/>
                        <a:pt x="74" y="423"/>
                        <a:pt x="74" y="430"/>
                      </a:cubicBezTo>
                      <a:close/>
                      <a:moveTo>
                        <a:pt x="74" y="390"/>
                      </a:moveTo>
                      <a:cubicBezTo>
                        <a:pt x="69" y="390"/>
                        <a:pt x="63" y="391"/>
                        <a:pt x="58" y="391"/>
                      </a:cubicBezTo>
                      <a:cubicBezTo>
                        <a:pt x="58" y="385"/>
                        <a:pt x="58" y="378"/>
                        <a:pt x="58" y="371"/>
                      </a:cubicBezTo>
                      <a:cubicBezTo>
                        <a:pt x="63" y="370"/>
                        <a:pt x="69" y="369"/>
                        <a:pt x="74" y="369"/>
                      </a:cubicBezTo>
                      <a:cubicBezTo>
                        <a:pt x="74" y="376"/>
                        <a:pt x="74" y="383"/>
                        <a:pt x="74" y="390"/>
                      </a:cubicBezTo>
                      <a:close/>
                      <a:moveTo>
                        <a:pt x="74" y="349"/>
                      </a:moveTo>
                      <a:cubicBezTo>
                        <a:pt x="69" y="350"/>
                        <a:pt x="63" y="350"/>
                        <a:pt x="58" y="351"/>
                      </a:cubicBezTo>
                      <a:cubicBezTo>
                        <a:pt x="58" y="344"/>
                        <a:pt x="58" y="338"/>
                        <a:pt x="58" y="331"/>
                      </a:cubicBezTo>
                      <a:cubicBezTo>
                        <a:pt x="63" y="330"/>
                        <a:pt x="69" y="329"/>
                        <a:pt x="74" y="328"/>
                      </a:cubicBezTo>
                      <a:cubicBezTo>
                        <a:pt x="74" y="335"/>
                        <a:pt x="74" y="342"/>
                        <a:pt x="74" y="349"/>
                      </a:cubicBezTo>
                      <a:close/>
                      <a:moveTo>
                        <a:pt x="74" y="308"/>
                      </a:moveTo>
                      <a:cubicBezTo>
                        <a:pt x="69" y="309"/>
                        <a:pt x="63" y="310"/>
                        <a:pt x="58" y="311"/>
                      </a:cubicBezTo>
                      <a:cubicBezTo>
                        <a:pt x="58" y="304"/>
                        <a:pt x="58" y="297"/>
                        <a:pt x="58" y="291"/>
                      </a:cubicBezTo>
                      <a:cubicBezTo>
                        <a:pt x="63" y="289"/>
                        <a:pt x="69" y="288"/>
                        <a:pt x="74" y="287"/>
                      </a:cubicBezTo>
                      <a:cubicBezTo>
                        <a:pt x="74" y="294"/>
                        <a:pt x="74" y="301"/>
                        <a:pt x="74" y="308"/>
                      </a:cubicBezTo>
                      <a:close/>
                      <a:moveTo>
                        <a:pt x="74" y="268"/>
                      </a:moveTo>
                      <a:cubicBezTo>
                        <a:pt x="69" y="269"/>
                        <a:pt x="63" y="270"/>
                        <a:pt x="58" y="271"/>
                      </a:cubicBezTo>
                      <a:cubicBezTo>
                        <a:pt x="58" y="264"/>
                        <a:pt x="58" y="257"/>
                        <a:pt x="58" y="250"/>
                      </a:cubicBezTo>
                      <a:cubicBezTo>
                        <a:pt x="63" y="249"/>
                        <a:pt x="69" y="248"/>
                        <a:pt x="74" y="247"/>
                      </a:cubicBezTo>
                      <a:cubicBezTo>
                        <a:pt x="74" y="254"/>
                        <a:pt x="74" y="261"/>
                        <a:pt x="74" y="268"/>
                      </a:cubicBezTo>
                      <a:close/>
                      <a:moveTo>
                        <a:pt x="74" y="227"/>
                      </a:moveTo>
                      <a:cubicBezTo>
                        <a:pt x="69" y="228"/>
                        <a:pt x="63" y="229"/>
                        <a:pt x="58" y="230"/>
                      </a:cubicBezTo>
                      <a:cubicBezTo>
                        <a:pt x="58" y="224"/>
                        <a:pt x="58" y="217"/>
                        <a:pt x="58" y="210"/>
                      </a:cubicBezTo>
                      <a:cubicBezTo>
                        <a:pt x="63" y="209"/>
                        <a:pt x="69" y="207"/>
                        <a:pt x="74" y="206"/>
                      </a:cubicBezTo>
                      <a:cubicBezTo>
                        <a:pt x="74" y="213"/>
                        <a:pt x="74" y="220"/>
                        <a:pt x="74" y="227"/>
                      </a:cubicBezTo>
                      <a:close/>
                      <a:moveTo>
                        <a:pt x="58" y="190"/>
                      </a:moveTo>
                      <a:cubicBezTo>
                        <a:pt x="58" y="183"/>
                        <a:pt x="58" y="177"/>
                        <a:pt x="58" y="170"/>
                      </a:cubicBezTo>
                      <a:cubicBezTo>
                        <a:pt x="63" y="168"/>
                        <a:pt x="69" y="167"/>
                        <a:pt x="74" y="165"/>
                      </a:cubicBezTo>
                      <a:cubicBezTo>
                        <a:pt x="74" y="172"/>
                        <a:pt x="74" y="179"/>
                        <a:pt x="74" y="186"/>
                      </a:cubicBezTo>
                      <a:cubicBezTo>
                        <a:pt x="69" y="188"/>
                        <a:pt x="63" y="189"/>
                        <a:pt x="58" y="190"/>
                      </a:cubicBezTo>
                      <a:close/>
                      <a:moveTo>
                        <a:pt x="74" y="146"/>
                      </a:moveTo>
                      <a:cubicBezTo>
                        <a:pt x="69" y="147"/>
                        <a:pt x="63" y="148"/>
                        <a:pt x="58" y="150"/>
                      </a:cubicBezTo>
                      <a:cubicBezTo>
                        <a:pt x="58" y="143"/>
                        <a:pt x="58" y="136"/>
                        <a:pt x="58" y="130"/>
                      </a:cubicBezTo>
                      <a:cubicBezTo>
                        <a:pt x="63" y="128"/>
                        <a:pt x="69" y="126"/>
                        <a:pt x="74" y="125"/>
                      </a:cubicBezTo>
                      <a:cubicBezTo>
                        <a:pt x="74" y="132"/>
                        <a:pt x="74" y="139"/>
                        <a:pt x="74" y="146"/>
                      </a:cubicBezTo>
                      <a:close/>
                      <a:moveTo>
                        <a:pt x="58" y="89"/>
                      </a:moveTo>
                      <a:cubicBezTo>
                        <a:pt x="74" y="84"/>
                        <a:pt x="74" y="84"/>
                        <a:pt x="74" y="84"/>
                      </a:cubicBezTo>
                      <a:cubicBezTo>
                        <a:pt x="74" y="105"/>
                        <a:pt x="74" y="105"/>
                        <a:pt x="74" y="105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lnTo>
                        <a:pt x="58" y="89"/>
                      </a:lnTo>
                      <a:close/>
                      <a:moveTo>
                        <a:pt x="43" y="793"/>
                      </a:moveTo>
                      <a:cubicBezTo>
                        <a:pt x="29" y="791"/>
                        <a:pt x="29" y="791"/>
                        <a:pt x="29" y="791"/>
                      </a:cubicBezTo>
                      <a:cubicBezTo>
                        <a:pt x="29" y="772"/>
                        <a:pt x="29" y="772"/>
                        <a:pt x="29" y="772"/>
                      </a:cubicBezTo>
                      <a:cubicBezTo>
                        <a:pt x="43" y="773"/>
                        <a:pt x="43" y="773"/>
                        <a:pt x="43" y="773"/>
                      </a:cubicBezTo>
                      <a:lnTo>
                        <a:pt x="43" y="793"/>
                      </a:lnTo>
                      <a:close/>
                      <a:moveTo>
                        <a:pt x="43" y="753"/>
                      </a:moveTo>
                      <a:cubicBezTo>
                        <a:pt x="38" y="752"/>
                        <a:pt x="33" y="752"/>
                        <a:pt x="28" y="751"/>
                      </a:cubicBezTo>
                      <a:cubicBezTo>
                        <a:pt x="28" y="745"/>
                        <a:pt x="28" y="738"/>
                        <a:pt x="28" y="732"/>
                      </a:cubicBezTo>
                      <a:cubicBezTo>
                        <a:pt x="33" y="732"/>
                        <a:pt x="38" y="733"/>
                        <a:pt x="43" y="733"/>
                      </a:cubicBezTo>
                      <a:cubicBezTo>
                        <a:pt x="43" y="739"/>
                        <a:pt x="43" y="746"/>
                        <a:pt x="43" y="753"/>
                      </a:cubicBezTo>
                      <a:close/>
                      <a:moveTo>
                        <a:pt x="43" y="713"/>
                      </a:moveTo>
                      <a:cubicBezTo>
                        <a:pt x="38" y="712"/>
                        <a:pt x="33" y="712"/>
                        <a:pt x="28" y="711"/>
                      </a:cubicBezTo>
                      <a:cubicBezTo>
                        <a:pt x="28" y="705"/>
                        <a:pt x="28" y="699"/>
                        <a:pt x="28" y="692"/>
                      </a:cubicBezTo>
                      <a:cubicBezTo>
                        <a:pt x="33" y="693"/>
                        <a:pt x="38" y="693"/>
                        <a:pt x="43" y="693"/>
                      </a:cubicBezTo>
                      <a:cubicBezTo>
                        <a:pt x="43" y="700"/>
                        <a:pt x="43" y="706"/>
                        <a:pt x="43" y="713"/>
                      </a:cubicBezTo>
                      <a:close/>
                      <a:moveTo>
                        <a:pt x="43" y="673"/>
                      </a:moveTo>
                      <a:cubicBezTo>
                        <a:pt x="38" y="673"/>
                        <a:pt x="33" y="672"/>
                        <a:pt x="28" y="672"/>
                      </a:cubicBezTo>
                      <a:cubicBezTo>
                        <a:pt x="28" y="666"/>
                        <a:pt x="28" y="659"/>
                        <a:pt x="28" y="653"/>
                      </a:cubicBezTo>
                      <a:cubicBezTo>
                        <a:pt x="33" y="653"/>
                        <a:pt x="38" y="653"/>
                        <a:pt x="43" y="653"/>
                      </a:cubicBezTo>
                      <a:cubicBezTo>
                        <a:pt x="43" y="660"/>
                        <a:pt x="43" y="666"/>
                        <a:pt x="43" y="673"/>
                      </a:cubicBezTo>
                      <a:close/>
                      <a:moveTo>
                        <a:pt x="42" y="633"/>
                      </a:moveTo>
                      <a:cubicBezTo>
                        <a:pt x="38" y="633"/>
                        <a:pt x="33" y="633"/>
                        <a:pt x="28" y="632"/>
                      </a:cubicBezTo>
                      <a:cubicBezTo>
                        <a:pt x="28" y="626"/>
                        <a:pt x="28" y="620"/>
                        <a:pt x="28" y="613"/>
                      </a:cubicBezTo>
                      <a:cubicBezTo>
                        <a:pt x="33" y="613"/>
                        <a:pt x="38" y="613"/>
                        <a:pt x="42" y="613"/>
                      </a:cubicBezTo>
                      <a:cubicBezTo>
                        <a:pt x="42" y="620"/>
                        <a:pt x="42" y="626"/>
                        <a:pt x="42" y="633"/>
                      </a:cubicBezTo>
                      <a:close/>
                      <a:moveTo>
                        <a:pt x="42" y="593"/>
                      </a:moveTo>
                      <a:cubicBezTo>
                        <a:pt x="38" y="593"/>
                        <a:pt x="33" y="593"/>
                        <a:pt x="28" y="593"/>
                      </a:cubicBezTo>
                      <a:cubicBezTo>
                        <a:pt x="28" y="586"/>
                        <a:pt x="28" y="580"/>
                        <a:pt x="28" y="574"/>
                      </a:cubicBezTo>
                      <a:cubicBezTo>
                        <a:pt x="33" y="574"/>
                        <a:pt x="38" y="573"/>
                        <a:pt x="42" y="573"/>
                      </a:cubicBezTo>
                      <a:cubicBezTo>
                        <a:pt x="42" y="580"/>
                        <a:pt x="42" y="586"/>
                        <a:pt x="42" y="593"/>
                      </a:cubicBezTo>
                      <a:close/>
                      <a:moveTo>
                        <a:pt x="42" y="553"/>
                      </a:moveTo>
                      <a:cubicBezTo>
                        <a:pt x="37" y="553"/>
                        <a:pt x="33" y="553"/>
                        <a:pt x="28" y="553"/>
                      </a:cubicBezTo>
                      <a:cubicBezTo>
                        <a:pt x="28" y="547"/>
                        <a:pt x="28" y="540"/>
                        <a:pt x="28" y="534"/>
                      </a:cubicBezTo>
                      <a:cubicBezTo>
                        <a:pt x="33" y="534"/>
                        <a:pt x="37" y="534"/>
                        <a:pt x="42" y="533"/>
                      </a:cubicBezTo>
                      <a:cubicBezTo>
                        <a:pt x="42" y="540"/>
                        <a:pt x="42" y="546"/>
                        <a:pt x="42" y="553"/>
                      </a:cubicBezTo>
                      <a:close/>
                      <a:moveTo>
                        <a:pt x="42" y="513"/>
                      </a:moveTo>
                      <a:cubicBezTo>
                        <a:pt x="37" y="513"/>
                        <a:pt x="33" y="513"/>
                        <a:pt x="28" y="514"/>
                      </a:cubicBezTo>
                      <a:cubicBezTo>
                        <a:pt x="28" y="507"/>
                        <a:pt x="28" y="501"/>
                        <a:pt x="28" y="495"/>
                      </a:cubicBezTo>
                      <a:cubicBezTo>
                        <a:pt x="33" y="494"/>
                        <a:pt x="37" y="494"/>
                        <a:pt x="42" y="493"/>
                      </a:cubicBezTo>
                      <a:cubicBezTo>
                        <a:pt x="42" y="500"/>
                        <a:pt x="42" y="507"/>
                        <a:pt x="42" y="513"/>
                      </a:cubicBezTo>
                      <a:close/>
                      <a:moveTo>
                        <a:pt x="42" y="473"/>
                      </a:moveTo>
                      <a:cubicBezTo>
                        <a:pt x="37" y="474"/>
                        <a:pt x="32" y="474"/>
                        <a:pt x="28" y="474"/>
                      </a:cubicBezTo>
                      <a:cubicBezTo>
                        <a:pt x="28" y="468"/>
                        <a:pt x="28" y="461"/>
                        <a:pt x="28" y="455"/>
                      </a:cubicBezTo>
                      <a:cubicBezTo>
                        <a:pt x="32" y="454"/>
                        <a:pt x="37" y="454"/>
                        <a:pt x="42" y="454"/>
                      </a:cubicBezTo>
                      <a:cubicBezTo>
                        <a:pt x="42" y="460"/>
                        <a:pt x="42" y="467"/>
                        <a:pt x="42" y="473"/>
                      </a:cubicBezTo>
                      <a:close/>
                      <a:moveTo>
                        <a:pt x="42" y="433"/>
                      </a:moveTo>
                      <a:cubicBezTo>
                        <a:pt x="37" y="434"/>
                        <a:pt x="32" y="434"/>
                        <a:pt x="28" y="434"/>
                      </a:cubicBezTo>
                      <a:cubicBezTo>
                        <a:pt x="28" y="428"/>
                        <a:pt x="28" y="422"/>
                        <a:pt x="28" y="415"/>
                      </a:cubicBezTo>
                      <a:cubicBezTo>
                        <a:pt x="32" y="415"/>
                        <a:pt x="37" y="414"/>
                        <a:pt x="42" y="414"/>
                      </a:cubicBezTo>
                      <a:cubicBezTo>
                        <a:pt x="42" y="420"/>
                        <a:pt x="42" y="427"/>
                        <a:pt x="42" y="433"/>
                      </a:cubicBezTo>
                      <a:close/>
                      <a:moveTo>
                        <a:pt x="42" y="393"/>
                      </a:moveTo>
                      <a:cubicBezTo>
                        <a:pt x="37" y="394"/>
                        <a:pt x="32" y="394"/>
                        <a:pt x="28" y="395"/>
                      </a:cubicBezTo>
                      <a:cubicBezTo>
                        <a:pt x="28" y="389"/>
                        <a:pt x="28" y="382"/>
                        <a:pt x="28" y="376"/>
                      </a:cubicBezTo>
                      <a:cubicBezTo>
                        <a:pt x="32" y="375"/>
                        <a:pt x="37" y="374"/>
                        <a:pt x="42" y="374"/>
                      </a:cubicBezTo>
                      <a:cubicBezTo>
                        <a:pt x="42" y="380"/>
                        <a:pt x="42" y="387"/>
                        <a:pt x="42" y="393"/>
                      </a:cubicBezTo>
                      <a:close/>
                      <a:moveTo>
                        <a:pt x="42" y="354"/>
                      </a:moveTo>
                      <a:cubicBezTo>
                        <a:pt x="37" y="354"/>
                        <a:pt x="32" y="355"/>
                        <a:pt x="27" y="355"/>
                      </a:cubicBezTo>
                      <a:cubicBezTo>
                        <a:pt x="27" y="349"/>
                        <a:pt x="27" y="343"/>
                        <a:pt x="27" y="336"/>
                      </a:cubicBezTo>
                      <a:cubicBezTo>
                        <a:pt x="32" y="335"/>
                        <a:pt x="37" y="335"/>
                        <a:pt x="42" y="334"/>
                      </a:cubicBezTo>
                      <a:cubicBezTo>
                        <a:pt x="42" y="340"/>
                        <a:pt x="42" y="347"/>
                        <a:pt x="42" y="354"/>
                      </a:cubicBezTo>
                      <a:close/>
                      <a:moveTo>
                        <a:pt x="42" y="314"/>
                      </a:moveTo>
                      <a:cubicBezTo>
                        <a:pt x="37" y="314"/>
                        <a:pt x="32" y="315"/>
                        <a:pt x="27" y="316"/>
                      </a:cubicBezTo>
                      <a:cubicBezTo>
                        <a:pt x="27" y="309"/>
                        <a:pt x="27" y="303"/>
                        <a:pt x="27" y="297"/>
                      </a:cubicBezTo>
                      <a:cubicBezTo>
                        <a:pt x="32" y="296"/>
                        <a:pt x="37" y="295"/>
                        <a:pt x="42" y="294"/>
                      </a:cubicBezTo>
                      <a:cubicBezTo>
                        <a:pt x="42" y="300"/>
                        <a:pt x="42" y="307"/>
                        <a:pt x="42" y="314"/>
                      </a:cubicBezTo>
                      <a:close/>
                      <a:moveTo>
                        <a:pt x="41" y="274"/>
                      </a:moveTo>
                      <a:cubicBezTo>
                        <a:pt x="37" y="275"/>
                        <a:pt x="32" y="275"/>
                        <a:pt x="27" y="276"/>
                      </a:cubicBezTo>
                      <a:cubicBezTo>
                        <a:pt x="27" y="270"/>
                        <a:pt x="27" y="263"/>
                        <a:pt x="27" y="257"/>
                      </a:cubicBezTo>
                      <a:cubicBezTo>
                        <a:pt x="32" y="256"/>
                        <a:pt x="37" y="255"/>
                        <a:pt x="41" y="254"/>
                      </a:cubicBezTo>
                      <a:cubicBezTo>
                        <a:pt x="41" y="261"/>
                        <a:pt x="41" y="267"/>
                        <a:pt x="41" y="274"/>
                      </a:cubicBezTo>
                      <a:close/>
                      <a:moveTo>
                        <a:pt x="41" y="234"/>
                      </a:moveTo>
                      <a:cubicBezTo>
                        <a:pt x="37" y="235"/>
                        <a:pt x="32" y="236"/>
                        <a:pt x="27" y="237"/>
                      </a:cubicBezTo>
                      <a:cubicBezTo>
                        <a:pt x="27" y="230"/>
                        <a:pt x="27" y="224"/>
                        <a:pt x="27" y="218"/>
                      </a:cubicBezTo>
                      <a:cubicBezTo>
                        <a:pt x="32" y="216"/>
                        <a:pt x="37" y="215"/>
                        <a:pt x="41" y="214"/>
                      </a:cubicBezTo>
                      <a:cubicBezTo>
                        <a:pt x="41" y="221"/>
                        <a:pt x="41" y="227"/>
                        <a:pt x="41" y="234"/>
                      </a:cubicBezTo>
                      <a:close/>
                      <a:moveTo>
                        <a:pt x="41" y="194"/>
                      </a:moveTo>
                      <a:cubicBezTo>
                        <a:pt x="36" y="195"/>
                        <a:pt x="32" y="196"/>
                        <a:pt x="27" y="197"/>
                      </a:cubicBezTo>
                      <a:cubicBezTo>
                        <a:pt x="27" y="191"/>
                        <a:pt x="27" y="184"/>
                        <a:pt x="27" y="178"/>
                      </a:cubicBezTo>
                      <a:cubicBezTo>
                        <a:pt x="32" y="177"/>
                        <a:pt x="36" y="175"/>
                        <a:pt x="41" y="174"/>
                      </a:cubicBezTo>
                      <a:cubicBezTo>
                        <a:pt x="41" y="181"/>
                        <a:pt x="41" y="187"/>
                        <a:pt x="41" y="194"/>
                      </a:cubicBezTo>
                      <a:close/>
                      <a:moveTo>
                        <a:pt x="41" y="154"/>
                      </a:moveTo>
                      <a:cubicBezTo>
                        <a:pt x="36" y="155"/>
                        <a:pt x="32" y="156"/>
                        <a:pt x="27" y="157"/>
                      </a:cubicBezTo>
                      <a:cubicBezTo>
                        <a:pt x="27" y="151"/>
                        <a:pt x="27" y="145"/>
                        <a:pt x="27" y="138"/>
                      </a:cubicBezTo>
                      <a:cubicBezTo>
                        <a:pt x="32" y="137"/>
                        <a:pt x="36" y="136"/>
                        <a:pt x="41" y="134"/>
                      </a:cubicBezTo>
                      <a:cubicBezTo>
                        <a:pt x="41" y="141"/>
                        <a:pt x="41" y="147"/>
                        <a:pt x="41" y="154"/>
                      </a:cubicBezTo>
                      <a:close/>
                      <a:moveTo>
                        <a:pt x="27" y="99"/>
                      </a:moveTo>
                      <a:cubicBezTo>
                        <a:pt x="41" y="94"/>
                        <a:pt x="41" y="94"/>
                        <a:pt x="41" y="94"/>
                      </a:cubicBezTo>
                      <a:cubicBezTo>
                        <a:pt x="41" y="114"/>
                        <a:pt x="41" y="114"/>
                        <a:pt x="41" y="114"/>
                      </a:cubicBezTo>
                      <a:cubicBezTo>
                        <a:pt x="27" y="118"/>
                        <a:pt x="27" y="118"/>
                        <a:pt x="27" y="118"/>
                      </a:cubicBezTo>
                      <a:lnTo>
                        <a:pt x="27" y="99"/>
                      </a:lnTo>
                      <a:close/>
                    </a:path>
                  </a:pathLst>
                </a:custGeom>
                <a:blipFill dpi="0"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0" name="Freeform: Shape 60"/>
              <p:cNvSpPr>
                <a:spLocks/>
              </p:cNvSpPr>
              <p:nvPr/>
            </p:nvSpPr>
            <p:spPr bwMode="auto">
              <a:xfrm>
                <a:off x="3548282" y="5267848"/>
                <a:ext cx="4872767" cy="789783"/>
              </a:xfrm>
              <a:custGeom>
                <a:avLst/>
                <a:gdLst>
                  <a:gd name="T0" fmla="*/ 0 w 3903"/>
                  <a:gd name="T1" fmla="*/ 91 h 664"/>
                  <a:gd name="T2" fmla="*/ 2253 w 3903"/>
                  <a:gd name="T3" fmla="*/ 664 h 664"/>
                  <a:gd name="T4" fmla="*/ 3903 w 3903"/>
                  <a:gd name="T5" fmla="*/ 3 h 664"/>
                  <a:gd name="T6" fmla="*/ 3506 w 3903"/>
                  <a:gd name="T7" fmla="*/ 0 h 664"/>
                  <a:gd name="T8" fmla="*/ 3092 w 3903"/>
                  <a:gd name="T9" fmla="*/ 107 h 664"/>
                  <a:gd name="T10" fmla="*/ 2762 w 3903"/>
                  <a:gd name="T11" fmla="*/ 59 h 664"/>
                  <a:gd name="T12" fmla="*/ 2424 w 3903"/>
                  <a:gd name="T13" fmla="*/ 157 h 664"/>
                  <a:gd name="T14" fmla="*/ 2204 w 3903"/>
                  <a:gd name="T15" fmla="*/ 126 h 664"/>
                  <a:gd name="T16" fmla="*/ 1885 w 3903"/>
                  <a:gd name="T17" fmla="*/ 208 h 664"/>
                  <a:gd name="T18" fmla="*/ 1278 w 3903"/>
                  <a:gd name="T19" fmla="*/ 110 h 664"/>
                  <a:gd name="T20" fmla="*/ 848 w 3903"/>
                  <a:gd name="T21" fmla="*/ 173 h 664"/>
                  <a:gd name="T22" fmla="*/ 529 w 3903"/>
                  <a:gd name="T23" fmla="*/ 91 h 664"/>
                  <a:gd name="T24" fmla="*/ 0 w 3903"/>
                  <a:gd name="T25" fmla="*/ 91 h 664"/>
                  <a:gd name="connsiteX0" fmla="*/ 0 w 10000"/>
                  <a:gd name="connsiteY0" fmla="*/ 1325 h 9955"/>
                  <a:gd name="connsiteX1" fmla="*/ 5772 w 10000"/>
                  <a:gd name="connsiteY1" fmla="*/ 9955 h 9955"/>
                  <a:gd name="connsiteX2" fmla="*/ 10000 w 10000"/>
                  <a:gd name="connsiteY2" fmla="*/ 0 h 9955"/>
                  <a:gd name="connsiteX3" fmla="*/ 8877 w 10000"/>
                  <a:gd name="connsiteY3" fmla="*/ 1073 h 9955"/>
                  <a:gd name="connsiteX4" fmla="*/ 7922 w 10000"/>
                  <a:gd name="connsiteY4" fmla="*/ 1566 h 9955"/>
                  <a:gd name="connsiteX5" fmla="*/ 7077 w 10000"/>
                  <a:gd name="connsiteY5" fmla="*/ 844 h 9955"/>
                  <a:gd name="connsiteX6" fmla="*/ 6211 w 10000"/>
                  <a:gd name="connsiteY6" fmla="*/ 2319 h 9955"/>
                  <a:gd name="connsiteX7" fmla="*/ 5647 w 10000"/>
                  <a:gd name="connsiteY7" fmla="*/ 1853 h 9955"/>
                  <a:gd name="connsiteX8" fmla="*/ 4830 w 10000"/>
                  <a:gd name="connsiteY8" fmla="*/ 3088 h 9955"/>
                  <a:gd name="connsiteX9" fmla="*/ 3274 w 10000"/>
                  <a:gd name="connsiteY9" fmla="*/ 1612 h 9955"/>
                  <a:gd name="connsiteX10" fmla="*/ 2173 w 10000"/>
                  <a:gd name="connsiteY10" fmla="*/ 2560 h 9955"/>
                  <a:gd name="connsiteX11" fmla="*/ 1355 w 10000"/>
                  <a:gd name="connsiteY11" fmla="*/ 1325 h 9955"/>
                  <a:gd name="connsiteX12" fmla="*/ 0 w 10000"/>
                  <a:gd name="connsiteY12" fmla="*/ 1325 h 9955"/>
                  <a:gd name="connsiteX0" fmla="*/ 0 w 9563"/>
                  <a:gd name="connsiteY0" fmla="*/ 483 h 9152"/>
                  <a:gd name="connsiteX1" fmla="*/ 5772 w 9563"/>
                  <a:gd name="connsiteY1" fmla="*/ 9152 h 9152"/>
                  <a:gd name="connsiteX2" fmla="*/ 9563 w 9563"/>
                  <a:gd name="connsiteY2" fmla="*/ 358 h 9152"/>
                  <a:gd name="connsiteX3" fmla="*/ 8877 w 9563"/>
                  <a:gd name="connsiteY3" fmla="*/ 230 h 9152"/>
                  <a:gd name="connsiteX4" fmla="*/ 7922 w 9563"/>
                  <a:gd name="connsiteY4" fmla="*/ 725 h 9152"/>
                  <a:gd name="connsiteX5" fmla="*/ 7077 w 9563"/>
                  <a:gd name="connsiteY5" fmla="*/ 0 h 9152"/>
                  <a:gd name="connsiteX6" fmla="*/ 6211 w 9563"/>
                  <a:gd name="connsiteY6" fmla="*/ 1481 h 9152"/>
                  <a:gd name="connsiteX7" fmla="*/ 5647 w 9563"/>
                  <a:gd name="connsiteY7" fmla="*/ 1013 h 9152"/>
                  <a:gd name="connsiteX8" fmla="*/ 4830 w 9563"/>
                  <a:gd name="connsiteY8" fmla="*/ 2254 h 9152"/>
                  <a:gd name="connsiteX9" fmla="*/ 3274 w 9563"/>
                  <a:gd name="connsiteY9" fmla="*/ 771 h 9152"/>
                  <a:gd name="connsiteX10" fmla="*/ 2173 w 9563"/>
                  <a:gd name="connsiteY10" fmla="*/ 1724 h 9152"/>
                  <a:gd name="connsiteX11" fmla="*/ 1355 w 9563"/>
                  <a:gd name="connsiteY11" fmla="*/ 483 h 9152"/>
                  <a:gd name="connsiteX12" fmla="*/ 0 w 9563"/>
                  <a:gd name="connsiteY12" fmla="*/ 483 h 9152"/>
                  <a:gd name="connsiteX0" fmla="*/ 0 w 10000"/>
                  <a:gd name="connsiteY0" fmla="*/ 528 h 10000"/>
                  <a:gd name="connsiteX1" fmla="*/ 6036 w 10000"/>
                  <a:gd name="connsiteY1" fmla="*/ 10000 h 10000"/>
                  <a:gd name="connsiteX2" fmla="*/ 10000 w 10000"/>
                  <a:gd name="connsiteY2" fmla="*/ 391 h 10000"/>
                  <a:gd name="connsiteX3" fmla="*/ 9180 w 10000"/>
                  <a:gd name="connsiteY3" fmla="*/ 433 h 10000"/>
                  <a:gd name="connsiteX4" fmla="*/ 8284 w 10000"/>
                  <a:gd name="connsiteY4" fmla="*/ 792 h 10000"/>
                  <a:gd name="connsiteX5" fmla="*/ 7400 w 10000"/>
                  <a:gd name="connsiteY5" fmla="*/ 0 h 10000"/>
                  <a:gd name="connsiteX6" fmla="*/ 6495 w 10000"/>
                  <a:gd name="connsiteY6" fmla="*/ 1618 h 10000"/>
                  <a:gd name="connsiteX7" fmla="*/ 5905 w 10000"/>
                  <a:gd name="connsiteY7" fmla="*/ 1107 h 10000"/>
                  <a:gd name="connsiteX8" fmla="*/ 5051 w 10000"/>
                  <a:gd name="connsiteY8" fmla="*/ 2463 h 10000"/>
                  <a:gd name="connsiteX9" fmla="*/ 3424 w 10000"/>
                  <a:gd name="connsiteY9" fmla="*/ 842 h 10000"/>
                  <a:gd name="connsiteX10" fmla="*/ 2272 w 10000"/>
                  <a:gd name="connsiteY10" fmla="*/ 1884 h 10000"/>
                  <a:gd name="connsiteX11" fmla="*/ 1417 w 10000"/>
                  <a:gd name="connsiteY11" fmla="*/ 528 h 10000"/>
                  <a:gd name="connsiteX12" fmla="*/ 0 w 10000"/>
                  <a:gd name="connsiteY12" fmla="*/ 528 h 10000"/>
                  <a:gd name="connsiteX0" fmla="*/ 0 w 10000"/>
                  <a:gd name="connsiteY0" fmla="*/ 528 h 10000"/>
                  <a:gd name="connsiteX1" fmla="*/ 6036 w 10000"/>
                  <a:gd name="connsiteY1" fmla="*/ 10000 h 10000"/>
                  <a:gd name="connsiteX2" fmla="*/ 10000 w 10000"/>
                  <a:gd name="connsiteY2" fmla="*/ 391 h 10000"/>
                  <a:gd name="connsiteX3" fmla="*/ 8981 w 10000"/>
                  <a:gd name="connsiteY3" fmla="*/ 388 h 10000"/>
                  <a:gd name="connsiteX4" fmla="*/ 8284 w 10000"/>
                  <a:gd name="connsiteY4" fmla="*/ 792 h 10000"/>
                  <a:gd name="connsiteX5" fmla="*/ 7400 w 10000"/>
                  <a:gd name="connsiteY5" fmla="*/ 0 h 10000"/>
                  <a:gd name="connsiteX6" fmla="*/ 6495 w 10000"/>
                  <a:gd name="connsiteY6" fmla="*/ 1618 h 10000"/>
                  <a:gd name="connsiteX7" fmla="*/ 5905 w 10000"/>
                  <a:gd name="connsiteY7" fmla="*/ 1107 h 10000"/>
                  <a:gd name="connsiteX8" fmla="*/ 5051 w 10000"/>
                  <a:gd name="connsiteY8" fmla="*/ 2463 h 10000"/>
                  <a:gd name="connsiteX9" fmla="*/ 3424 w 10000"/>
                  <a:gd name="connsiteY9" fmla="*/ 842 h 10000"/>
                  <a:gd name="connsiteX10" fmla="*/ 2272 w 10000"/>
                  <a:gd name="connsiteY10" fmla="*/ 1884 h 10000"/>
                  <a:gd name="connsiteX11" fmla="*/ 1417 w 10000"/>
                  <a:gd name="connsiteY11" fmla="*/ 528 h 10000"/>
                  <a:gd name="connsiteX12" fmla="*/ 0 w 10000"/>
                  <a:gd name="connsiteY12" fmla="*/ 52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00">
                    <a:moveTo>
                      <a:pt x="0" y="528"/>
                    </a:moveTo>
                    <a:lnTo>
                      <a:pt x="6036" y="10000"/>
                    </a:lnTo>
                    <a:lnTo>
                      <a:pt x="10000" y="391"/>
                    </a:lnTo>
                    <a:lnTo>
                      <a:pt x="8981" y="388"/>
                    </a:lnTo>
                    <a:lnTo>
                      <a:pt x="8284" y="792"/>
                    </a:lnTo>
                    <a:lnTo>
                      <a:pt x="7400" y="0"/>
                    </a:lnTo>
                    <a:lnTo>
                      <a:pt x="6495" y="1618"/>
                    </a:lnTo>
                    <a:lnTo>
                      <a:pt x="5905" y="1107"/>
                    </a:lnTo>
                    <a:lnTo>
                      <a:pt x="5051" y="2463"/>
                    </a:lnTo>
                    <a:lnTo>
                      <a:pt x="3424" y="842"/>
                    </a:lnTo>
                    <a:lnTo>
                      <a:pt x="2272" y="1884"/>
                    </a:lnTo>
                    <a:lnTo>
                      <a:pt x="1417" y="528"/>
                    </a:lnTo>
                    <a:lnTo>
                      <a:pt x="0" y="528"/>
                    </a:ln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66" name="Title 1"/>
          <p:cNvSpPr txBox="1">
            <a:spLocks/>
          </p:cNvSpPr>
          <p:nvPr/>
        </p:nvSpPr>
        <p:spPr>
          <a:xfrm>
            <a:off x="1174092" y="263002"/>
            <a:ext cx="2405951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信贷需求预测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5398" y="1324254"/>
            <a:ext cx="18769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通过预测用户的借款需求，了解到借款需求的用户分配合适的额度，最大限度的增加资金利用率，降低成本并增加收益，因此预测用户的信贷需求是金条产品运营的核心问题之一。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61334" y="1332466"/>
            <a:ext cx="17122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/>
              <a:t>通过京东数据中的用户基本信息、在移动端的行为数据、购物记录和历史借贷信息来建立预测模型，对未来一个月内用户的借款总金额进行预测。</a:t>
            </a:r>
            <a:endParaRPr lang="zh-CN" altLang="en-US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90831" y="3252457"/>
            <a:ext cx="338554" cy="10352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  东</a:t>
            </a:r>
          </a:p>
        </p:txBody>
      </p:sp>
      <p:sp>
        <p:nvSpPr>
          <p:cNvPr id="39" name="TextBox 43"/>
          <p:cNvSpPr txBox="1"/>
          <p:nvPr/>
        </p:nvSpPr>
        <p:spPr>
          <a:xfrm>
            <a:off x="6691590" y="1100613"/>
            <a:ext cx="946413" cy="230833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r>
              <a:rPr lang="zh-CN" altLang="en-US" sz="1600" b="1" dirty="0" smtClean="0">
                <a:solidFill>
                  <a:schemeClr val="accent5"/>
                </a:solidFill>
              </a:rPr>
              <a:t>研究目的</a:t>
            </a:r>
            <a:endParaRPr lang="zh-CN" altLang="en-US" sz="1600" b="1" dirty="0">
              <a:solidFill>
                <a:schemeClr val="accent5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4561" y="200596"/>
            <a:ext cx="1443072" cy="13738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9251" y="295632"/>
            <a:ext cx="1094479" cy="130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9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6" grpId="0"/>
      <p:bldP spid="4" grpId="0"/>
      <p:bldP spid="5" grpId="0"/>
      <p:bldP spid="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119557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整体设计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63688" y="600137"/>
            <a:ext cx="1255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t_user.csv</a:t>
            </a:r>
          </a:p>
          <a:p>
            <a:pPr algn="ctr">
              <a:defRPr/>
            </a:pPr>
            <a:r>
              <a:rPr lang="zh-CN" altLang="en-US" sz="1200" dirty="0"/>
              <a:t>用户信息表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48868" y="1132911"/>
            <a:ext cx="1255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t_order.csv</a:t>
            </a:r>
          </a:p>
          <a:p>
            <a:pPr algn="ctr"/>
            <a:r>
              <a:rPr lang="zh-CN" altLang="en-US" sz="1200" dirty="0" smtClean="0"/>
              <a:t>订单</a:t>
            </a:r>
            <a:r>
              <a:rPr lang="zh-CN" altLang="en-US" sz="1200" dirty="0"/>
              <a:t>信息表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63688" y="1661506"/>
            <a:ext cx="1255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t_click.csv</a:t>
            </a:r>
          </a:p>
          <a:p>
            <a:pPr algn="ctr"/>
            <a:r>
              <a:rPr lang="zh-CN" altLang="en-US" sz="1200" dirty="0"/>
              <a:t>点击信息表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63688" y="2183038"/>
            <a:ext cx="1255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t_loan.csv</a:t>
            </a:r>
          </a:p>
          <a:p>
            <a:pPr algn="ctr"/>
            <a:r>
              <a:rPr lang="zh-CN" altLang="en-US" sz="1200" dirty="0"/>
              <a:t>借款信息表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63688" y="2722875"/>
            <a:ext cx="1255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t_loan_sum.</a:t>
            </a:r>
            <a:r>
              <a:rPr lang="en-US" altLang="zh-CN" sz="1200" dirty="0"/>
              <a:t>c</a:t>
            </a:r>
            <a:r>
              <a:rPr lang="en-US" altLang="zh-CN" sz="1200" dirty="0" smtClean="0"/>
              <a:t>sv</a:t>
            </a:r>
            <a:r>
              <a:rPr lang="zh-CN" altLang="en-US" sz="1200" dirty="0" smtClean="0"/>
              <a:t>月</a:t>
            </a:r>
            <a:r>
              <a:rPr lang="zh-CN" altLang="en-US" sz="1200" dirty="0"/>
              <a:t>借款总额表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1994" y="1471918"/>
            <a:ext cx="369332" cy="9515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</a:p>
        </p:txBody>
      </p:sp>
      <p:sp>
        <p:nvSpPr>
          <p:cNvPr id="13" name="右箭头 12"/>
          <p:cNvSpPr/>
          <p:nvPr/>
        </p:nvSpPr>
        <p:spPr>
          <a:xfrm>
            <a:off x="1198925" y="1843286"/>
            <a:ext cx="216024" cy="121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436994" y="937326"/>
            <a:ext cx="3071" cy="205403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1411878" y="1898664"/>
            <a:ext cx="32669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431543" y="937324"/>
            <a:ext cx="32669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417663" y="1398989"/>
            <a:ext cx="32669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1445516" y="2435038"/>
            <a:ext cx="32669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1431543" y="2991365"/>
            <a:ext cx="32669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右箭头 40"/>
          <p:cNvSpPr/>
          <p:nvPr/>
        </p:nvSpPr>
        <p:spPr>
          <a:xfrm>
            <a:off x="3196442" y="1795804"/>
            <a:ext cx="7031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280864" y="1384737"/>
            <a:ext cx="534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3915469" y="549887"/>
            <a:ext cx="0" cy="260255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4231782" y="396731"/>
            <a:ext cx="1192289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数据属性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280864" y="1994834"/>
            <a:ext cx="534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240143" y="759360"/>
            <a:ext cx="1183929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数据分布情况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237097" y="1879484"/>
            <a:ext cx="1186974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描述统计分析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4231783" y="1121990"/>
            <a:ext cx="1192288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关键词特征</a:t>
            </a:r>
          </a:p>
        </p:txBody>
      </p:sp>
      <p:sp>
        <p:nvSpPr>
          <p:cNvPr id="51" name="文本框 44"/>
          <p:cNvSpPr txBox="1"/>
          <p:nvPr/>
        </p:nvSpPr>
        <p:spPr>
          <a:xfrm>
            <a:off x="4231783" y="1500737"/>
            <a:ext cx="1192288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数值特征</a:t>
            </a:r>
          </a:p>
        </p:txBody>
      </p:sp>
      <p:sp>
        <p:nvSpPr>
          <p:cNvPr id="52" name="文本框 44"/>
          <p:cNvSpPr txBox="1"/>
          <p:nvPr/>
        </p:nvSpPr>
        <p:spPr>
          <a:xfrm>
            <a:off x="4231783" y="2259491"/>
            <a:ext cx="118614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时间分布切片</a:t>
            </a:r>
          </a:p>
        </p:txBody>
      </p:sp>
      <p:sp>
        <p:nvSpPr>
          <p:cNvPr id="53" name="文本框 44"/>
          <p:cNvSpPr txBox="1"/>
          <p:nvPr/>
        </p:nvSpPr>
        <p:spPr>
          <a:xfrm>
            <a:off x="4240143" y="2636964"/>
            <a:ext cx="117778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数据反脱敏</a:t>
            </a:r>
          </a:p>
        </p:txBody>
      </p:sp>
      <p:sp>
        <p:nvSpPr>
          <p:cNvPr id="55" name="文本框 44"/>
          <p:cNvSpPr txBox="1"/>
          <p:nvPr/>
        </p:nvSpPr>
        <p:spPr>
          <a:xfrm>
            <a:off x="4231783" y="3013947"/>
            <a:ext cx="118614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交叉验证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3915469" y="549887"/>
            <a:ext cx="168306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3899638" y="3152414"/>
            <a:ext cx="168306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5" name="右箭头 64"/>
          <p:cNvSpPr/>
          <p:nvPr/>
        </p:nvSpPr>
        <p:spPr>
          <a:xfrm>
            <a:off x="5495040" y="1753595"/>
            <a:ext cx="7031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6300073" y="1440780"/>
            <a:ext cx="369332" cy="926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数据特征</a:t>
            </a:r>
          </a:p>
        </p:txBody>
      </p:sp>
      <p:sp>
        <p:nvSpPr>
          <p:cNvPr id="68" name="右箭头 67"/>
          <p:cNvSpPr/>
          <p:nvPr/>
        </p:nvSpPr>
        <p:spPr>
          <a:xfrm>
            <a:off x="6757487" y="1771472"/>
            <a:ext cx="7031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7589161" y="1440780"/>
            <a:ext cx="369332" cy="926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模型构建</a:t>
            </a:r>
          </a:p>
        </p:txBody>
      </p:sp>
      <p:sp>
        <p:nvSpPr>
          <p:cNvPr id="70" name="下箭头 69"/>
          <p:cNvSpPr/>
          <p:nvPr/>
        </p:nvSpPr>
        <p:spPr>
          <a:xfrm>
            <a:off x="7646548" y="2498731"/>
            <a:ext cx="254557" cy="6159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7308304" y="3152446"/>
            <a:ext cx="919757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LGB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</a:t>
            </a:r>
          </a:p>
        </p:txBody>
      </p:sp>
      <p:sp>
        <p:nvSpPr>
          <p:cNvPr id="85" name="右弧形箭头 84"/>
          <p:cNvSpPr/>
          <p:nvPr/>
        </p:nvSpPr>
        <p:spPr>
          <a:xfrm>
            <a:off x="7723135" y="3476035"/>
            <a:ext cx="453844" cy="64807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123638" y="3627532"/>
            <a:ext cx="369332" cy="926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模型评估</a:t>
            </a:r>
          </a:p>
        </p:txBody>
      </p:sp>
      <p:sp>
        <p:nvSpPr>
          <p:cNvPr id="88" name="左箭头 87"/>
          <p:cNvSpPr/>
          <p:nvPr/>
        </p:nvSpPr>
        <p:spPr>
          <a:xfrm>
            <a:off x="6227760" y="3893773"/>
            <a:ext cx="745327" cy="2520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5636750" y="3627532"/>
            <a:ext cx="369332" cy="926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421698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1" grpId="0" animBg="1"/>
      <p:bldP spid="42" grpId="0"/>
      <p:bldP spid="45" grpId="0" animBg="1"/>
      <p:bldP spid="47" grpId="0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80" grpId="0" animBg="1"/>
      <p:bldP spid="85" grpId="0" animBg="1"/>
      <p:bldP spid="86" grpId="0" animBg="1"/>
      <p:bldP spid="88" grpId="0" animBg="1"/>
      <p:bldP spid="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A5023AF1-6300-43E1-8B2F-91F63E0D9A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078" y="92546"/>
            <a:ext cx="5593844" cy="5143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3E57750-555C-478D-AFD2-D2BB390002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44" y="1419622"/>
            <a:ext cx="2088269" cy="208929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6556CC93-F5E6-4A23-8690-EA589E94FD35}"/>
              </a:ext>
            </a:extLst>
          </p:cNvPr>
          <p:cNvSpPr/>
          <p:nvPr/>
        </p:nvSpPr>
        <p:spPr>
          <a:xfrm>
            <a:off x="3425351" y="2781355"/>
            <a:ext cx="2293298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300" dirty="0" smtClean="0">
                <a:solidFill>
                  <a:srgbClr val="1B4B6E"/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sym typeface="微软雅黑" pitchFamily="34" charset="-122"/>
              </a:rPr>
              <a:t>数据探索和处理</a:t>
            </a:r>
            <a:endParaRPr lang="zh-CN" altLang="en-US" sz="2000" b="1" spc="300" dirty="0">
              <a:solidFill>
                <a:srgbClr val="1B4B6E"/>
              </a:solidFill>
              <a:latin typeface="迷你简启体" panose="03000509000000000000" pitchFamily="65" charset="-122"/>
              <a:ea typeface="迷你简启体" panose="03000509000000000000" pitchFamily="65" charset="-122"/>
              <a:sym typeface="微软雅黑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0900D0D-0B63-4B3F-B4CC-E0253101D5B1}"/>
              </a:ext>
            </a:extLst>
          </p:cNvPr>
          <p:cNvSpPr/>
          <p:nvPr/>
        </p:nvSpPr>
        <p:spPr>
          <a:xfrm>
            <a:off x="4175522" y="1738851"/>
            <a:ext cx="134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1B4B6E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微软雅黑" pitchFamily="34" charset="-122"/>
              </a:rPr>
              <a:t>02</a:t>
            </a:r>
            <a:endParaRPr lang="zh-CN" altLang="en-US" sz="3600" spc="300" dirty="0">
              <a:solidFill>
                <a:srgbClr val="1B4B6E"/>
              </a:solidFill>
              <a:latin typeface="Agency FB" panose="020B0503020202020204" pitchFamily="34" charset="0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119557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数据信息</a:t>
            </a:r>
            <a:endParaRPr lang="en-GB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76" y="632918"/>
            <a:ext cx="2992245" cy="17228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23393"/>
            <a:ext cx="2847787" cy="173233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58" y="623393"/>
            <a:ext cx="2299643" cy="173233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89" y="2765822"/>
            <a:ext cx="3888431" cy="17987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65832"/>
            <a:ext cx="3888432" cy="181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0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5A292"/>
      </a:accent1>
      <a:accent2>
        <a:srgbClr val="25A292"/>
      </a:accent2>
      <a:accent3>
        <a:srgbClr val="25A292"/>
      </a:accent3>
      <a:accent4>
        <a:srgbClr val="25A292"/>
      </a:accent4>
      <a:accent5>
        <a:srgbClr val="25A292"/>
      </a:accent5>
      <a:accent6>
        <a:srgbClr val="25A292"/>
      </a:accent6>
      <a:hlink>
        <a:srgbClr val="25A292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5A292"/>
    </a:accent1>
    <a:accent2>
      <a:srgbClr val="25A292"/>
    </a:accent2>
    <a:accent3>
      <a:srgbClr val="25A292"/>
    </a:accent3>
    <a:accent4>
      <a:srgbClr val="25A292"/>
    </a:accent4>
    <a:accent5>
      <a:srgbClr val="25A292"/>
    </a:accent5>
    <a:accent6>
      <a:srgbClr val="25A292"/>
    </a:accent6>
    <a:hlink>
      <a:srgbClr val="25A29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4192</TotalTime>
  <Words>1090</Words>
  <Application>Microsoft Office PowerPoint</Application>
  <PresentationFormat>全屏显示(16:9)</PresentationFormat>
  <Paragraphs>240</Paragraphs>
  <Slides>21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Adobe Arabic</vt:lpstr>
      <vt:lpstr>Open Sans Light</vt:lpstr>
      <vt:lpstr>迷你简启体</vt:lpstr>
      <vt:lpstr>宋体</vt:lpstr>
      <vt:lpstr>微软雅黑</vt:lpstr>
      <vt:lpstr>Agency FB</vt:lpstr>
      <vt:lpstr>Arial</vt:lpstr>
      <vt:lpstr>Bernard MT Condensed</vt:lpstr>
      <vt:lpstr>Calibri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微软用户</cp:lastModifiedBy>
  <cp:revision>327</cp:revision>
  <dcterms:created xsi:type="dcterms:W3CDTF">2015-12-11T17:46:17Z</dcterms:created>
  <dcterms:modified xsi:type="dcterms:W3CDTF">2018-12-24T03:32:23Z</dcterms:modified>
</cp:coreProperties>
</file>