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306" r:id="rId3"/>
    <p:sldId id="305" r:id="rId4"/>
    <p:sldId id="259" r:id="rId5"/>
    <p:sldId id="311" r:id="rId6"/>
    <p:sldId id="264" r:id="rId7"/>
    <p:sldId id="307" r:id="rId8"/>
    <p:sldId id="298" r:id="rId9"/>
    <p:sldId id="312" r:id="rId10"/>
    <p:sldId id="313" r:id="rId11"/>
    <p:sldId id="330" r:id="rId12"/>
    <p:sldId id="299" r:id="rId13"/>
    <p:sldId id="308" r:id="rId14"/>
    <p:sldId id="331" r:id="rId15"/>
    <p:sldId id="314" r:id="rId16"/>
    <p:sldId id="315" r:id="rId17"/>
    <p:sldId id="317" r:id="rId18"/>
    <p:sldId id="328" r:id="rId19"/>
    <p:sldId id="318" r:id="rId20"/>
    <p:sldId id="319" r:id="rId21"/>
    <p:sldId id="320" r:id="rId22"/>
    <p:sldId id="322" r:id="rId23"/>
    <p:sldId id="323" r:id="rId24"/>
    <p:sldId id="324" r:id="rId25"/>
    <p:sldId id="325" r:id="rId26"/>
    <p:sldId id="332" r:id="rId27"/>
    <p:sldId id="326" r:id="rId28"/>
    <p:sldId id="329" r:id="rId29"/>
    <p:sldId id="333" r:id="rId30"/>
  </p:sldIdLst>
  <p:sldSz cx="12192000" cy="6858000"/>
  <p:notesSz cx="6858000" cy="9144000"/>
  <p:custDataLst>
    <p:tags r:id="rId32"/>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EFEFE"/>
    <a:srgbClr val="000000"/>
    <a:srgbClr val="262626"/>
    <a:srgbClr val="DFB642"/>
    <a:srgbClr val="E1BC46"/>
    <a:srgbClr val="FFFFFF"/>
    <a:srgbClr val="F6E36A"/>
    <a:srgbClr val="FAFAFA"/>
    <a:srgbClr val="E9CB54"/>
    <a:srgbClr val="E8C9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667" autoAdjust="0"/>
    <p:restoredTop sz="94660"/>
  </p:normalViewPr>
  <p:slideViewPr>
    <p:cSldViewPr snapToGrid="0">
      <p:cViewPr varScale="1">
        <p:scale>
          <a:sx n="78" d="100"/>
          <a:sy n="78" d="100"/>
        </p:scale>
        <p:origin x="132" y="384"/>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3FFD10-042C-4225-B3ED-A8B01E203D82}"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109BCD-C247-4F99-B496-DA3BBF9FB39B}" type="slidenum">
              <a:rPr lang="zh-CN" altLang="en-US" smtClean="0"/>
              <a:t>‹#›</a:t>
            </a:fld>
            <a:endParaRPr lang="zh-CN" altLang="en-US"/>
          </a:p>
        </p:txBody>
      </p:sp>
    </p:spTree>
    <p:extLst>
      <p:ext uri="{BB962C8B-B14F-4D97-AF65-F5344CB8AC3E}">
        <p14:creationId xmlns:p14="http://schemas.microsoft.com/office/powerpoint/2010/main" val="3818084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a:t>
            </a:fld>
            <a:endParaRPr lang="zh-CN" altLang="en-US"/>
          </a:p>
        </p:txBody>
      </p:sp>
    </p:spTree>
    <p:extLst>
      <p:ext uri="{BB962C8B-B14F-4D97-AF65-F5344CB8AC3E}">
        <p14:creationId xmlns:p14="http://schemas.microsoft.com/office/powerpoint/2010/main" val="664523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11</a:t>
            </a:fld>
            <a:endParaRPr lang="zh-CN" altLang="en-US"/>
          </a:p>
        </p:txBody>
      </p:sp>
    </p:spTree>
    <p:extLst>
      <p:ext uri="{BB962C8B-B14F-4D97-AF65-F5344CB8AC3E}">
        <p14:creationId xmlns:p14="http://schemas.microsoft.com/office/powerpoint/2010/main" val="1669220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12</a:t>
            </a:fld>
            <a:endParaRPr lang="zh-CN" altLang="en-US"/>
          </a:p>
        </p:txBody>
      </p:sp>
    </p:spTree>
    <p:extLst>
      <p:ext uri="{BB962C8B-B14F-4D97-AF65-F5344CB8AC3E}">
        <p14:creationId xmlns:p14="http://schemas.microsoft.com/office/powerpoint/2010/main" val="2936582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13</a:t>
            </a:fld>
            <a:endParaRPr lang="zh-CN" altLang="en-US"/>
          </a:p>
        </p:txBody>
      </p:sp>
    </p:spTree>
    <p:extLst>
      <p:ext uri="{BB962C8B-B14F-4D97-AF65-F5344CB8AC3E}">
        <p14:creationId xmlns:p14="http://schemas.microsoft.com/office/powerpoint/2010/main" val="1226622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14</a:t>
            </a:fld>
            <a:endParaRPr lang="zh-CN" altLang="en-US"/>
          </a:p>
        </p:txBody>
      </p:sp>
    </p:spTree>
    <p:extLst>
      <p:ext uri="{BB962C8B-B14F-4D97-AF65-F5344CB8AC3E}">
        <p14:creationId xmlns:p14="http://schemas.microsoft.com/office/powerpoint/2010/main" val="1104432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15</a:t>
            </a:fld>
            <a:endParaRPr lang="zh-CN" altLang="en-US"/>
          </a:p>
        </p:txBody>
      </p:sp>
    </p:spTree>
    <p:extLst>
      <p:ext uri="{BB962C8B-B14F-4D97-AF65-F5344CB8AC3E}">
        <p14:creationId xmlns:p14="http://schemas.microsoft.com/office/powerpoint/2010/main" val="915354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16</a:t>
            </a:fld>
            <a:endParaRPr lang="zh-CN" altLang="en-US"/>
          </a:p>
        </p:txBody>
      </p:sp>
    </p:spTree>
    <p:extLst>
      <p:ext uri="{BB962C8B-B14F-4D97-AF65-F5344CB8AC3E}">
        <p14:creationId xmlns:p14="http://schemas.microsoft.com/office/powerpoint/2010/main" val="2598626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17</a:t>
            </a:fld>
            <a:endParaRPr lang="zh-CN" altLang="en-US"/>
          </a:p>
        </p:txBody>
      </p:sp>
    </p:spTree>
    <p:extLst>
      <p:ext uri="{BB962C8B-B14F-4D97-AF65-F5344CB8AC3E}">
        <p14:creationId xmlns:p14="http://schemas.microsoft.com/office/powerpoint/2010/main" val="2152160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18</a:t>
            </a:fld>
            <a:endParaRPr lang="zh-CN" altLang="en-US"/>
          </a:p>
        </p:txBody>
      </p:sp>
    </p:spTree>
    <p:extLst>
      <p:ext uri="{BB962C8B-B14F-4D97-AF65-F5344CB8AC3E}">
        <p14:creationId xmlns:p14="http://schemas.microsoft.com/office/powerpoint/2010/main" val="32985111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19</a:t>
            </a:fld>
            <a:endParaRPr lang="zh-CN" altLang="en-US"/>
          </a:p>
        </p:txBody>
      </p:sp>
    </p:spTree>
    <p:extLst>
      <p:ext uri="{BB962C8B-B14F-4D97-AF65-F5344CB8AC3E}">
        <p14:creationId xmlns:p14="http://schemas.microsoft.com/office/powerpoint/2010/main" val="3429498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20</a:t>
            </a:fld>
            <a:endParaRPr lang="zh-CN" altLang="en-US"/>
          </a:p>
        </p:txBody>
      </p:sp>
    </p:spTree>
    <p:extLst>
      <p:ext uri="{BB962C8B-B14F-4D97-AF65-F5344CB8AC3E}">
        <p14:creationId xmlns:p14="http://schemas.microsoft.com/office/powerpoint/2010/main" val="1906282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a:t>
            </a:fld>
            <a:endParaRPr lang="zh-CN" altLang="en-US"/>
          </a:p>
        </p:txBody>
      </p:sp>
    </p:spTree>
    <p:extLst>
      <p:ext uri="{BB962C8B-B14F-4D97-AF65-F5344CB8AC3E}">
        <p14:creationId xmlns:p14="http://schemas.microsoft.com/office/powerpoint/2010/main" val="4090888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21</a:t>
            </a:fld>
            <a:endParaRPr lang="zh-CN" altLang="en-US"/>
          </a:p>
        </p:txBody>
      </p:sp>
    </p:spTree>
    <p:extLst>
      <p:ext uri="{BB962C8B-B14F-4D97-AF65-F5344CB8AC3E}">
        <p14:creationId xmlns:p14="http://schemas.microsoft.com/office/powerpoint/2010/main" val="1160646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22</a:t>
            </a:fld>
            <a:endParaRPr lang="zh-CN" altLang="en-US"/>
          </a:p>
        </p:txBody>
      </p:sp>
    </p:spTree>
    <p:extLst>
      <p:ext uri="{BB962C8B-B14F-4D97-AF65-F5344CB8AC3E}">
        <p14:creationId xmlns:p14="http://schemas.microsoft.com/office/powerpoint/2010/main" val="2874335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23</a:t>
            </a:fld>
            <a:endParaRPr lang="zh-CN" altLang="en-US"/>
          </a:p>
        </p:txBody>
      </p:sp>
    </p:spTree>
    <p:extLst>
      <p:ext uri="{BB962C8B-B14F-4D97-AF65-F5344CB8AC3E}">
        <p14:creationId xmlns:p14="http://schemas.microsoft.com/office/powerpoint/2010/main" val="1070285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24</a:t>
            </a:fld>
            <a:endParaRPr lang="zh-CN" altLang="en-US"/>
          </a:p>
        </p:txBody>
      </p:sp>
    </p:spTree>
    <p:extLst>
      <p:ext uri="{BB962C8B-B14F-4D97-AF65-F5344CB8AC3E}">
        <p14:creationId xmlns:p14="http://schemas.microsoft.com/office/powerpoint/2010/main" val="246464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25</a:t>
            </a:fld>
            <a:endParaRPr lang="zh-CN" altLang="en-US"/>
          </a:p>
        </p:txBody>
      </p:sp>
    </p:spTree>
    <p:extLst>
      <p:ext uri="{BB962C8B-B14F-4D97-AF65-F5344CB8AC3E}">
        <p14:creationId xmlns:p14="http://schemas.microsoft.com/office/powerpoint/2010/main" val="10543690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26</a:t>
            </a:fld>
            <a:endParaRPr lang="zh-CN" altLang="en-US"/>
          </a:p>
        </p:txBody>
      </p:sp>
    </p:spTree>
    <p:extLst>
      <p:ext uri="{BB962C8B-B14F-4D97-AF65-F5344CB8AC3E}">
        <p14:creationId xmlns:p14="http://schemas.microsoft.com/office/powerpoint/2010/main" val="1159547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27</a:t>
            </a:fld>
            <a:endParaRPr lang="zh-CN" altLang="en-US"/>
          </a:p>
        </p:txBody>
      </p:sp>
    </p:spTree>
    <p:extLst>
      <p:ext uri="{BB962C8B-B14F-4D97-AF65-F5344CB8AC3E}">
        <p14:creationId xmlns:p14="http://schemas.microsoft.com/office/powerpoint/2010/main" val="3914442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28</a:t>
            </a:fld>
            <a:endParaRPr lang="zh-CN" altLang="en-US"/>
          </a:p>
        </p:txBody>
      </p:sp>
    </p:spTree>
    <p:extLst>
      <p:ext uri="{BB962C8B-B14F-4D97-AF65-F5344CB8AC3E}">
        <p14:creationId xmlns:p14="http://schemas.microsoft.com/office/powerpoint/2010/main" val="40176440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29</a:t>
            </a:fld>
            <a:endParaRPr lang="zh-CN" altLang="en-US"/>
          </a:p>
        </p:txBody>
      </p:sp>
    </p:spTree>
    <p:extLst>
      <p:ext uri="{BB962C8B-B14F-4D97-AF65-F5344CB8AC3E}">
        <p14:creationId xmlns:p14="http://schemas.microsoft.com/office/powerpoint/2010/main" val="3597881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a:t>
            </a:fld>
            <a:endParaRPr lang="zh-CN" altLang="en-US"/>
          </a:p>
        </p:txBody>
      </p:sp>
    </p:spTree>
    <p:extLst>
      <p:ext uri="{BB962C8B-B14F-4D97-AF65-F5344CB8AC3E}">
        <p14:creationId xmlns:p14="http://schemas.microsoft.com/office/powerpoint/2010/main" val="3963447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4</a:t>
            </a:fld>
            <a:endParaRPr lang="zh-CN" altLang="en-US"/>
          </a:p>
        </p:txBody>
      </p:sp>
    </p:spTree>
    <p:extLst>
      <p:ext uri="{BB962C8B-B14F-4D97-AF65-F5344CB8AC3E}">
        <p14:creationId xmlns:p14="http://schemas.microsoft.com/office/powerpoint/2010/main" val="1508054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6</a:t>
            </a:fld>
            <a:endParaRPr lang="zh-CN" altLang="en-US"/>
          </a:p>
        </p:txBody>
      </p:sp>
    </p:spTree>
    <p:extLst>
      <p:ext uri="{BB962C8B-B14F-4D97-AF65-F5344CB8AC3E}">
        <p14:creationId xmlns:p14="http://schemas.microsoft.com/office/powerpoint/2010/main" val="2564995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7</a:t>
            </a:fld>
            <a:endParaRPr lang="zh-CN" altLang="en-US"/>
          </a:p>
        </p:txBody>
      </p:sp>
    </p:spTree>
    <p:extLst>
      <p:ext uri="{BB962C8B-B14F-4D97-AF65-F5344CB8AC3E}">
        <p14:creationId xmlns:p14="http://schemas.microsoft.com/office/powerpoint/2010/main" val="3652345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8</a:t>
            </a:fld>
            <a:endParaRPr lang="zh-CN" altLang="en-US"/>
          </a:p>
        </p:txBody>
      </p:sp>
    </p:spTree>
    <p:extLst>
      <p:ext uri="{BB962C8B-B14F-4D97-AF65-F5344CB8AC3E}">
        <p14:creationId xmlns:p14="http://schemas.microsoft.com/office/powerpoint/2010/main" val="82620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9</a:t>
            </a:fld>
            <a:endParaRPr lang="zh-CN" altLang="en-US"/>
          </a:p>
        </p:txBody>
      </p:sp>
    </p:spTree>
    <p:extLst>
      <p:ext uri="{BB962C8B-B14F-4D97-AF65-F5344CB8AC3E}">
        <p14:creationId xmlns:p14="http://schemas.microsoft.com/office/powerpoint/2010/main" val="3648286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109BCD-C247-4F99-B496-DA3BBF9FB39B}" type="slidenum">
              <a:rPr lang="zh-CN" altLang="en-US" smtClean="0"/>
              <a:t>10</a:t>
            </a:fld>
            <a:endParaRPr lang="zh-CN" altLang="en-US"/>
          </a:p>
        </p:txBody>
      </p:sp>
    </p:spTree>
    <p:extLst>
      <p:ext uri="{BB962C8B-B14F-4D97-AF65-F5344CB8AC3E}">
        <p14:creationId xmlns:p14="http://schemas.microsoft.com/office/powerpoint/2010/main" val="1434892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73EE5B6-0F50-4181-B844-B85696776F87}"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648254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2721E777-F2F6-4847-AD3D-C16C19474E1F}"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228372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C607705-ABFC-4620-A676-C72E1BE4A08B}"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618103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4" name="页脚占位符 3"/>
          <p:cNvSpPr>
            <a:spLocks noGrp="1"/>
          </p:cNvSpPr>
          <p:nvPr>
            <p:ph type="ftr" sz="quarter" idx="11"/>
          </p:nvPr>
        </p:nvSpPr>
        <p:spPr>
          <a:xfrm>
            <a:off x="4038600" y="6356350"/>
            <a:ext cx="4114800" cy="36512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8610600" y="6356350"/>
            <a:ext cx="2743200" cy="365125"/>
          </a:xfrm>
        </p:spPr>
        <p:txBody>
          <a:bodyPr/>
          <a:lstStyle>
            <a:lvl1pPr>
              <a:defRPr/>
            </a:lvl1pPr>
          </a:lstStyle>
          <a:p>
            <a:fld id="{3B8CC5E7-E507-4407-8CAF-4C23A86EA05E}"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08238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F06B19BF-B67E-44F2-9ED0-630110181271}"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137823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F23418C-6413-4786-967B-39138B67B896}"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745298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A7049FC6-2DA0-46B9-B9EB-9CA1E2D42703}"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089518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7B77DAF3-A2B1-4847-B886-1CB93EA1B82F}"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861946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3F95CEE6-4BEE-4C76-9F48-4895C96F2CA4}"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846412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FC07F45A-FE71-4BC7-A6C0-E4439FC5A193}"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67940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C4937D56-D181-4B61-9288-FFFEAC9B0046}"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983484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C695B0B-B6F3-4112-959D-4AF4501E97C1}" type="datetime1">
              <a:rPr lang="zh-CN" altLang="en-US"/>
              <a:pPr/>
              <a:t>2018/12/24</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1B17B2B7-A2F7-47B0-985E-B7A6B0F08E9E}"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183990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anose="020F0502020204030204" pitchFamily="34" charset="0"/>
              </a:rPr>
              <a:t>单击此处编辑母版文本样式</a:t>
            </a:r>
          </a:p>
          <a:p>
            <a:pPr lvl="1"/>
            <a:r>
              <a:rPr lang="zh-CN" smtClean="0">
                <a:sym typeface="Calibri" panose="020F0502020204030204" pitchFamily="34" charset="0"/>
              </a:rPr>
              <a:t>第二级</a:t>
            </a:r>
          </a:p>
          <a:p>
            <a:pPr lvl="2"/>
            <a:r>
              <a:rPr lang="zh-CN" smtClean="0">
                <a:sym typeface="Calibri" panose="020F0502020204030204" pitchFamily="34" charset="0"/>
              </a:rPr>
              <a:t>第三级</a:t>
            </a:r>
          </a:p>
          <a:p>
            <a:pPr lvl="3"/>
            <a:r>
              <a:rPr lang="zh-CN" smtClean="0">
                <a:sym typeface="Calibri" panose="020F0502020204030204" pitchFamily="34" charset="0"/>
              </a:rPr>
              <a:t>第四级</a:t>
            </a:r>
          </a:p>
          <a:p>
            <a:pPr lvl="4"/>
            <a:r>
              <a:rPr 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2C695B0B-B6F3-4112-959D-4AF4501E97C1}" type="datetime1">
              <a:rPr lang="zh-CN" altLang="en-US"/>
              <a:pPr/>
              <a:t>2018/12/24</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1AAE141F-8134-4ECE-B7E6-37183F6D6A2E}" type="slidenum">
              <a:rPr lang="zh-CN" altLang="en-US"/>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4.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p:nvSpPr>
        <p:spPr bwMode="auto">
          <a:xfrm>
            <a:off x="0" y="6063"/>
            <a:ext cx="12211050" cy="6858000"/>
          </a:xfrm>
          <a:prstGeom prst="rect">
            <a:avLst/>
          </a:prstGeom>
          <a:solidFill>
            <a:srgbClr val="0C0C0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5" name="任意多边形 22"/>
          <p:cNvSpPr>
            <a:spLocks noChangeArrowheads="1"/>
          </p:cNvSpPr>
          <p:nvPr/>
        </p:nvSpPr>
        <p:spPr bwMode="auto">
          <a:xfrm>
            <a:off x="762000" y="377538"/>
            <a:ext cx="10656888" cy="6486525"/>
          </a:xfrm>
          <a:custGeom>
            <a:avLst/>
            <a:gdLst>
              <a:gd name="T0" fmla="*/ 0 w 10657465"/>
              <a:gd name="T1" fmla="*/ 0 h 6485730"/>
              <a:gd name="T2" fmla="*/ 31066 w 10657465"/>
              <a:gd name="T3" fmla="*/ 0 h 6485730"/>
              <a:gd name="T4" fmla="*/ 108000 w 10657465"/>
              <a:gd name="T5" fmla="*/ 0 h 6485730"/>
              <a:gd name="T6" fmla="*/ 10651065 w 10657465"/>
              <a:gd name="T7" fmla="*/ 0 h 6485730"/>
              <a:gd name="T8" fmla="*/ 10651065 w 10657465"/>
              <a:gd name="T9" fmla="*/ 5730 h 6485730"/>
              <a:gd name="T10" fmla="*/ 10657465 w 10657465"/>
              <a:gd name="T11" fmla="*/ 5730 h 6485730"/>
              <a:gd name="T12" fmla="*/ 10657465 w 10657465"/>
              <a:gd name="T13" fmla="*/ 6485730 h 6485730"/>
              <a:gd name="T14" fmla="*/ 10549465 w 10657465"/>
              <a:gd name="T15" fmla="*/ 6485730 h 6485730"/>
              <a:gd name="T16" fmla="*/ 10549465 w 10657465"/>
              <a:gd name="T17" fmla="*/ 108000 h 6485730"/>
              <a:gd name="T18" fmla="*/ 108000 w 10657465"/>
              <a:gd name="T19" fmla="*/ 108000 h 6485730"/>
              <a:gd name="T20" fmla="*/ 108000 w 10657465"/>
              <a:gd name="T21" fmla="*/ 5842000 h 6485730"/>
              <a:gd name="T22" fmla="*/ 9309196 w 10657465"/>
              <a:gd name="T23" fmla="*/ 5842000 h 6485730"/>
              <a:gd name="T24" fmla="*/ 9309196 w 10657465"/>
              <a:gd name="T25" fmla="*/ 4402000 h 6485730"/>
              <a:gd name="T26" fmla="*/ 9417196 w 10657465"/>
              <a:gd name="T27" fmla="*/ 4402000 h 6485730"/>
              <a:gd name="T28" fmla="*/ 9417196 w 10657465"/>
              <a:gd name="T29" fmla="*/ 5842000 h 6485730"/>
              <a:gd name="T30" fmla="*/ 9424402 w 10657465"/>
              <a:gd name="T31" fmla="*/ 5842000 h 6485730"/>
              <a:gd name="T32" fmla="*/ 9424402 w 10657465"/>
              <a:gd name="T33" fmla="*/ 5950000 h 6485730"/>
              <a:gd name="T34" fmla="*/ 100402 w 10657465"/>
              <a:gd name="T35" fmla="*/ 5950000 h 6485730"/>
              <a:gd name="T36" fmla="*/ 100402 w 10657465"/>
              <a:gd name="T37" fmla="*/ 5943600 h 6485730"/>
              <a:gd name="T38" fmla="*/ 0 w 10657465"/>
              <a:gd name="T39" fmla="*/ 5943600 h 64857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657465"/>
              <a:gd name="T61" fmla="*/ 0 h 6485730"/>
              <a:gd name="T62" fmla="*/ 10657465 w 10657465"/>
              <a:gd name="T63" fmla="*/ 6485730 h 64857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657465" h="6485730">
                <a:moveTo>
                  <a:pt x="0" y="0"/>
                </a:moveTo>
                <a:lnTo>
                  <a:pt x="31066" y="0"/>
                </a:lnTo>
                <a:lnTo>
                  <a:pt x="108000" y="0"/>
                </a:lnTo>
                <a:lnTo>
                  <a:pt x="10651065" y="0"/>
                </a:lnTo>
                <a:lnTo>
                  <a:pt x="10651065" y="5730"/>
                </a:lnTo>
                <a:lnTo>
                  <a:pt x="10657465" y="5730"/>
                </a:lnTo>
                <a:lnTo>
                  <a:pt x="10657465" y="6485730"/>
                </a:lnTo>
                <a:lnTo>
                  <a:pt x="10549465" y="6485730"/>
                </a:lnTo>
                <a:lnTo>
                  <a:pt x="10549465" y="108000"/>
                </a:lnTo>
                <a:lnTo>
                  <a:pt x="108000" y="108000"/>
                </a:lnTo>
                <a:lnTo>
                  <a:pt x="108000" y="5842000"/>
                </a:lnTo>
                <a:lnTo>
                  <a:pt x="9309196" y="5842000"/>
                </a:lnTo>
                <a:lnTo>
                  <a:pt x="9309196" y="4402000"/>
                </a:lnTo>
                <a:lnTo>
                  <a:pt x="9417196" y="4402000"/>
                </a:lnTo>
                <a:lnTo>
                  <a:pt x="9417196" y="5842000"/>
                </a:lnTo>
                <a:lnTo>
                  <a:pt x="9424402" y="5842000"/>
                </a:lnTo>
                <a:lnTo>
                  <a:pt x="9424402" y="5950000"/>
                </a:lnTo>
                <a:lnTo>
                  <a:pt x="100402" y="5950000"/>
                </a:lnTo>
                <a:lnTo>
                  <a:pt x="100402" y="5943600"/>
                </a:lnTo>
                <a:lnTo>
                  <a:pt x="0" y="5943600"/>
                </a:lnTo>
                <a:close/>
              </a:path>
            </a:pathLst>
          </a:cu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8" name="直接连接符 12"/>
          <p:cNvSpPr>
            <a:spLocks noChangeShapeType="1"/>
          </p:cNvSpPr>
          <p:nvPr/>
        </p:nvSpPr>
        <p:spPr bwMode="auto">
          <a:xfrm>
            <a:off x="1767533" y="2713452"/>
            <a:ext cx="8845550" cy="0"/>
          </a:xfrm>
          <a:prstGeom prst="line">
            <a:avLst/>
          </a:prstGeom>
          <a:noFill/>
          <a:ln w="6350" cap="flat" cmpd="sng">
            <a:solidFill>
              <a:srgbClr val="FFFFFF">
                <a:alpha val="59999"/>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9" name="直接连接符 13"/>
          <p:cNvSpPr>
            <a:spLocks noChangeShapeType="1"/>
          </p:cNvSpPr>
          <p:nvPr/>
        </p:nvSpPr>
        <p:spPr bwMode="auto">
          <a:xfrm>
            <a:off x="3642519" y="3724879"/>
            <a:ext cx="4895850" cy="1587"/>
          </a:xfrm>
          <a:prstGeom prst="line">
            <a:avLst/>
          </a:prstGeom>
          <a:noFill/>
          <a:ln w="6350" cap="flat" cmpd="sng">
            <a:solidFill>
              <a:srgbClr val="FFFFFF">
                <a:alpha val="59999"/>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文本框 1"/>
          <p:cNvSpPr>
            <a:spLocks noChangeArrowheads="1"/>
          </p:cNvSpPr>
          <p:nvPr/>
        </p:nvSpPr>
        <p:spPr bwMode="auto">
          <a:xfrm>
            <a:off x="1915352" y="1512133"/>
            <a:ext cx="84914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algn="ctr" eaLnBrk="1" hangingPunct="1"/>
            <a:r>
              <a:rPr lang="zh-CN" altLang="en-US" sz="72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信用评分卡</a:t>
            </a:r>
            <a:endParaRPr lang="en-US" altLang="en-US" sz="7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文本框 1"/>
          <p:cNvSpPr>
            <a:spLocks noChangeArrowheads="1"/>
          </p:cNvSpPr>
          <p:nvPr/>
        </p:nvSpPr>
        <p:spPr bwMode="auto">
          <a:xfrm>
            <a:off x="3480602" y="3085669"/>
            <a:ext cx="5057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algn="ctr" eaLnBrk="1" hangingPunct="1"/>
            <a:r>
              <a:rPr lang="zh-CN" altLang="en-US" sz="32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第七组</a:t>
            </a:r>
            <a:endParaRPr lang="en-US"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组合 5"/>
          <p:cNvGrpSpPr/>
          <p:nvPr/>
        </p:nvGrpSpPr>
        <p:grpSpPr>
          <a:xfrm>
            <a:off x="1308209" y="4806863"/>
            <a:ext cx="4195653" cy="964984"/>
            <a:chOff x="1829977" y="5607308"/>
            <a:chExt cx="3250023" cy="1294866"/>
          </a:xfrm>
        </p:grpSpPr>
        <p:sp>
          <p:nvSpPr>
            <p:cNvPr id="3081" name="矩形 15"/>
            <p:cNvSpPr>
              <a:spLocks noChangeArrowheads="1"/>
            </p:cNvSpPr>
            <p:nvPr/>
          </p:nvSpPr>
          <p:spPr bwMode="auto">
            <a:xfrm>
              <a:off x="1829977" y="5608638"/>
              <a:ext cx="3250023" cy="1293536"/>
            </a:xfrm>
            <a:prstGeom prst="rect">
              <a:avLst/>
            </a:prstGeom>
            <a:noFill/>
            <a:ln w="6350" cap="flat" cmpd="sng">
              <a:solidFill>
                <a:srgbClr val="FFFFFF">
                  <a:alpha val="59999"/>
                </a:srgbClr>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
            <p:cNvSpPr/>
            <p:nvPr/>
          </p:nvSpPr>
          <p:spPr>
            <a:xfrm>
              <a:off x="1829977" y="5607308"/>
              <a:ext cx="3250023" cy="1238972"/>
            </a:xfrm>
            <a:prstGeom prst="rect">
              <a:avLst/>
            </a:prstGeom>
          </p:spPr>
          <p:txBody>
            <a:bodyPr wrap="square">
              <a:spAutoFit/>
            </a:bodyPr>
            <a:lstStyle/>
            <a:p>
              <a:pPr algn="ctr"/>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团队</a:t>
              </a:r>
              <a:endParaRPr lang="en-US" altLang="zh-CN" b="1" dirty="0" smtClean="0">
                <a:solidFill>
                  <a:srgbClr val="FFFFFF"/>
                </a:solidFill>
                <a:latin typeface="幼圆" panose="02010509060101010101" pitchFamily="49" charset="-122"/>
                <a:ea typeface="幼圆" panose="02010509060101010101" pitchFamily="49" charset="-122"/>
                <a:cs typeface="Kartika" panose="02020503030404060203" pitchFamily="18" charset="0"/>
              </a:endParaRPr>
            </a:p>
            <a:p>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组长：范亚军</a:t>
              </a:r>
              <a:endParaRPr lang="en-US" altLang="zh-CN" b="1" dirty="0" smtClean="0">
                <a:solidFill>
                  <a:srgbClr val="FFFFFF"/>
                </a:solidFill>
                <a:latin typeface="幼圆" panose="02010509060101010101" pitchFamily="49" charset="-122"/>
                <a:ea typeface="幼圆" panose="02010509060101010101" pitchFamily="49" charset="-122"/>
                <a:cs typeface="Kartika" panose="02020503030404060203" pitchFamily="18" charset="0"/>
              </a:endParaRPr>
            </a:p>
            <a:p>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组员：张鹏伟、方俊雅、庞瑞、王漪慧</a:t>
              </a:r>
              <a:endParaRPr lang="en-US" altLang="zh-CN"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7" name="组合 6"/>
          <p:cNvGrpSpPr/>
          <p:nvPr/>
        </p:nvGrpSpPr>
        <p:grpSpPr>
          <a:xfrm>
            <a:off x="7161211" y="4895838"/>
            <a:ext cx="2600326" cy="879117"/>
            <a:chOff x="6392862" y="5147033"/>
            <a:chExt cx="2600326" cy="879117"/>
          </a:xfrm>
        </p:grpSpPr>
        <p:sp>
          <p:nvSpPr>
            <p:cNvPr id="3083" name="矩形 17"/>
            <p:cNvSpPr>
              <a:spLocks noChangeArrowheads="1"/>
            </p:cNvSpPr>
            <p:nvPr/>
          </p:nvSpPr>
          <p:spPr bwMode="auto">
            <a:xfrm>
              <a:off x="6392863" y="5608638"/>
              <a:ext cx="2600325" cy="417512"/>
            </a:xfrm>
            <a:prstGeom prst="rect">
              <a:avLst/>
            </a:prstGeom>
            <a:noFill/>
            <a:ln w="6350" cap="flat" cmpd="sng">
              <a:solidFill>
                <a:srgbClr val="FFFFFF">
                  <a:alpha val="59999"/>
                </a:srgbClr>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文本框 1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392862" y="5147033"/>
              <a:ext cx="2044149" cy="861774"/>
            </a:xfrm>
            <a:prstGeom prst="rect">
              <a:avLst/>
            </a:prstGeom>
            <a:noFill/>
          </p:spPr>
          <p:txBody>
            <a:bodyPr wrap="none" rtlCol="0">
              <a:spAutoFit/>
            </a:bodyPr>
            <a:lstStyle/>
            <a:p>
              <a:pPr defTabSz="1218804">
                <a:defRPr/>
              </a:pPr>
              <a:endParaRPr lang="en-US" altLang="zh-CN" sz="3200" b="1" kern="0" dirty="0" smtClean="0">
                <a:solidFill>
                  <a:schemeClr val="tx1">
                    <a:lumMod val="85000"/>
                    <a:lumOff val="15000"/>
                  </a:schemeClr>
                </a:solidFill>
                <a:latin typeface="幼圆" panose="02010509060101010101" pitchFamily="49" charset="-122"/>
                <a:ea typeface="幼圆" panose="02010509060101010101" pitchFamily="49" charset="-122"/>
              </a:endParaRPr>
            </a:p>
            <a:p>
              <a:r>
                <a:rPr lang="zh-CN" altLang="en-US"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汇报人员：张鹏伟</a:t>
              </a:r>
              <a:endParaRPr lang="en-US" altLang="zh-CN"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pic>
        <p:nvPicPr>
          <p:cNvPr id="8" name="Skrillex-Scary Monsters And Nice Sprit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56287" y="-1227137"/>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par>
                                <p:cTn id="7" presetID="14" presetClass="entr" presetSubtype="10" fill="hold" grpId="0" nodeType="withEffect">
                                  <p:stCondLst>
                                    <p:cond delay="0"/>
                                  </p:stCondLst>
                                  <p:childTnLst>
                                    <p:set>
                                      <p:cBhvr>
                                        <p:cTn id="8" dur="1" fill="hold">
                                          <p:stCondLst>
                                            <p:cond delay="0"/>
                                          </p:stCondLst>
                                        </p:cTn>
                                        <p:tgtEl>
                                          <p:spTgt spid="3074"/>
                                        </p:tgtEl>
                                        <p:attrNameLst>
                                          <p:attrName>style.visibility</p:attrName>
                                        </p:attrNameLst>
                                      </p:cBhvr>
                                      <p:to>
                                        <p:strVal val="visible"/>
                                      </p:to>
                                    </p:set>
                                    <p:animEffect transition="in" filter="randombar(horizontal)">
                                      <p:cBhvr>
                                        <p:cTn id="9" dur="750"/>
                                        <p:tgtEl>
                                          <p:spTgt spid="307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1000" fill="hold"/>
                                        <p:tgtEl>
                                          <p:spTgt spid="3075"/>
                                        </p:tgtEl>
                                        <p:attrNameLst>
                                          <p:attrName>ppt_w</p:attrName>
                                        </p:attrNameLst>
                                      </p:cBhvr>
                                      <p:tavLst>
                                        <p:tav tm="0">
                                          <p:val>
                                            <p:fltVal val="0"/>
                                          </p:val>
                                        </p:tav>
                                        <p:tav tm="100000">
                                          <p:val>
                                            <p:strVal val="#ppt_w"/>
                                          </p:val>
                                        </p:tav>
                                      </p:tavLst>
                                    </p:anim>
                                    <p:anim calcmode="lin" valueType="num">
                                      <p:cBhvr>
                                        <p:cTn id="14" dur="1000" fill="hold"/>
                                        <p:tgtEl>
                                          <p:spTgt spid="3075"/>
                                        </p:tgtEl>
                                        <p:attrNameLst>
                                          <p:attrName>ppt_h</p:attrName>
                                        </p:attrNameLst>
                                      </p:cBhvr>
                                      <p:tavLst>
                                        <p:tav tm="0">
                                          <p:val>
                                            <p:fltVal val="0"/>
                                          </p:val>
                                        </p:tav>
                                        <p:tav tm="100000">
                                          <p:val>
                                            <p:strVal val="#ppt_h"/>
                                          </p:val>
                                        </p:tav>
                                      </p:tavLst>
                                    </p:anim>
                                    <p:animEffect transition="in" filter="fade">
                                      <p:cBhvr>
                                        <p:cTn id="15" dur="1000"/>
                                        <p:tgtEl>
                                          <p:spTgt spid="3075"/>
                                        </p:tgtEl>
                                      </p:cBhvr>
                                    </p:animEffect>
                                  </p:childTnLst>
                                </p:cTn>
                              </p:par>
                            </p:childTnLst>
                          </p:cTn>
                        </p:par>
                        <p:par>
                          <p:cTn id="16" fill="hold">
                            <p:stCondLst>
                              <p:cond delay="1750"/>
                            </p:stCondLst>
                            <p:childTnLst>
                              <p:par>
                                <p:cTn id="17" presetID="16" presetClass="entr" presetSubtype="37" fill="hold" grpId="0" nodeType="afterEffect">
                                  <p:stCondLst>
                                    <p:cond delay="0"/>
                                  </p:stCondLst>
                                  <p:childTnLst>
                                    <p:set>
                                      <p:cBhvr>
                                        <p:cTn id="18" dur="1" fill="hold">
                                          <p:stCondLst>
                                            <p:cond delay="0"/>
                                          </p:stCondLst>
                                        </p:cTn>
                                        <p:tgtEl>
                                          <p:spTgt spid="3078"/>
                                        </p:tgtEl>
                                        <p:attrNameLst>
                                          <p:attrName>style.visibility</p:attrName>
                                        </p:attrNameLst>
                                      </p:cBhvr>
                                      <p:to>
                                        <p:strVal val="visible"/>
                                      </p:to>
                                    </p:set>
                                    <p:animEffect transition="in" filter="barn(outVertical)">
                                      <p:cBhvr>
                                        <p:cTn id="19" dur="500"/>
                                        <p:tgtEl>
                                          <p:spTgt spid="3078"/>
                                        </p:tgtEl>
                                      </p:cBhvr>
                                    </p:animEffect>
                                  </p:childTnLst>
                                </p:cTn>
                              </p:par>
                            </p:childTnLst>
                          </p:cTn>
                        </p:par>
                        <p:par>
                          <p:cTn id="20" fill="hold">
                            <p:stCondLst>
                              <p:cond delay="2250"/>
                            </p:stCondLst>
                            <p:childTnLst>
                              <p:par>
                                <p:cTn id="21" presetID="55"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250" fill="hold"/>
                                        <p:tgtEl>
                                          <p:spTgt spid="15"/>
                                        </p:tgtEl>
                                        <p:attrNameLst>
                                          <p:attrName>ppt_w</p:attrName>
                                        </p:attrNameLst>
                                      </p:cBhvr>
                                      <p:tavLst>
                                        <p:tav tm="0">
                                          <p:val>
                                            <p:strVal val="#ppt_w*0.70"/>
                                          </p:val>
                                        </p:tav>
                                        <p:tav tm="100000">
                                          <p:val>
                                            <p:strVal val="#ppt_w"/>
                                          </p:val>
                                        </p:tav>
                                      </p:tavLst>
                                    </p:anim>
                                    <p:anim calcmode="lin" valueType="num">
                                      <p:cBhvr>
                                        <p:cTn id="24" dur="1250" fill="hold"/>
                                        <p:tgtEl>
                                          <p:spTgt spid="15"/>
                                        </p:tgtEl>
                                        <p:attrNameLst>
                                          <p:attrName>ppt_h</p:attrName>
                                        </p:attrNameLst>
                                      </p:cBhvr>
                                      <p:tavLst>
                                        <p:tav tm="0">
                                          <p:val>
                                            <p:strVal val="#ppt_h"/>
                                          </p:val>
                                        </p:tav>
                                        <p:tav tm="100000">
                                          <p:val>
                                            <p:strVal val="#ppt_h"/>
                                          </p:val>
                                        </p:tav>
                                      </p:tavLst>
                                    </p:anim>
                                    <p:animEffect transition="in" filter="fade">
                                      <p:cBhvr>
                                        <p:cTn id="25" dur="1250"/>
                                        <p:tgtEl>
                                          <p:spTgt spid="15"/>
                                        </p:tgtEl>
                                      </p:cBhvr>
                                    </p:animEffect>
                                  </p:childTnLst>
                                </p:cTn>
                              </p:par>
                            </p:childTnLst>
                          </p:cTn>
                        </p:par>
                        <p:par>
                          <p:cTn id="26" fill="hold">
                            <p:stCondLst>
                              <p:cond delay="3500"/>
                            </p:stCondLst>
                            <p:childTnLst>
                              <p:par>
                                <p:cTn id="27" presetID="16" presetClass="entr" presetSubtype="37" fill="hold" grpId="0" nodeType="afterEffect">
                                  <p:stCondLst>
                                    <p:cond delay="0"/>
                                  </p:stCondLst>
                                  <p:childTnLst>
                                    <p:set>
                                      <p:cBhvr>
                                        <p:cTn id="28" dur="1" fill="hold">
                                          <p:stCondLst>
                                            <p:cond delay="0"/>
                                          </p:stCondLst>
                                        </p:cTn>
                                        <p:tgtEl>
                                          <p:spTgt spid="3079"/>
                                        </p:tgtEl>
                                        <p:attrNameLst>
                                          <p:attrName>style.visibility</p:attrName>
                                        </p:attrNameLst>
                                      </p:cBhvr>
                                      <p:to>
                                        <p:strVal val="visible"/>
                                      </p:to>
                                    </p:set>
                                    <p:animEffect transition="in" filter="barn(outVertical)">
                                      <p:cBhvr>
                                        <p:cTn id="29" dur="500"/>
                                        <p:tgtEl>
                                          <p:spTgt spid="3079"/>
                                        </p:tgtEl>
                                      </p:cBhvr>
                                    </p:animEffect>
                                  </p:childTnLst>
                                </p:cTn>
                              </p:par>
                            </p:childTnLst>
                          </p:cTn>
                        </p:par>
                        <p:par>
                          <p:cTn id="30" fill="hold">
                            <p:stCondLst>
                              <p:cond delay="4000"/>
                            </p:stCondLst>
                            <p:childTnLst>
                              <p:par>
                                <p:cTn id="31" presetID="52"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par>
                                <p:cTn id="40" presetID="22" presetClass="entr" presetSubtype="2"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3" repeatCount="indefinite" fill="hold" display="0">
                  <p:stCondLst>
                    <p:cond delay="indefinite"/>
                  </p:stCondLst>
                  <p:endCondLst>
                    <p:cond evt="onStopAudio" delay="0">
                      <p:tgtEl>
                        <p:sldTgt/>
                      </p:tgtEl>
                    </p:cond>
                  </p:endCondLst>
                </p:cTn>
                <p:tgtEl>
                  <p:spTgt spid="8"/>
                </p:tgtEl>
              </p:cMediaNode>
            </p:audio>
          </p:childTnLst>
        </p:cTn>
      </p:par>
    </p:tnLst>
    <p:bldLst>
      <p:bldP spid="3074" grpId="0" animBg="1"/>
      <p:bldP spid="3075" grpId="0" animBg="1"/>
      <p:bldP spid="3078" grpId="0" animBg="1"/>
      <p:bldP spid="3079" grpId="0" animBg="1"/>
      <p:bldP spid="15"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710200" y="332604"/>
            <a:ext cx="2749471" cy="707886"/>
          </a:xfrm>
          <a:prstGeom prst="rect">
            <a:avLst/>
          </a:prstGeom>
          <a:noFill/>
        </p:spPr>
        <p:txBody>
          <a:bodyPr wrap="none" rtlCol="0">
            <a:spAutoFit/>
          </a:bodyPr>
          <a:lstStyle/>
          <a:p>
            <a:r>
              <a:rPr lang="zh-CN" altLang="en-US" sz="4000" dirty="0" smtClean="0">
                <a:solidFill>
                  <a:schemeClr val="tx1">
                    <a:lumMod val="85000"/>
                    <a:lumOff val="15000"/>
                  </a:schemeClr>
                </a:solidFill>
                <a:latin typeface="幼圆" panose="02010509060101010101" pitchFamily="49" charset="-122"/>
                <a:ea typeface="幼圆" panose="02010509060101010101" pitchFamily="49" charset="-122"/>
              </a:rPr>
              <a:t>处理异常值</a:t>
            </a:r>
            <a:endParaRPr lang="en-US" altLang="zh-CN" sz="4000" dirty="0">
              <a:solidFill>
                <a:schemeClr val="tx1">
                  <a:lumMod val="85000"/>
                  <a:lumOff val="15000"/>
                </a:schemeClr>
              </a:solidFill>
              <a:latin typeface="幼圆" panose="02010509060101010101" pitchFamily="49" charset="-122"/>
              <a:ea typeface="幼圆" panose="02010509060101010101" pitchFamily="49" charset="-122"/>
            </a:endParaRPr>
          </a:p>
        </p:txBody>
      </p:sp>
      <p:pic>
        <p:nvPicPr>
          <p:cNvPr id="2" name="图片 1"/>
          <p:cNvPicPr>
            <a:picLocks noChangeAspect="1"/>
          </p:cNvPicPr>
          <p:nvPr/>
        </p:nvPicPr>
        <p:blipFill>
          <a:blip r:embed="rId3"/>
          <a:stretch>
            <a:fillRect/>
          </a:stretch>
        </p:blipFill>
        <p:spPr>
          <a:xfrm>
            <a:off x="217713" y="1807752"/>
            <a:ext cx="11814629" cy="4288248"/>
          </a:xfrm>
          <a:prstGeom prst="rect">
            <a:avLst/>
          </a:prstGeom>
        </p:spPr>
      </p:pic>
    </p:spTree>
    <p:extLst>
      <p:ext uri="{BB962C8B-B14F-4D97-AF65-F5344CB8AC3E}">
        <p14:creationId xmlns:p14="http://schemas.microsoft.com/office/powerpoint/2010/main" val="28681163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710200" y="332604"/>
            <a:ext cx="2749471" cy="707886"/>
          </a:xfrm>
          <a:prstGeom prst="rect">
            <a:avLst/>
          </a:prstGeom>
          <a:noFill/>
        </p:spPr>
        <p:txBody>
          <a:bodyPr wrap="none" rtlCol="0">
            <a:spAutoFit/>
          </a:bodyPr>
          <a:lstStyle/>
          <a:p>
            <a:r>
              <a:rPr lang="zh-CN" altLang="en-US" sz="4000" dirty="0" smtClean="0">
                <a:solidFill>
                  <a:schemeClr val="tx1">
                    <a:lumMod val="85000"/>
                    <a:lumOff val="15000"/>
                  </a:schemeClr>
                </a:solidFill>
                <a:latin typeface="幼圆" panose="02010509060101010101" pitchFamily="49" charset="-122"/>
                <a:ea typeface="幼圆" panose="02010509060101010101" pitchFamily="49" charset="-122"/>
              </a:rPr>
              <a:t>处理缺失值</a:t>
            </a:r>
            <a:endParaRPr lang="en-US" altLang="zh-CN" sz="4000" dirty="0">
              <a:solidFill>
                <a:schemeClr val="tx1">
                  <a:lumMod val="85000"/>
                  <a:lumOff val="15000"/>
                </a:schemeClr>
              </a:solidFill>
              <a:latin typeface="幼圆" panose="02010509060101010101" pitchFamily="49" charset="-122"/>
              <a:ea typeface="幼圆" panose="02010509060101010101" pitchFamily="49" charset="-122"/>
            </a:endParaRPr>
          </a:p>
        </p:txBody>
      </p:sp>
      <p:pic>
        <p:nvPicPr>
          <p:cNvPr id="4" name="图片 3"/>
          <p:cNvPicPr>
            <a:picLocks noChangeAspect="1"/>
          </p:cNvPicPr>
          <p:nvPr/>
        </p:nvPicPr>
        <p:blipFill rotWithShape="1">
          <a:blip r:embed="rId3"/>
          <a:srcRect r="17184"/>
          <a:stretch/>
        </p:blipFill>
        <p:spPr>
          <a:xfrm>
            <a:off x="189467" y="2445942"/>
            <a:ext cx="8928835" cy="3775747"/>
          </a:xfrm>
          <a:prstGeom prst="rect">
            <a:avLst/>
          </a:prstGeom>
        </p:spPr>
      </p:pic>
      <p:pic>
        <p:nvPicPr>
          <p:cNvPr id="6" name="图片 5"/>
          <p:cNvPicPr>
            <a:picLocks noChangeAspect="1"/>
          </p:cNvPicPr>
          <p:nvPr/>
        </p:nvPicPr>
        <p:blipFill rotWithShape="1">
          <a:blip r:embed="rId4"/>
          <a:srcRect l="1688" r="17271"/>
          <a:stretch/>
        </p:blipFill>
        <p:spPr>
          <a:xfrm>
            <a:off x="189467" y="1807752"/>
            <a:ext cx="8737601" cy="906419"/>
          </a:xfrm>
          <a:prstGeom prst="rect">
            <a:avLst/>
          </a:prstGeom>
        </p:spPr>
      </p:pic>
      <p:pic>
        <p:nvPicPr>
          <p:cNvPr id="2" name="图片 1"/>
          <p:cNvPicPr>
            <a:picLocks noChangeAspect="1"/>
          </p:cNvPicPr>
          <p:nvPr/>
        </p:nvPicPr>
        <p:blipFill rotWithShape="1">
          <a:blip r:embed="rId5"/>
          <a:srcRect l="13042"/>
          <a:stretch/>
        </p:blipFill>
        <p:spPr>
          <a:xfrm>
            <a:off x="8020908" y="1734230"/>
            <a:ext cx="3585028" cy="4487459"/>
          </a:xfrm>
          <a:prstGeom prst="rect">
            <a:avLst/>
          </a:prstGeom>
        </p:spPr>
      </p:pic>
    </p:spTree>
    <p:extLst>
      <p:ext uri="{BB962C8B-B14F-4D97-AF65-F5344CB8AC3E}">
        <p14:creationId xmlns:p14="http://schemas.microsoft.com/office/powerpoint/2010/main" val="39047601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1"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rgbClr val="000000"/>
        </a:solidFill>
        <a:effectLst/>
      </p:bgPr>
    </p:bg>
    <p:spTree>
      <p:nvGrpSpPr>
        <p:cNvPr id="1" name=""/>
        <p:cNvGrpSpPr/>
        <p:nvPr/>
      </p:nvGrpSpPr>
      <p:grpSpPr>
        <a:xfrm>
          <a:off x="0" y="0"/>
          <a:ext cx="0" cy="0"/>
          <a:chOff x="0" y="0"/>
          <a:chExt cx="0" cy="0"/>
        </a:xfrm>
      </p:grpSpPr>
      <p:sp>
        <p:nvSpPr>
          <p:cNvPr id="5125" name="任意多边形 9"/>
          <p:cNvSpPr>
            <a:spLocks noChangeArrowheads="1"/>
          </p:cNvSpPr>
          <p:nvPr/>
        </p:nvSpPr>
        <p:spPr bwMode="auto">
          <a:xfrm rot="16200000" flipV="1">
            <a:off x="-971550" y="971550"/>
            <a:ext cx="6853238" cy="4910138"/>
          </a:xfrm>
          <a:custGeom>
            <a:avLst/>
            <a:gdLst>
              <a:gd name="T0" fmla="*/ 6853311 w 6853311"/>
              <a:gd name="T1" fmla="*/ 4910666 h 4910666"/>
              <a:gd name="T2" fmla="*/ 6853311 w 6853311"/>
              <a:gd name="T3" fmla="*/ 0 h 4910666"/>
              <a:gd name="T4" fmla="*/ 3426656 w 6853311"/>
              <a:gd name="T5" fmla="*/ 3426656 h 4910666"/>
              <a:gd name="T6" fmla="*/ 0 w 6853311"/>
              <a:gd name="T7" fmla="*/ 0 h 4910666"/>
              <a:gd name="T8" fmla="*/ 0 w 6853311"/>
              <a:gd name="T9" fmla="*/ 4910666 h 4910666"/>
              <a:gd name="T10" fmla="*/ 1942645 w 6853311"/>
              <a:gd name="T11" fmla="*/ 4910666 h 4910666"/>
              <a:gd name="T12" fmla="*/ 4910666 w 6853311"/>
              <a:gd name="T13" fmla="*/ 4910666 h 4910666"/>
              <a:gd name="T14" fmla="*/ 0 60000 65536"/>
              <a:gd name="T15" fmla="*/ 0 60000 65536"/>
              <a:gd name="T16" fmla="*/ 0 60000 65536"/>
              <a:gd name="T17" fmla="*/ 0 60000 65536"/>
              <a:gd name="T18" fmla="*/ 0 60000 65536"/>
              <a:gd name="T19" fmla="*/ 0 60000 65536"/>
              <a:gd name="T20" fmla="*/ 0 60000 65536"/>
              <a:gd name="T21" fmla="*/ 0 w 6853311"/>
              <a:gd name="T22" fmla="*/ 0 h 4910666"/>
              <a:gd name="T23" fmla="*/ 6853311 w 6853311"/>
              <a:gd name="T24" fmla="*/ 4910666 h 49106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53311" h="4910666">
                <a:moveTo>
                  <a:pt x="6853311" y="4910666"/>
                </a:moveTo>
                <a:lnTo>
                  <a:pt x="6853311" y="0"/>
                </a:lnTo>
                <a:lnTo>
                  <a:pt x="3426656" y="3426656"/>
                </a:lnTo>
                <a:lnTo>
                  <a:pt x="0" y="0"/>
                </a:lnTo>
                <a:lnTo>
                  <a:pt x="0" y="4910666"/>
                </a:lnTo>
                <a:lnTo>
                  <a:pt x="1942645" y="4910666"/>
                </a:lnTo>
                <a:lnTo>
                  <a:pt x="4910666" y="4910666"/>
                </a:lnTo>
                <a:close/>
              </a:path>
            </a:pathLst>
          </a:custGeom>
          <a:blipFill dpi="0" rotWithShape="0">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 name="组合 1"/>
          <p:cNvGrpSpPr/>
          <p:nvPr/>
        </p:nvGrpSpPr>
        <p:grpSpPr>
          <a:xfrm>
            <a:off x="2370138" y="1831975"/>
            <a:ext cx="3221037" cy="3308350"/>
            <a:chOff x="2370138" y="1831975"/>
            <a:chExt cx="3221037" cy="3308350"/>
          </a:xfrm>
        </p:grpSpPr>
        <p:sp>
          <p:nvSpPr>
            <p:cNvPr id="5124" name="矩形 43"/>
            <p:cNvSpPr>
              <a:spLocks noChangeAspect="1" noChangeArrowheads="1"/>
            </p:cNvSpPr>
            <p:nvPr/>
          </p:nvSpPr>
          <p:spPr bwMode="auto">
            <a:xfrm rot="2700000">
              <a:off x="2370138" y="1831975"/>
              <a:ext cx="3221038" cy="3221037"/>
            </a:xfrm>
            <a:prstGeom prst="rect">
              <a:avLst/>
            </a:prstGeom>
            <a:gradFill rotWithShape="1">
              <a:gsLst>
                <a:gs pos="0">
                  <a:srgbClr val="FCEF75"/>
                </a:gs>
                <a:gs pos="100000">
                  <a:srgbClr val="D3A02D"/>
                </a:gs>
              </a:gsLst>
              <a:lin ang="3600000" scaled="1"/>
            </a:gradFill>
            <a:ln w="12700" cap="flat" cmpd="sng">
              <a:solidFill>
                <a:srgbClr val="2F2637">
                  <a:alpha val="39999"/>
                </a:srgbClr>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47"/>
            <p:cNvSpPr>
              <a:spLocks noChangeArrowheads="1"/>
            </p:cNvSpPr>
            <p:nvPr/>
          </p:nvSpPr>
          <p:spPr bwMode="auto">
            <a:xfrm>
              <a:off x="2840038" y="2262188"/>
              <a:ext cx="2282825"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PART</a:t>
              </a:r>
              <a:endParaRPr lang="zh-CN" alt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a:p>
              <a:r>
                <a:rPr lang="en-US" sz="11500" dirty="0">
                  <a:solidFill>
                    <a:srgbClr val="3F3F3F"/>
                  </a:solidFill>
                  <a:latin typeface="华文宋体" panose="02010600040101010101" pitchFamily="2" charset="-122"/>
                  <a:ea typeface="华文宋体" panose="02010600040101010101" pitchFamily="2" charset="-122"/>
                  <a:sym typeface="华文宋体" panose="02010600040101010101" pitchFamily="2" charset="-122"/>
                </a:rPr>
                <a:t> </a:t>
              </a:r>
              <a:r>
                <a:rPr lang="en-US" sz="11500" dirty="0" smtClean="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03</a:t>
              </a:r>
              <a:endParaRPr lang="zh-CN" altLang="en-US" sz="115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p:txBody>
        </p:sp>
      </p:grpSp>
      <p:sp>
        <p:nvSpPr>
          <p:cNvPr id="24" name="TextBox 1"/>
          <p:cNvSpPr txBox="1"/>
          <p:nvPr/>
        </p:nvSpPr>
        <p:spPr>
          <a:xfrm>
            <a:off x="6803247" y="2216853"/>
            <a:ext cx="4185761" cy="830997"/>
          </a:xfrm>
          <a:prstGeom prst="rect">
            <a:avLst/>
          </a:prstGeom>
          <a:noFill/>
        </p:spPr>
        <p:txBody>
          <a:bodyPr wrap="none" rtlCol="0">
            <a:spAutoFit/>
          </a:bodyPr>
          <a:lstStyle/>
          <a:p>
            <a:pPr marL="0" lvl="1"/>
            <a:r>
              <a:rPr lang="zh-CN" altLang="en-US" sz="4800" b="1" spc="400" dirty="0">
                <a:gradFill>
                  <a:gsLst>
                    <a:gs pos="0">
                      <a:srgbClr val="FCEF75"/>
                    </a:gs>
                    <a:gs pos="100000">
                      <a:srgbClr val="D3A02D"/>
                    </a:gs>
                  </a:gsLst>
                  <a:lin ang="3600000" scaled="1"/>
                </a:gradFill>
                <a:latin typeface="微软雅黑" pitchFamily="34" charset="-122"/>
                <a:ea typeface="微软雅黑" pitchFamily="34" charset="-122"/>
              </a:rPr>
              <a:t>特征变量选择</a:t>
            </a:r>
          </a:p>
        </p:txBody>
      </p:sp>
      <p:sp>
        <p:nvSpPr>
          <p:cNvPr id="17" name="文本框 9"/>
          <p:cNvSpPr txBox="1"/>
          <p:nvPr/>
        </p:nvSpPr>
        <p:spPr>
          <a:xfrm>
            <a:off x="7782912" y="3592041"/>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smtClean="0">
                <a:solidFill>
                  <a:srgbClr val="FEFEFE"/>
                </a:solidFill>
                <a:latin typeface="微软雅黑" pitchFamily="34" charset="-122"/>
                <a:ea typeface="微软雅黑" pitchFamily="34" charset="-122"/>
              </a:rPr>
              <a:t>相关性检验</a:t>
            </a:r>
            <a:endParaRPr lang="zh-CN" altLang="en-US" sz="2000" dirty="0">
              <a:solidFill>
                <a:srgbClr val="FEFEFE"/>
              </a:solidFill>
              <a:latin typeface="微软雅黑" pitchFamily="34" charset="-122"/>
              <a:ea typeface="微软雅黑" pitchFamily="34" charset="-122"/>
            </a:endParaRPr>
          </a:p>
        </p:txBody>
      </p:sp>
      <p:sp>
        <p:nvSpPr>
          <p:cNvPr id="18" name="文本框 9"/>
          <p:cNvSpPr txBox="1"/>
          <p:nvPr/>
        </p:nvSpPr>
        <p:spPr>
          <a:xfrm>
            <a:off x="7782910" y="421229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数据分箱</a:t>
            </a:r>
          </a:p>
        </p:txBody>
      </p:sp>
      <p:sp>
        <p:nvSpPr>
          <p:cNvPr id="19" name="文本框 18"/>
          <p:cNvSpPr txBox="1"/>
          <p:nvPr/>
        </p:nvSpPr>
        <p:spPr>
          <a:xfrm>
            <a:off x="7782911" y="483254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en-US" altLang="zh-CN" sz="2000" dirty="0" smtClean="0">
                <a:solidFill>
                  <a:srgbClr val="FEFEFE"/>
                </a:solidFill>
                <a:latin typeface="微软雅黑" pitchFamily="34" charset="-122"/>
                <a:ea typeface="微软雅黑" pitchFamily="34" charset="-122"/>
              </a:rPr>
              <a:t>WOE</a:t>
            </a:r>
            <a:r>
              <a:rPr lang="zh-CN" altLang="en-US" sz="2000" dirty="0" smtClean="0">
                <a:solidFill>
                  <a:srgbClr val="FEFEFE"/>
                </a:solidFill>
                <a:latin typeface="微软雅黑" pitchFamily="34" charset="-122"/>
                <a:ea typeface="微软雅黑" pitchFamily="34" charset="-122"/>
              </a:rPr>
              <a:t>值和</a:t>
            </a:r>
            <a:r>
              <a:rPr lang="en-US" altLang="zh-CN" sz="2000" dirty="0" smtClean="0">
                <a:solidFill>
                  <a:srgbClr val="FEFEFE"/>
                </a:solidFill>
                <a:latin typeface="微软雅黑" pitchFamily="34" charset="-122"/>
                <a:ea typeface="微软雅黑" pitchFamily="34" charset="-122"/>
              </a:rPr>
              <a:t>IV</a:t>
            </a:r>
            <a:r>
              <a:rPr lang="zh-CN" altLang="en-US" sz="2000" dirty="0" smtClean="0">
                <a:solidFill>
                  <a:srgbClr val="FEFEFE"/>
                </a:solidFill>
                <a:latin typeface="微软雅黑" pitchFamily="34" charset="-122"/>
                <a:ea typeface="微软雅黑" pitchFamily="34" charset="-122"/>
              </a:rPr>
              <a:t>值</a:t>
            </a:r>
            <a:endParaRPr lang="zh-CN" altLang="en-US" sz="2000" dirty="0">
              <a:solidFill>
                <a:srgbClr val="FEFEFE"/>
              </a:solidFill>
              <a:latin typeface="微软雅黑" pitchFamily="34" charset="-122"/>
              <a:ea typeface="微软雅黑" pitchFamily="34" charset="-122"/>
            </a:endParaRPr>
          </a:p>
        </p:txBody>
      </p:sp>
    </p:spTree>
    <p:extLst>
      <p:ext uri="{BB962C8B-B14F-4D97-AF65-F5344CB8AC3E}">
        <p14:creationId xmlns:p14="http://schemas.microsoft.com/office/powerpoint/2010/main" val="1347281148"/>
      </p:ext>
    </p:extLst>
  </p:cSld>
  <p:clrMapOvr>
    <a:masterClrMapping/>
  </p:clrMapOvr>
  <mc:AlternateContent xmlns:mc="http://schemas.openxmlformats.org/markup-compatibility/2006" xmlns:p14="http://schemas.microsoft.com/office/powerpoint/2010/main">
    <mc:Choice Requires="p14">
      <p:transition spd="slow" p14:dur="39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randombar(horizontal)">
                                      <p:cBhvr>
                                        <p:cTn id="7" dur="750"/>
                                        <p:tgtEl>
                                          <p:spTgt spid="5125"/>
                                        </p:tgtEl>
                                      </p:cBhvr>
                                    </p:animEffect>
                                  </p:childTnLst>
                                </p:cTn>
                              </p:par>
                            </p:childTnLst>
                          </p:cTn>
                        </p:par>
                        <p:par>
                          <p:cTn id="8" fill="hold">
                            <p:stCondLst>
                              <p:cond delay="75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750"/>
                            </p:stCondLst>
                            <p:childTnLst>
                              <p:par>
                                <p:cTn id="15" presetID="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1750"/>
                            </p:stCondLst>
                            <p:childTnLst>
                              <p:par>
                                <p:cTn id="18" presetID="6" presetClass="emph" presetSubtype="0" fill="hold" grpId="1" nodeType="afterEffect">
                                  <p:stCondLst>
                                    <p:cond delay="0"/>
                                  </p:stCondLst>
                                  <p:childTnLst>
                                    <p:animScale>
                                      <p:cBhvr>
                                        <p:cTn id="19" dur="1000" fill="hold"/>
                                        <p:tgtEl>
                                          <p:spTgt spid="24"/>
                                        </p:tgtEl>
                                      </p:cBhvr>
                                      <p:by x="150000" y="150000"/>
                                    </p:animScale>
                                  </p:childTnLst>
                                </p:cTn>
                              </p:par>
                            </p:childTnLst>
                          </p:cTn>
                        </p:par>
                        <p:par>
                          <p:cTn id="20" fill="hold">
                            <p:stCondLst>
                              <p:cond delay="2750"/>
                            </p:stCondLst>
                            <p:childTnLst>
                              <p:par>
                                <p:cTn id="21" presetID="2" presetClass="entr" presetSubtype="4"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0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24" grpId="0"/>
      <p:bldP spid="24" grpId="1"/>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093946" y="150747"/>
            <a:ext cx="3877985" cy="646331"/>
          </a:xfrm>
          <a:prstGeom prst="rect">
            <a:avLst/>
          </a:prstGeom>
          <a:noFill/>
        </p:spPr>
        <p:txBody>
          <a:bodyPr wrap="none" rtlCol="0">
            <a:spAutoFit/>
          </a:bodyPr>
          <a:lstStyle/>
          <a:p>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变量的相关性检验</a:t>
            </a:r>
            <a:endParaRPr lang="en-US" altLang="zh-CN" sz="36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5" name="矩形 22"/>
          <p:cNvSpPr>
            <a:spLocks noChangeAspect="1" noChangeArrowheads="1"/>
          </p:cNvSpPr>
          <p:nvPr/>
        </p:nvSpPr>
        <p:spPr bwMode="auto">
          <a:xfrm rot="2700000">
            <a:off x="5882655" y="84770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直接连接符 24"/>
          <p:cNvSpPr>
            <a:spLocks noChangeShapeType="1"/>
          </p:cNvSpPr>
          <p:nvPr/>
        </p:nvSpPr>
        <p:spPr bwMode="auto">
          <a:xfrm flipV="1">
            <a:off x="2759490" y="1014218"/>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直接连接符 24"/>
          <p:cNvSpPr>
            <a:spLocks noChangeShapeType="1"/>
          </p:cNvSpPr>
          <p:nvPr/>
        </p:nvSpPr>
        <p:spPr bwMode="auto">
          <a:xfrm flipV="1">
            <a:off x="6417153" y="998422"/>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38" name="图片 37" descr="C:\Users\Administrator\Desktop\TIM图片20181222172102.png"/>
          <p:cNvPicPr/>
          <p:nvPr/>
        </p:nvPicPr>
        <p:blipFill>
          <a:blip r:embed="rId3">
            <a:extLst>
              <a:ext uri="{28A0092B-C50C-407E-A947-70E740481C1C}">
                <a14:useLocalDpi xmlns:a14="http://schemas.microsoft.com/office/drawing/2010/main" val="0"/>
              </a:ext>
            </a:extLst>
          </a:blip>
          <a:srcRect/>
          <a:stretch>
            <a:fillRect/>
          </a:stretch>
        </p:blipFill>
        <p:spPr bwMode="auto">
          <a:xfrm>
            <a:off x="4093946" y="1027704"/>
            <a:ext cx="7567448" cy="5731142"/>
          </a:xfrm>
          <a:prstGeom prst="rect">
            <a:avLst/>
          </a:prstGeom>
          <a:noFill/>
          <a:ln>
            <a:noFill/>
          </a:ln>
        </p:spPr>
      </p:pic>
      <p:grpSp>
        <p:nvGrpSpPr>
          <p:cNvPr id="8" name="组合 7"/>
          <p:cNvGrpSpPr/>
          <p:nvPr/>
        </p:nvGrpSpPr>
        <p:grpSpPr>
          <a:xfrm>
            <a:off x="187020" y="1952367"/>
            <a:ext cx="3906926" cy="3880021"/>
            <a:chOff x="5612250" y="1427449"/>
            <a:chExt cx="2979183" cy="2392591"/>
          </a:xfrm>
        </p:grpSpPr>
        <p:sp>
          <p:nvSpPr>
            <p:cNvPr id="9" name="圆角矩形 8"/>
            <p:cNvSpPr/>
            <p:nvPr/>
          </p:nvSpPr>
          <p:spPr>
            <a:xfrm>
              <a:off x="6036140" y="1864797"/>
              <a:ext cx="2555293" cy="1955243"/>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0" name="圆角矩形 9"/>
            <p:cNvSpPr/>
            <p:nvPr/>
          </p:nvSpPr>
          <p:spPr>
            <a:xfrm>
              <a:off x="5612250" y="1427449"/>
              <a:ext cx="2979183"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1" name="椭圆 10"/>
            <p:cNvSpPr/>
            <p:nvPr/>
          </p:nvSpPr>
          <p:spPr>
            <a:xfrm>
              <a:off x="5707252" y="1527310"/>
              <a:ext cx="237626" cy="237626"/>
            </a:xfrm>
            <a:prstGeom prst="ellipse">
              <a:avLst/>
            </a:prstGeo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2" name="TextBox 24"/>
            <p:cNvSpPr txBox="1"/>
            <p:nvPr/>
          </p:nvSpPr>
          <p:spPr>
            <a:xfrm>
              <a:off x="6036140" y="1534118"/>
              <a:ext cx="2461832" cy="19594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endParaRPr lang="en-US" altLang="zh-CN" sz="1800" dirty="0">
                <a:solidFill>
                  <a:schemeClr val="tx1"/>
                </a:solidFill>
              </a:endParaRPr>
            </a:p>
          </p:txBody>
        </p:sp>
      </p:grpSp>
      <p:sp>
        <p:nvSpPr>
          <p:cNvPr id="2" name="矩形 1"/>
          <p:cNvSpPr/>
          <p:nvPr/>
        </p:nvSpPr>
        <p:spPr>
          <a:xfrm>
            <a:off x="949061" y="3163121"/>
            <a:ext cx="2938735" cy="2031325"/>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建模之前</a:t>
            </a:r>
            <a:r>
              <a:rPr lang="zh-CN" altLang="en-US" dirty="0" smtClean="0">
                <a:latin typeface="微软雅黑" panose="020B0503020204020204" pitchFamily="34" charset="-122"/>
                <a:ea typeface="微软雅黑" panose="020B0503020204020204" pitchFamily="34" charset="-122"/>
              </a:rPr>
              <a:t>需要</a:t>
            </a:r>
            <a:r>
              <a:rPr lang="zh-CN" altLang="en-US" dirty="0">
                <a:latin typeface="微软雅黑" panose="020B0503020204020204" pitchFamily="34" charset="-122"/>
                <a:ea typeface="微软雅黑" panose="020B0503020204020204" pitchFamily="34" charset="-122"/>
              </a:rPr>
              <a:t>先检验变量之间的相关性，如果自变量之间具有强相关性，则会影响模型的准确性；如果自变量和因变量之间具有强相关性，则需要重点关注，后续提取特征时需要保留</a:t>
            </a:r>
          </a:p>
        </p:txBody>
      </p:sp>
    </p:spTree>
    <p:extLst>
      <p:ext uri="{BB962C8B-B14F-4D97-AF65-F5344CB8AC3E}">
        <p14:creationId xmlns:p14="http://schemas.microsoft.com/office/powerpoint/2010/main" val="1518869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009342" y="167336"/>
            <a:ext cx="4106625"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数据分箱</a:t>
            </a:r>
            <a:endParaRPr lang="en-US" altLang="zh-CN" sz="36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5" name="矩形 22"/>
          <p:cNvSpPr>
            <a:spLocks noChangeAspect="1" noChangeArrowheads="1"/>
          </p:cNvSpPr>
          <p:nvPr/>
        </p:nvSpPr>
        <p:spPr bwMode="auto">
          <a:xfrm rot="2700000">
            <a:off x="5882655" y="84770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直接连接符 24"/>
          <p:cNvSpPr>
            <a:spLocks noChangeShapeType="1"/>
          </p:cNvSpPr>
          <p:nvPr/>
        </p:nvSpPr>
        <p:spPr bwMode="auto">
          <a:xfrm flipV="1">
            <a:off x="2759490" y="1014218"/>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直接连接符 24"/>
          <p:cNvSpPr>
            <a:spLocks noChangeShapeType="1"/>
          </p:cNvSpPr>
          <p:nvPr/>
        </p:nvSpPr>
        <p:spPr bwMode="auto">
          <a:xfrm flipV="1">
            <a:off x="6417153" y="998422"/>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486" y="1482814"/>
            <a:ext cx="11146971" cy="4700272"/>
          </a:xfrm>
          <a:prstGeom prst="rect">
            <a:avLst/>
          </a:prstGeom>
        </p:spPr>
      </p:pic>
    </p:spTree>
    <p:extLst>
      <p:ext uri="{BB962C8B-B14F-4D97-AF65-F5344CB8AC3E}">
        <p14:creationId xmlns:p14="http://schemas.microsoft.com/office/powerpoint/2010/main" val="352053928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469911" y="114094"/>
            <a:ext cx="3185487" cy="646331"/>
          </a:xfrm>
          <a:prstGeom prst="rect">
            <a:avLst/>
          </a:prstGeom>
          <a:noFill/>
        </p:spPr>
        <p:txBody>
          <a:bodyPr wrap="none" rtlCol="0">
            <a:spAutoFit/>
          </a:bodyPr>
          <a:lstStyle/>
          <a:p>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计算</a:t>
            </a:r>
            <a:r>
              <a:rPr lang="en-US" altLang="zh-CN" sz="3600" dirty="0" smtClean="0">
                <a:solidFill>
                  <a:schemeClr val="tx1">
                    <a:lumMod val="85000"/>
                    <a:lumOff val="15000"/>
                  </a:schemeClr>
                </a:solidFill>
                <a:latin typeface="幼圆" panose="02010509060101010101" pitchFamily="49" charset="-122"/>
                <a:ea typeface="幼圆" panose="02010509060101010101" pitchFamily="49" charset="-122"/>
              </a:rPr>
              <a:t>WOE</a:t>
            </a:r>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及</a:t>
            </a:r>
            <a:r>
              <a:rPr lang="en-US" altLang="zh-CN" sz="3600" dirty="0" smtClean="0">
                <a:solidFill>
                  <a:schemeClr val="tx1">
                    <a:lumMod val="85000"/>
                    <a:lumOff val="15000"/>
                  </a:schemeClr>
                </a:solidFill>
                <a:latin typeface="幼圆" panose="02010509060101010101" pitchFamily="49" charset="-122"/>
                <a:ea typeface="幼圆" panose="02010509060101010101" pitchFamily="49" charset="-122"/>
              </a:rPr>
              <a:t>IV</a:t>
            </a:r>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值</a:t>
            </a:r>
            <a:endParaRPr lang="en-US" altLang="zh-CN" sz="36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5" name="矩形 22"/>
          <p:cNvSpPr>
            <a:spLocks noChangeAspect="1" noChangeArrowheads="1"/>
          </p:cNvSpPr>
          <p:nvPr/>
        </p:nvSpPr>
        <p:spPr bwMode="auto">
          <a:xfrm rot="2700000">
            <a:off x="5882655" y="84770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直接连接符 24"/>
          <p:cNvSpPr>
            <a:spLocks noChangeShapeType="1"/>
          </p:cNvSpPr>
          <p:nvPr/>
        </p:nvSpPr>
        <p:spPr bwMode="auto">
          <a:xfrm flipV="1">
            <a:off x="2759490" y="1014218"/>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直接连接符 24"/>
          <p:cNvSpPr>
            <a:spLocks noChangeShapeType="1"/>
          </p:cNvSpPr>
          <p:nvPr/>
        </p:nvSpPr>
        <p:spPr bwMode="auto">
          <a:xfrm flipV="1">
            <a:off x="6417153" y="998422"/>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9" name="图片 8"/>
          <p:cNvPicPr/>
          <p:nvPr/>
        </p:nvPicPr>
        <p:blipFill>
          <a:blip r:embed="rId3">
            <a:extLst>
              <a:ext uri="{28A0092B-C50C-407E-A947-70E740481C1C}">
                <a14:useLocalDpi xmlns:a14="http://schemas.microsoft.com/office/drawing/2010/main" val="0"/>
              </a:ext>
            </a:extLst>
          </a:blip>
          <a:stretch>
            <a:fillRect/>
          </a:stretch>
        </p:blipFill>
        <p:spPr>
          <a:xfrm>
            <a:off x="612540" y="1551852"/>
            <a:ext cx="10900228" cy="4729655"/>
          </a:xfrm>
          <a:prstGeom prst="rect">
            <a:avLst/>
          </a:prstGeom>
          <a:ln>
            <a:noFill/>
          </a:ln>
          <a:effectLst>
            <a:outerShdw blurRad="190500" algn="tl" rotWithShape="0">
              <a:srgbClr val="000000">
                <a:alpha val="70000"/>
              </a:srgbClr>
            </a:outerShdw>
          </a:effectLst>
        </p:spPr>
      </p:pic>
      <p:pic>
        <p:nvPicPr>
          <p:cNvPr id="5" name="图片 4"/>
          <p:cNvPicPr>
            <a:picLocks noChangeAspect="1"/>
          </p:cNvPicPr>
          <p:nvPr/>
        </p:nvPicPr>
        <p:blipFill>
          <a:blip r:embed="rId4"/>
          <a:stretch>
            <a:fillRect/>
          </a:stretch>
        </p:blipFill>
        <p:spPr>
          <a:xfrm>
            <a:off x="333632" y="1298798"/>
            <a:ext cx="11331145" cy="5272182"/>
          </a:xfrm>
          <a:prstGeom prst="rect">
            <a:avLst/>
          </a:prstGeom>
        </p:spPr>
      </p:pic>
    </p:spTree>
    <p:extLst>
      <p:ext uri="{BB962C8B-B14F-4D97-AF65-F5344CB8AC3E}">
        <p14:creationId xmlns:p14="http://schemas.microsoft.com/office/powerpoint/2010/main" val="3524979017"/>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childTnLst>
                                </p:cTn>
                              </p:par>
                              <p:par>
                                <p:cTn id="10" presetID="14" presetClass="entr" presetSubtype="1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nodeType="clickEffect">
                                  <p:stCondLst>
                                    <p:cond delay="0"/>
                                  </p:stCondLst>
                                  <p:childTnLst>
                                    <p:animEffect transition="out" filter="wipe(down)">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22"/>
          <p:cNvSpPr>
            <a:spLocks noChangeAspect="1" noChangeArrowheads="1"/>
          </p:cNvSpPr>
          <p:nvPr/>
        </p:nvSpPr>
        <p:spPr bwMode="auto">
          <a:xfrm rot="2700000">
            <a:off x="5882655" y="84770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直接连接符 24"/>
          <p:cNvSpPr>
            <a:spLocks noChangeShapeType="1"/>
          </p:cNvSpPr>
          <p:nvPr/>
        </p:nvSpPr>
        <p:spPr bwMode="auto">
          <a:xfrm flipV="1">
            <a:off x="2759490" y="1014218"/>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直接连接符 24"/>
          <p:cNvSpPr>
            <a:spLocks noChangeShapeType="1"/>
          </p:cNvSpPr>
          <p:nvPr/>
        </p:nvSpPr>
        <p:spPr bwMode="auto">
          <a:xfrm flipV="1">
            <a:off x="6417153" y="998422"/>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9" name="图片 8" descr="C:\Users\Administrator\Desktop\TIM图片20181222194931.png"/>
          <p:cNvPicPr/>
          <p:nvPr/>
        </p:nvPicPr>
        <p:blipFill>
          <a:blip r:embed="rId3">
            <a:extLst>
              <a:ext uri="{28A0092B-C50C-407E-A947-70E740481C1C}">
                <a14:useLocalDpi xmlns:a14="http://schemas.microsoft.com/office/drawing/2010/main" val="0"/>
              </a:ext>
            </a:extLst>
          </a:blip>
          <a:srcRect/>
          <a:stretch>
            <a:fillRect/>
          </a:stretch>
        </p:blipFill>
        <p:spPr bwMode="auto">
          <a:xfrm>
            <a:off x="1045028" y="1294983"/>
            <a:ext cx="10218057" cy="5225152"/>
          </a:xfrm>
          <a:prstGeom prst="rect">
            <a:avLst/>
          </a:prstGeom>
          <a:noFill/>
          <a:ln>
            <a:noFill/>
          </a:ln>
        </p:spPr>
      </p:pic>
      <p:sp>
        <p:nvSpPr>
          <p:cNvPr id="10" name="文本框 9"/>
          <p:cNvSpPr txBox="1"/>
          <p:nvPr/>
        </p:nvSpPr>
        <p:spPr>
          <a:xfrm>
            <a:off x="4469911" y="114094"/>
            <a:ext cx="3185487" cy="646331"/>
          </a:xfrm>
          <a:prstGeom prst="rect">
            <a:avLst/>
          </a:prstGeom>
          <a:noFill/>
        </p:spPr>
        <p:txBody>
          <a:bodyPr wrap="none" rtlCol="0">
            <a:spAutoFit/>
          </a:bodyPr>
          <a:lstStyle/>
          <a:p>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计算</a:t>
            </a:r>
            <a:r>
              <a:rPr lang="en-US" altLang="zh-CN" sz="3600" dirty="0" smtClean="0">
                <a:solidFill>
                  <a:schemeClr val="tx1">
                    <a:lumMod val="85000"/>
                    <a:lumOff val="15000"/>
                  </a:schemeClr>
                </a:solidFill>
                <a:latin typeface="幼圆" panose="02010509060101010101" pitchFamily="49" charset="-122"/>
                <a:ea typeface="幼圆" panose="02010509060101010101" pitchFamily="49" charset="-122"/>
              </a:rPr>
              <a:t>WOE</a:t>
            </a:r>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及</a:t>
            </a:r>
            <a:r>
              <a:rPr lang="en-US" altLang="zh-CN" sz="3600" dirty="0" smtClean="0">
                <a:solidFill>
                  <a:schemeClr val="tx1">
                    <a:lumMod val="85000"/>
                    <a:lumOff val="15000"/>
                  </a:schemeClr>
                </a:solidFill>
                <a:latin typeface="幼圆" panose="02010509060101010101" pitchFamily="49" charset="-122"/>
                <a:ea typeface="幼圆" panose="02010509060101010101" pitchFamily="49" charset="-122"/>
              </a:rPr>
              <a:t>IV</a:t>
            </a:r>
            <a:r>
              <a:rPr lang="zh-CN" altLang="en-US" sz="3600" dirty="0" smtClean="0">
                <a:solidFill>
                  <a:schemeClr val="tx1">
                    <a:lumMod val="85000"/>
                    <a:lumOff val="15000"/>
                  </a:schemeClr>
                </a:solidFill>
                <a:latin typeface="幼圆" panose="02010509060101010101" pitchFamily="49" charset="-122"/>
                <a:ea typeface="幼圆" panose="02010509060101010101" pitchFamily="49" charset="-122"/>
              </a:rPr>
              <a:t>值</a:t>
            </a:r>
            <a:endParaRPr lang="en-US" altLang="zh-CN" sz="3600" dirty="0">
              <a:solidFill>
                <a:schemeClr val="tx1">
                  <a:lumMod val="85000"/>
                  <a:lumOff val="15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048722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sp>
        <p:nvSpPr>
          <p:cNvPr id="5122" name="矩形 15"/>
          <p:cNvSpPr>
            <a:spLocks noChangeArrowheads="1"/>
          </p:cNvSpPr>
          <p:nvPr/>
        </p:nvSpPr>
        <p:spPr bwMode="auto">
          <a:xfrm>
            <a:off x="2109788" y="-955675"/>
            <a:ext cx="534987" cy="815975"/>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3" name="矩形 16"/>
          <p:cNvSpPr>
            <a:spLocks noChangeArrowheads="1"/>
          </p:cNvSpPr>
          <p:nvPr/>
        </p:nvSpPr>
        <p:spPr bwMode="auto">
          <a:xfrm>
            <a:off x="2644775" y="-955675"/>
            <a:ext cx="534988" cy="815975"/>
          </a:xfrm>
          <a:prstGeom prst="rect">
            <a:avLst/>
          </a:pr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5" name="任意多边形 9"/>
          <p:cNvSpPr>
            <a:spLocks noChangeArrowheads="1"/>
          </p:cNvSpPr>
          <p:nvPr/>
        </p:nvSpPr>
        <p:spPr bwMode="auto">
          <a:xfrm rot="16200000" flipV="1">
            <a:off x="-971550" y="971550"/>
            <a:ext cx="6853238" cy="4910138"/>
          </a:xfrm>
          <a:custGeom>
            <a:avLst/>
            <a:gdLst>
              <a:gd name="T0" fmla="*/ 6853311 w 6853311"/>
              <a:gd name="T1" fmla="*/ 4910666 h 4910666"/>
              <a:gd name="T2" fmla="*/ 6853311 w 6853311"/>
              <a:gd name="T3" fmla="*/ 0 h 4910666"/>
              <a:gd name="T4" fmla="*/ 3426656 w 6853311"/>
              <a:gd name="T5" fmla="*/ 3426656 h 4910666"/>
              <a:gd name="T6" fmla="*/ 0 w 6853311"/>
              <a:gd name="T7" fmla="*/ 0 h 4910666"/>
              <a:gd name="T8" fmla="*/ 0 w 6853311"/>
              <a:gd name="T9" fmla="*/ 4910666 h 4910666"/>
              <a:gd name="T10" fmla="*/ 1942645 w 6853311"/>
              <a:gd name="T11" fmla="*/ 4910666 h 4910666"/>
              <a:gd name="T12" fmla="*/ 4910666 w 6853311"/>
              <a:gd name="T13" fmla="*/ 4910666 h 4910666"/>
              <a:gd name="T14" fmla="*/ 0 60000 65536"/>
              <a:gd name="T15" fmla="*/ 0 60000 65536"/>
              <a:gd name="T16" fmla="*/ 0 60000 65536"/>
              <a:gd name="T17" fmla="*/ 0 60000 65536"/>
              <a:gd name="T18" fmla="*/ 0 60000 65536"/>
              <a:gd name="T19" fmla="*/ 0 60000 65536"/>
              <a:gd name="T20" fmla="*/ 0 60000 65536"/>
              <a:gd name="T21" fmla="*/ 0 w 6853311"/>
              <a:gd name="T22" fmla="*/ 0 h 4910666"/>
              <a:gd name="T23" fmla="*/ 6853311 w 6853311"/>
              <a:gd name="T24" fmla="*/ 4910666 h 49106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53311" h="4910666">
                <a:moveTo>
                  <a:pt x="6853311" y="4910666"/>
                </a:moveTo>
                <a:lnTo>
                  <a:pt x="6853311" y="0"/>
                </a:lnTo>
                <a:lnTo>
                  <a:pt x="3426656" y="3426656"/>
                </a:lnTo>
                <a:lnTo>
                  <a:pt x="0" y="0"/>
                </a:lnTo>
                <a:lnTo>
                  <a:pt x="0" y="4910666"/>
                </a:lnTo>
                <a:lnTo>
                  <a:pt x="1942645" y="4910666"/>
                </a:lnTo>
                <a:lnTo>
                  <a:pt x="4910666" y="4910666"/>
                </a:lnTo>
                <a:close/>
              </a:path>
            </a:pathLst>
          </a:custGeom>
          <a:blipFill dpi="0" rotWithShape="0">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 name="组合 1"/>
          <p:cNvGrpSpPr/>
          <p:nvPr/>
        </p:nvGrpSpPr>
        <p:grpSpPr>
          <a:xfrm>
            <a:off x="2370138" y="1831975"/>
            <a:ext cx="3221037" cy="3308350"/>
            <a:chOff x="2370138" y="1831975"/>
            <a:chExt cx="3221037" cy="3308350"/>
          </a:xfrm>
        </p:grpSpPr>
        <p:sp>
          <p:nvSpPr>
            <p:cNvPr id="5124" name="矩形 43"/>
            <p:cNvSpPr>
              <a:spLocks noChangeAspect="1" noChangeArrowheads="1"/>
            </p:cNvSpPr>
            <p:nvPr/>
          </p:nvSpPr>
          <p:spPr bwMode="auto">
            <a:xfrm rot="2700000">
              <a:off x="2370138" y="1831975"/>
              <a:ext cx="3221038" cy="3221037"/>
            </a:xfrm>
            <a:prstGeom prst="rect">
              <a:avLst/>
            </a:prstGeom>
            <a:gradFill rotWithShape="1">
              <a:gsLst>
                <a:gs pos="0">
                  <a:srgbClr val="FCEF75"/>
                </a:gs>
                <a:gs pos="100000">
                  <a:srgbClr val="D3A02D"/>
                </a:gs>
              </a:gsLst>
              <a:lin ang="3600000" scaled="1"/>
            </a:gradFill>
            <a:ln w="12700" cap="flat" cmpd="sng">
              <a:solidFill>
                <a:srgbClr val="2F2637">
                  <a:alpha val="39999"/>
                </a:srgbClr>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47"/>
            <p:cNvSpPr>
              <a:spLocks noChangeArrowheads="1"/>
            </p:cNvSpPr>
            <p:nvPr/>
          </p:nvSpPr>
          <p:spPr bwMode="auto">
            <a:xfrm>
              <a:off x="2840038" y="2262188"/>
              <a:ext cx="2282825"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PART</a:t>
              </a:r>
              <a:endParaRPr lang="zh-CN" alt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a:p>
              <a:r>
                <a:rPr lang="en-US" sz="11500" dirty="0">
                  <a:solidFill>
                    <a:srgbClr val="3F3F3F"/>
                  </a:solidFill>
                  <a:latin typeface="华文宋体" panose="02010600040101010101" pitchFamily="2" charset="-122"/>
                  <a:ea typeface="华文宋体" panose="02010600040101010101" pitchFamily="2" charset="-122"/>
                  <a:sym typeface="华文宋体" panose="02010600040101010101" pitchFamily="2" charset="-122"/>
                </a:rPr>
                <a:t> </a:t>
              </a:r>
              <a:r>
                <a:rPr lang="en-US" sz="11500" dirty="0" smtClean="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04</a:t>
              </a:r>
              <a:endParaRPr lang="zh-CN" altLang="en-US" sz="115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p:txBody>
        </p:sp>
      </p:grpSp>
      <p:sp>
        <p:nvSpPr>
          <p:cNvPr id="24" name="TextBox 1"/>
          <p:cNvSpPr txBox="1"/>
          <p:nvPr/>
        </p:nvSpPr>
        <p:spPr>
          <a:xfrm>
            <a:off x="6613178" y="2262188"/>
            <a:ext cx="4134465" cy="707886"/>
          </a:xfrm>
          <a:prstGeom prst="rect">
            <a:avLst/>
          </a:prstGeom>
          <a:noFill/>
        </p:spPr>
        <p:txBody>
          <a:bodyPr wrap="none" rtlCol="0">
            <a:spAutoFit/>
          </a:bodyPr>
          <a:lstStyle/>
          <a:p>
            <a:pPr marL="0" lvl="1"/>
            <a:r>
              <a:rPr lang="zh-CN" altLang="en-US" sz="4000" b="1" spc="400" dirty="0">
                <a:gradFill>
                  <a:gsLst>
                    <a:gs pos="0">
                      <a:srgbClr val="FCEF75"/>
                    </a:gs>
                    <a:gs pos="100000">
                      <a:srgbClr val="D3A02D"/>
                    </a:gs>
                  </a:gsLst>
                  <a:lin ang="3600000" scaled="1"/>
                </a:gradFill>
                <a:latin typeface="微软雅黑" pitchFamily="34" charset="-122"/>
                <a:ea typeface="微软雅黑" pitchFamily="34" charset="-122"/>
              </a:rPr>
              <a:t>模型</a:t>
            </a:r>
            <a:r>
              <a:rPr lang="zh-CN" altLang="en-US" sz="4000" b="1" spc="400" dirty="0" smtClean="0">
                <a:gradFill>
                  <a:gsLst>
                    <a:gs pos="0">
                      <a:srgbClr val="FCEF75"/>
                    </a:gs>
                    <a:gs pos="100000">
                      <a:srgbClr val="D3A02D"/>
                    </a:gs>
                  </a:gsLst>
                  <a:lin ang="3600000" scaled="1"/>
                </a:gradFill>
                <a:latin typeface="微软雅黑" pitchFamily="34" charset="-122"/>
                <a:ea typeface="微软雅黑" pitchFamily="34" charset="-122"/>
              </a:rPr>
              <a:t>建立</a:t>
            </a:r>
            <a:r>
              <a:rPr lang="zh-CN" altLang="en-US" sz="4000" b="1" spc="400" dirty="0">
                <a:gradFill>
                  <a:gsLst>
                    <a:gs pos="0">
                      <a:srgbClr val="FCEF75"/>
                    </a:gs>
                    <a:gs pos="100000">
                      <a:srgbClr val="D3A02D"/>
                    </a:gs>
                  </a:gsLst>
                  <a:lin ang="3600000" scaled="1"/>
                </a:gradFill>
                <a:latin typeface="微软雅黑" pitchFamily="34" charset="-122"/>
                <a:ea typeface="微软雅黑" pitchFamily="34" charset="-122"/>
              </a:rPr>
              <a:t>与</a:t>
            </a:r>
            <a:r>
              <a:rPr lang="zh-CN" altLang="en-US" sz="4000" b="1" spc="400" dirty="0" smtClean="0">
                <a:gradFill>
                  <a:gsLst>
                    <a:gs pos="0">
                      <a:srgbClr val="FCEF75"/>
                    </a:gs>
                    <a:gs pos="100000">
                      <a:srgbClr val="D3A02D"/>
                    </a:gs>
                  </a:gsLst>
                  <a:lin ang="3600000" scaled="1"/>
                </a:gradFill>
                <a:latin typeface="微软雅黑" pitchFamily="34" charset="-122"/>
                <a:ea typeface="微软雅黑" pitchFamily="34" charset="-122"/>
              </a:rPr>
              <a:t>评估</a:t>
            </a:r>
            <a:endParaRPr lang="zh-CN" altLang="en-US" sz="4000" b="1" spc="400" dirty="0">
              <a:gradFill>
                <a:gsLst>
                  <a:gs pos="0">
                    <a:srgbClr val="FCEF75"/>
                  </a:gs>
                  <a:gs pos="100000">
                    <a:srgbClr val="D3A02D"/>
                  </a:gs>
                </a:gsLst>
                <a:lin ang="3600000" scaled="1"/>
              </a:gradFill>
              <a:latin typeface="微软雅黑" pitchFamily="34" charset="-122"/>
              <a:ea typeface="微软雅黑" pitchFamily="34" charset="-122"/>
            </a:endParaRPr>
          </a:p>
        </p:txBody>
      </p:sp>
      <p:sp>
        <p:nvSpPr>
          <p:cNvPr id="17" name="文本框 9"/>
          <p:cNvSpPr txBox="1"/>
          <p:nvPr/>
        </p:nvSpPr>
        <p:spPr>
          <a:xfrm>
            <a:off x="7723775" y="37579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en-US" altLang="zh-CN" sz="2000" dirty="0">
                <a:solidFill>
                  <a:srgbClr val="FEFEFE"/>
                </a:solidFill>
                <a:latin typeface="微软雅黑" pitchFamily="34" charset="-122"/>
                <a:ea typeface="微软雅黑" pitchFamily="34" charset="-122"/>
              </a:rPr>
              <a:t>WOE</a:t>
            </a:r>
            <a:r>
              <a:rPr lang="zh-CN" altLang="en-US" sz="2000" dirty="0">
                <a:solidFill>
                  <a:srgbClr val="FEFEFE"/>
                </a:solidFill>
                <a:latin typeface="微软雅黑" pitchFamily="34" charset="-122"/>
                <a:ea typeface="微软雅黑" pitchFamily="34" charset="-122"/>
              </a:rPr>
              <a:t>值替换</a:t>
            </a:r>
          </a:p>
        </p:txBody>
      </p:sp>
      <p:sp>
        <p:nvSpPr>
          <p:cNvPr id="18" name="文本框 9"/>
          <p:cNvSpPr txBox="1"/>
          <p:nvPr/>
        </p:nvSpPr>
        <p:spPr>
          <a:xfrm>
            <a:off x="7723775" y="411660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数据切分</a:t>
            </a:r>
          </a:p>
        </p:txBody>
      </p:sp>
      <p:sp>
        <p:nvSpPr>
          <p:cNvPr id="19" name="文本框 18"/>
          <p:cNvSpPr txBox="1"/>
          <p:nvPr/>
        </p:nvSpPr>
        <p:spPr>
          <a:xfrm>
            <a:off x="7723773" y="451518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回归模型建立</a:t>
            </a:r>
          </a:p>
        </p:txBody>
      </p:sp>
      <p:sp>
        <p:nvSpPr>
          <p:cNvPr id="20" name="文本框 9"/>
          <p:cNvSpPr txBox="1"/>
          <p:nvPr/>
        </p:nvSpPr>
        <p:spPr>
          <a:xfrm>
            <a:off x="7723773" y="491377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模型评估</a:t>
            </a:r>
          </a:p>
        </p:txBody>
      </p:sp>
    </p:spTree>
    <p:extLst>
      <p:ext uri="{BB962C8B-B14F-4D97-AF65-F5344CB8AC3E}">
        <p14:creationId xmlns:p14="http://schemas.microsoft.com/office/powerpoint/2010/main" val="1287113805"/>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randombar(horizontal)">
                                      <p:cBhvr>
                                        <p:cTn id="7" dur="750"/>
                                        <p:tgtEl>
                                          <p:spTgt spid="5125"/>
                                        </p:tgtEl>
                                      </p:cBhvr>
                                    </p:animEffect>
                                  </p:childTnLst>
                                </p:cTn>
                              </p:par>
                            </p:childTnLst>
                          </p:cTn>
                        </p:par>
                        <p:par>
                          <p:cTn id="8" fill="hold">
                            <p:stCondLst>
                              <p:cond delay="75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750"/>
                            </p:stCondLst>
                            <p:childTnLst>
                              <p:par>
                                <p:cTn id="15" presetID="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1750"/>
                            </p:stCondLst>
                            <p:childTnLst>
                              <p:par>
                                <p:cTn id="18" presetID="6" presetClass="emph" presetSubtype="0" fill="hold" grpId="1" nodeType="afterEffect">
                                  <p:stCondLst>
                                    <p:cond delay="0"/>
                                  </p:stCondLst>
                                  <p:childTnLst>
                                    <p:animScale>
                                      <p:cBhvr>
                                        <p:cTn id="19" dur="2000" fill="hold"/>
                                        <p:tgtEl>
                                          <p:spTgt spid="24"/>
                                        </p:tgtEl>
                                      </p:cBhvr>
                                      <p:by x="150000" y="150000"/>
                                    </p:animScale>
                                  </p:childTnLst>
                                </p:cTn>
                              </p:par>
                            </p:childTnLst>
                          </p:cTn>
                        </p:par>
                        <p:par>
                          <p:cTn id="20" fill="hold">
                            <p:stCondLst>
                              <p:cond delay="3750"/>
                            </p:stCondLst>
                            <p:childTnLst>
                              <p:par>
                                <p:cTn id="21" presetID="2" presetClass="entr" presetSubtype="4"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0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24" grpId="0"/>
      <p:bldP spid="24" grpId="1"/>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247697" y="137510"/>
            <a:ext cx="3913251" cy="923330"/>
          </a:xfrm>
          <a:prstGeom prst="rect">
            <a:avLst/>
          </a:prstGeom>
          <a:noFill/>
        </p:spPr>
        <p:txBody>
          <a:bodyPr wrap="none" rtlCol="0">
            <a:spAutoFit/>
          </a:bodyPr>
          <a:lstStyle/>
          <a:p>
            <a:r>
              <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rPr>
              <a:t>WOE</a:t>
            </a:r>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值替换</a:t>
            </a:r>
          </a:p>
        </p:txBody>
      </p:sp>
      <p:grpSp>
        <p:nvGrpSpPr>
          <p:cNvPr id="9" name="组合 8"/>
          <p:cNvGrpSpPr/>
          <p:nvPr/>
        </p:nvGrpSpPr>
        <p:grpSpPr>
          <a:xfrm>
            <a:off x="6488965" y="1951900"/>
            <a:ext cx="4857907" cy="4074828"/>
            <a:chOff x="5612250" y="1427449"/>
            <a:chExt cx="2979183" cy="2392591"/>
          </a:xfrm>
        </p:grpSpPr>
        <p:sp>
          <p:nvSpPr>
            <p:cNvPr id="10" name="圆角矩形 9"/>
            <p:cNvSpPr/>
            <p:nvPr/>
          </p:nvSpPr>
          <p:spPr>
            <a:xfrm>
              <a:off x="6036140" y="1864797"/>
              <a:ext cx="2555293" cy="1955243"/>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1" name="圆角矩形 10"/>
            <p:cNvSpPr/>
            <p:nvPr/>
          </p:nvSpPr>
          <p:spPr>
            <a:xfrm>
              <a:off x="5612250" y="1427449"/>
              <a:ext cx="2979183"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2" name="椭圆 11"/>
            <p:cNvSpPr/>
            <p:nvPr/>
          </p:nvSpPr>
          <p:spPr>
            <a:xfrm>
              <a:off x="5707252" y="1527310"/>
              <a:ext cx="237626" cy="237626"/>
            </a:xfrm>
            <a:prstGeom prst="ellipse">
              <a:avLst/>
            </a:prstGeo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13" name="TextBox 24"/>
            <p:cNvSpPr txBox="1"/>
            <p:nvPr/>
          </p:nvSpPr>
          <p:spPr>
            <a:xfrm>
              <a:off x="6036140" y="1534118"/>
              <a:ext cx="2461832" cy="33549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zh-CN" sz="1800" dirty="0">
                  <a:solidFill>
                    <a:schemeClr val="tx1"/>
                  </a:solidFill>
                </a:rPr>
                <a:t>证据权重（</a:t>
              </a:r>
              <a:r>
                <a:rPr lang="en-US" altLang="zh-CN" sz="1800" dirty="0">
                  <a:solidFill>
                    <a:schemeClr val="tx1"/>
                  </a:solidFill>
                </a:rPr>
                <a:t>Weight of </a:t>
              </a:r>
              <a:r>
                <a:rPr lang="en-US" altLang="zh-CN" sz="1800" dirty="0" err="1">
                  <a:solidFill>
                    <a:schemeClr val="tx1"/>
                  </a:solidFill>
                </a:rPr>
                <a:t>Evidence,WOE</a:t>
              </a:r>
              <a:r>
                <a:rPr lang="zh-CN" altLang="zh-CN" sz="1800" dirty="0" smtClean="0">
                  <a:solidFill>
                    <a:schemeClr val="tx1"/>
                  </a:solidFill>
                </a:rPr>
                <a:t>）</a:t>
              </a:r>
              <a:endParaRPr lang="en-US" altLang="zh-CN" sz="1800" dirty="0" smtClean="0">
                <a:solidFill>
                  <a:schemeClr val="tx1"/>
                </a:solidFill>
              </a:endParaRPr>
            </a:p>
            <a:p>
              <a:pPr algn="l"/>
              <a:endParaRPr lang="en-US" altLang="zh-CN" sz="1800" dirty="0">
                <a:solidFill>
                  <a:schemeClr val="tx1"/>
                </a:solidFill>
              </a:endParaRPr>
            </a:p>
          </p:txBody>
        </p:sp>
      </p:grpSp>
      <p:pic>
        <p:nvPicPr>
          <p:cNvPr id="39" name="图片 38"/>
          <p:cNvPicPr/>
          <p:nvPr/>
        </p:nvPicPr>
        <p:blipFill rotWithShape="1">
          <a:blip r:embed="rId3"/>
          <a:srcRect b="47641"/>
          <a:stretch/>
        </p:blipFill>
        <p:spPr>
          <a:xfrm>
            <a:off x="188686" y="1678680"/>
            <a:ext cx="6270508" cy="4348047"/>
          </a:xfrm>
          <a:prstGeom prst="rect">
            <a:avLst/>
          </a:prstGeom>
        </p:spPr>
      </p:pic>
      <p:sp>
        <p:nvSpPr>
          <p:cNvPr id="2" name="矩形 1"/>
          <p:cNvSpPr/>
          <p:nvPr/>
        </p:nvSpPr>
        <p:spPr>
          <a:xfrm>
            <a:off x="7273110" y="3268125"/>
            <a:ext cx="4132167" cy="2215991"/>
          </a:xfrm>
          <a:prstGeom prst="rect">
            <a:avLst/>
          </a:prstGeom>
        </p:spPr>
        <p:txBody>
          <a:bodyPr wrap="square">
            <a:spAutoFit/>
          </a:bodyPr>
          <a:lstStyle/>
          <a:p>
            <a:pPr indent="457200"/>
            <a:r>
              <a:rPr lang="zh-CN" altLang="zh-CN" sz="2400" dirty="0">
                <a:latin typeface="华文中宋" panose="02010600040101010101" pitchFamily="2" charset="-122"/>
                <a:ea typeface="华文中宋" panose="02010600040101010101" pitchFamily="2" charset="-122"/>
              </a:rPr>
              <a:t>转换可以将</a:t>
            </a:r>
            <a:r>
              <a:rPr lang="en-US" altLang="zh-CN" sz="2400" dirty="0">
                <a:latin typeface="华文中宋" panose="02010600040101010101" pitchFamily="2" charset="-122"/>
                <a:ea typeface="华文中宋" panose="02010600040101010101" pitchFamily="2" charset="-122"/>
              </a:rPr>
              <a:t>Logistic</a:t>
            </a:r>
            <a:r>
              <a:rPr lang="zh-CN" altLang="zh-CN" sz="2400" dirty="0">
                <a:latin typeface="华文中宋" panose="02010600040101010101" pitchFamily="2" charset="-122"/>
                <a:ea typeface="华文中宋" panose="02010600040101010101" pitchFamily="2" charset="-122"/>
              </a:rPr>
              <a:t>回归模型转变为标准评分卡格式。在建立模型之前，我们需要将筛选后的变量转换为</a:t>
            </a:r>
            <a:r>
              <a:rPr lang="en-US" altLang="zh-CN" sz="2400" dirty="0" smtClean="0">
                <a:latin typeface="华文中宋" panose="02010600040101010101" pitchFamily="2" charset="-122"/>
                <a:ea typeface="华文中宋" panose="02010600040101010101" pitchFamily="2" charset="-122"/>
              </a:rPr>
              <a:t>WOE</a:t>
            </a:r>
            <a:r>
              <a:rPr lang="zh-CN" altLang="zh-CN" sz="2400" dirty="0">
                <a:latin typeface="华文中宋" panose="02010600040101010101" pitchFamily="2" charset="-122"/>
                <a:ea typeface="华文中宋" panose="02010600040101010101" pitchFamily="2" charset="-122"/>
              </a:rPr>
              <a:t>值，便于信用评分</a:t>
            </a:r>
            <a:r>
              <a:rPr lang="zh-CN" altLang="zh-CN"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endParaRPr lang="zh-CN" altLang="zh-CN"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58433917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down)">
                                      <p:cBhvr>
                                        <p:cTn id="11" dur="500"/>
                                        <p:tgtEl>
                                          <p:spTgt spid="3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19"/>
          <p:cNvSpPr>
            <a:spLocks noChangeArrowheads="1"/>
          </p:cNvSpPr>
          <p:nvPr/>
        </p:nvSpPr>
        <p:spPr bwMode="auto">
          <a:xfrm>
            <a:off x="3179763" y="2449781"/>
            <a:ext cx="5969184" cy="2080655"/>
          </a:xfrm>
          <a:prstGeom prst="roundRect">
            <a:avLst>
              <a:gd name="adj" fmla="val 0"/>
            </a:avLst>
          </a:prstGeom>
          <a:solidFill>
            <a:srgbClr val="F6E36A">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26" name="TextBox 6"/>
          <p:cNvSpPr txBox="1">
            <a:spLocks noChangeArrowheads="1"/>
          </p:cNvSpPr>
          <p:nvPr/>
        </p:nvSpPr>
        <p:spPr bwMode="auto">
          <a:xfrm>
            <a:off x="3338799" y="2649778"/>
            <a:ext cx="5810148" cy="1938992"/>
          </a:xfrm>
          <a:prstGeom prst="rect">
            <a:avLst/>
          </a:prstGeom>
          <a:noFill/>
          <a:ln w="9525">
            <a:noFill/>
            <a:miter lim="800000"/>
          </a:ln>
        </p:spPr>
        <p:txBody>
          <a:bodyPr wrap="square">
            <a:spAutoFit/>
          </a:bodyPr>
          <a:lstStyle/>
          <a:p>
            <a:pPr indent="720000"/>
            <a:r>
              <a:rPr lang="zh-CN" altLang="zh-CN" sz="2400" dirty="0">
                <a:latin typeface="微软雅黑" panose="020B0503020204020204" pitchFamily="34" charset="-122"/>
                <a:ea typeface="微软雅黑" panose="020B0503020204020204" pitchFamily="34" charset="-122"/>
              </a:rPr>
              <a:t>为了验证模型的拟合效果，我们需要对数据集进行切分，分成训练集和测试集</a:t>
            </a:r>
            <a:r>
              <a:rPr lang="zh-CN" altLang="zh-CN" sz="2400" dirty="0" smtClean="0">
                <a:latin typeface="微软雅黑" panose="020B0503020204020204" pitchFamily="34" charset="-122"/>
                <a:ea typeface="微软雅黑" panose="020B0503020204020204" pitchFamily="34" charset="-122"/>
              </a:rPr>
              <a:t>。在</a:t>
            </a:r>
            <a:r>
              <a:rPr lang="zh-CN" altLang="zh-CN" sz="2400" dirty="0">
                <a:latin typeface="微软雅黑" panose="020B0503020204020204" pitchFamily="34" charset="-122"/>
                <a:ea typeface="微软雅黑" panose="020B0503020204020204" pitchFamily="34" charset="-122"/>
              </a:rPr>
              <a:t>对数据进行进一步的拆分之前，我们要考虑到对我们训练后的机器学习算法进行有效的检验。</a:t>
            </a:r>
            <a:endParaRPr lang="zh-CN" altLang="en-US" sz="2400" dirty="0">
              <a:solidFill>
                <a:schemeClr val="tx1">
                  <a:lumMod val="75000"/>
                  <a:lumOff val="25000"/>
                </a:schemeClr>
              </a:solidFill>
              <a:latin typeface="微软雅黑" pitchFamily="34" charset="-122"/>
              <a:ea typeface="微软雅黑" pitchFamily="34" charset="-122"/>
            </a:endParaRPr>
          </a:p>
        </p:txBody>
      </p:sp>
      <p:sp>
        <p:nvSpPr>
          <p:cNvPr id="14" name="矩形 22"/>
          <p:cNvSpPr>
            <a:spLocks noChangeAspect="1" noChangeArrowheads="1"/>
          </p:cNvSpPr>
          <p:nvPr/>
        </p:nvSpPr>
        <p:spPr bwMode="auto">
          <a:xfrm rot="2700000">
            <a:off x="5904936" y="92546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105464"/>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105464"/>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 name="文本框 26"/>
          <p:cNvSpPr txBox="1"/>
          <p:nvPr/>
        </p:nvSpPr>
        <p:spPr>
          <a:xfrm>
            <a:off x="4620058" y="-21931"/>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数据</a:t>
            </a:r>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切分</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38" name="Line 46"/>
          <p:cNvSpPr>
            <a:spLocks noChangeShapeType="1"/>
          </p:cNvSpPr>
          <p:nvPr/>
        </p:nvSpPr>
        <p:spPr bwMode="auto">
          <a:xfrm flipH="1" flipV="1">
            <a:off x="2216727" y="1990416"/>
            <a:ext cx="963036" cy="1355623"/>
          </a:xfrm>
          <a:prstGeom prst="line">
            <a:avLst/>
          </a:prstGeom>
          <a:noFill/>
          <a:ln w="31750">
            <a:solidFill>
              <a:srgbClr val="000000"/>
            </a:solidFill>
            <a:prstDash val="sysDot"/>
            <a:round/>
            <a:headEnd type="diamond" w="med" len="med"/>
            <a:tailEnd type="triangle" w="med" len="med"/>
          </a:ln>
        </p:spPr>
        <p:txBody>
          <a:bodyPr/>
          <a:lstStyle/>
          <a:p>
            <a:endParaRPr lang="zh-CN" altLang="en-US"/>
          </a:p>
        </p:txBody>
      </p:sp>
      <p:sp>
        <p:nvSpPr>
          <p:cNvPr id="40" name="Line 48"/>
          <p:cNvSpPr>
            <a:spLocks noChangeShapeType="1"/>
          </p:cNvSpPr>
          <p:nvPr/>
        </p:nvSpPr>
        <p:spPr bwMode="auto">
          <a:xfrm>
            <a:off x="9183050" y="3822617"/>
            <a:ext cx="928933" cy="1303565"/>
          </a:xfrm>
          <a:prstGeom prst="line">
            <a:avLst/>
          </a:prstGeom>
          <a:noFill/>
          <a:ln w="31750">
            <a:solidFill>
              <a:srgbClr val="000000"/>
            </a:solidFill>
            <a:prstDash val="sysDot"/>
            <a:round/>
            <a:headEnd type="diamond" w="med" len="med"/>
            <a:tailEnd type="triangle" w="med" len="med"/>
          </a:ln>
        </p:spPr>
        <p:txBody>
          <a:bodyPr/>
          <a:lstStyle/>
          <a:p>
            <a:endParaRPr lang="zh-CN" altLang="en-US"/>
          </a:p>
        </p:txBody>
      </p:sp>
      <p:sp>
        <p:nvSpPr>
          <p:cNvPr id="42" name="AutoShape 50"/>
          <p:cNvSpPr>
            <a:spLocks noChangeArrowheads="1"/>
          </p:cNvSpPr>
          <p:nvPr/>
        </p:nvSpPr>
        <p:spPr bwMode="auto">
          <a:xfrm>
            <a:off x="3905486" y="2100362"/>
            <a:ext cx="4676775" cy="504825"/>
          </a:xfrm>
          <a:prstGeom prst="hexagon">
            <a:avLst>
              <a:gd name="adj" fmla="val 0"/>
              <a:gd name="vf" fmla="val 115470"/>
            </a:avLst>
          </a:prstGeom>
          <a:gradFill>
            <a:gsLst>
              <a:gs pos="0">
                <a:srgbClr val="FCEF75"/>
              </a:gs>
              <a:gs pos="100000">
                <a:srgbClr val="D3A02D"/>
              </a:gs>
            </a:gsLst>
            <a:lin ang="3600000" scaled="1"/>
          </a:gradFill>
          <a:ln w="25400">
            <a:solidFill>
              <a:schemeClr val="bg1"/>
            </a:solidFill>
            <a:miter lim="800000"/>
          </a:ln>
        </p:spPr>
        <p:txBody>
          <a:bodyPr wrap="none" anchor="ctr"/>
          <a:lstStyle/>
          <a:p>
            <a:pPr algn="ctr"/>
            <a:r>
              <a:rPr lang="zh-CN" altLang="en-US" sz="2400" b="1" dirty="0">
                <a:solidFill>
                  <a:schemeClr val="tx1">
                    <a:lumMod val="75000"/>
                    <a:lumOff val="25000"/>
                  </a:schemeClr>
                </a:solidFill>
                <a:latin typeface="微软雅黑" pitchFamily="34" charset="-122"/>
                <a:ea typeface="微软雅黑" pitchFamily="34" charset="-122"/>
              </a:rPr>
              <a:t>分成训练集和测试</a:t>
            </a:r>
            <a:r>
              <a:rPr lang="zh-CN" altLang="en-US" sz="2400" b="1" dirty="0" smtClean="0">
                <a:solidFill>
                  <a:schemeClr val="tx1">
                    <a:lumMod val="75000"/>
                    <a:lumOff val="25000"/>
                  </a:schemeClr>
                </a:solidFill>
                <a:latin typeface="微软雅黑" pitchFamily="34" charset="-122"/>
                <a:ea typeface="微软雅黑" pitchFamily="34" charset="-122"/>
              </a:rPr>
              <a:t>集</a:t>
            </a:r>
            <a:endParaRPr lang="zh-CN" altLang="en-US" dirty="0"/>
          </a:p>
        </p:txBody>
      </p:sp>
      <p:sp>
        <p:nvSpPr>
          <p:cNvPr id="45" name="TextBox 6"/>
          <p:cNvSpPr txBox="1">
            <a:spLocks noChangeArrowheads="1"/>
          </p:cNvSpPr>
          <p:nvPr/>
        </p:nvSpPr>
        <p:spPr bwMode="auto">
          <a:xfrm>
            <a:off x="7501967" y="1385186"/>
            <a:ext cx="2160588" cy="605230"/>
          </a:xfrm>
          <a:prstGeom prst="rect">
            <a:avLst/>
          </a:prstGeom>
          <a:noFill/>
          <a:ln w="9525">
            <a:noFill/>
            <a:miter lim="800000"/>
          </a:ln>
        </p:spPr>
        <p:txBody>
          <a:bodyPr>
            <a:spAutoFit/>
          </a:bodyPr>
          <a:lstStyle/>
          <a:p>
            <a:pPr>
              <a:lnSpc>
                <a:spcPct val="130000"/>
              </a:lnSpc>
            </a:pPr>
            <a:r>
              <a:rPr lang="zh-CN" altLang="en-US" sz="2800" dirty="0" smtClean="0">
                <a:solidFill>
                  <a:srgbClr val="FFFFFF"/>
                </a:solidFill>
                <a:ea typeface="微软雅黑" pitchFamily="34" charset="-122"/>
              </a:rPr>
              <a:t>线下门店</a:t>
            </a:r>
            <a:endParaRPr lang="zh-CN" altLang="zh-CN" sz="2800" dirty="0">
              <a:solidFill>
                <a:srgbClr val="FFFFFF"/>
              </a:solidFill>
              <a:ea typeface="微软雅黑" pitchFamily="34" charset="-122"/>
            </a:endParaRPr>
          </a:p>
        </p:txBody>
      </p:sp>
    </p:spTree>
    <p:extLst>
      <p:ext uri="{BB962C8B-B14F-4D97-AF65-F5344CB8AC3E}">
        <p14:creationId xmlns:p14="http://schemas.microsoft.com/office/powerpoint/2010/main" val="19921841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left)">
                                      <p:cBhvr>
                                        <p:cTn id="10" dur="500"/>
                                        <p:tgtEl>
                                          <p:spTgt spid="40"/>
                                        </p:tgtEl>
                                      </p:cBhvr>
                                    </p:animEffect>
                                  </p:childTnLst>
                                </p:cTn>
                              </p:par>
                              <p:par>
                                <p:cTn id="11" presetID="2" presetClass="entr" presetSubtype="1"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2" presetClass="entr" presetSubtype="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ppt_x"/>
                                          </p:val>
                                        </p:tav>
                                        <p:tav tm="100000">
                                          <p:val>
                                            <p:strVal val="#ppt_x"/>
                                          </p:val>
                                        </p:tav>
                                      </p:tavLst>
                                    </p:anim>
                                    <p:anim calcmode="lin" valueType="num">
                                      <p:cBhvr additive="base">
                                        <p:cTn id="19" dur="500" fill="hold"/>
                                        <p:tgtEl>
                                          <p:spTgt spid="33"/>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ppt_x"/>
                                          </p:val>
                                        </p:tav>
                                        <p:tav tm="100000">
                                          <p:val>
                                            <p:strVal val="#ppt_x"/>
                                          </p:val>
                                        </p:tav>
                                      </p:tavLst>
                                    </p:anim>
                                    <p:anim calcmode="lin" valueType="num">
                                      <p:cBhvr additive="base">
                                        <p:cTn id="23" dur="500" fill="hold"/>
                                        <p:tgtEl>
                                          <p:spTgt spid="42"/>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6" grpId="0"/>
      <p:bldP spid="38" grpId="0" animBg="1"/>
      <p:bldP spid="40" grpId="0" animBg="1"/>
      <p:bldP spid="42" grpId="0" animBg="1"/>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1092" y="587153"/>
            <a:ext cx="6580908" cy="2114489"/>
          </a:xfrm>
          <a:custGeom>
            <a:avLst/>
            <a:gdLst>
              <a:gd name="connsiteX0" fmla="*/ 1045086 w 8271928"/>
              <a:gd name="connsiteY0" fmla="*/ 0 h 2114489"/>
              <a:gd name="connsiteX1" fmla="*/ 8271928 w 8271928"/>
              <a:gd name="connsiteY1" fmla="*/ 0 h 2114489"/>
              <a:gd name="connsiteX2" fmla="*/ 8271928 w 8271928"/>
              <a:gd name="connsiteY2" fmla="*/ 2114489 h 2114489"/>
              <a:gd name="connsiteX3" fmla="*/ 0 w 8271928"/>
              <a:gd name="connsiteY3" fmla="*/ 2114489 h 2114489"/>
              <a:gd name="connsiteX4" fmla="*/ 0 w 8271928"/>
              <a:gd name="connsiteY4" fmla="*/ 2088334 h 2114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1928" h="2114489">
                <a:moveTo>
                  <a:pt x="1045086" y="0"/>
                </a:moveTo>
                <a:lnTo>
                  <a:pt x="8271928" y="0"/>
                </a:lnTo>
                <a:lnTo>
                  <a:pt x="8271928" y="2114489"/>
                </a:lnTo>
                <a:lnTo>
                  <a:pt x="0" y="2114489"/>
                </a:lnTo>
                <a:lnTo>
                  <a:pt x="0" y="2088334"/>
                </a:lnTo>
                <a:close/>
              </a:path>
            </a:pathLst>
          </a:custGeom>
        </p:spPr>
      </p:pic>
      <p:sp>
        <p:nvSpPr>
          <p:cNvPr id="55" name="平行四边形 54"/>
          <p:cNvSpPr/>
          <p:nvPr/>
        </p:nvSpPr>
        <p:spPr>
          <a:xfrm>
            <a:off x="1720588" y="587152"/>
            <a:ext cx="5137412" cy="2114489"/>
          </a:xfrm>
          <a:prstGeom prst="parallelogram">
            <a:avLst>
              <a:gd name="adj" fmla="val 50044"/>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55"/>
          <p:cNvSpPr/>
          <p:nvPr/>
        </p:nvSpPr>
        <p:spPr>
          <a:xfrm>
            <a:off x="34444" y="1940403"/>
            <a:ext cx="2560838" cy="1337873"/>
          </a:xfrm>
          <a:prstGeom prst="parallelogram">
            <a:avLst>
              <a:gd name="adj" fmla="val 50044"/>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平行四边形 56"/>
          <p:cNvSpPr/>
          <p:nvPr/>
        </p:nvSpPr>
        <p:spPr>
          <a:xfrm>
            <a:off x="216739" y="1168443"/>
            <a:ext cx="1395319" cy="952283"/>
          </a:xfrm>
          <a:prstGeom prst="parallelogram">
            <a:avLst>
              <a:gd name="adj" fmla="val 50044"/>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平行四边形 57"/>
          <p:cNvSpPr>
            <a:spLocks noChangeAspect="1"/>
          </p:cNvSpPr>
          <p:nvPr/>
        </p:nvSpPr>
        <p:spPr>
          <a:xfrm>
            <a:off x="2069836" y="545179"/>
            <a:ext cx="324000" cy="221125"/>
          </a:xfrm>
          <a:prstGeom prst="parallelogram">
            <a:avLst>
              <a:gd name="adj" fmla="val 50044"/>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a:spLocks noChangeAspect="1"/>
          </p:cNvSpPr>
          <p:nvPr/>
        </p:nvSpPr>
        <p:spPr>
          <a:xfrm>
            <a:off x="2295292" y="783047"/>
            <a:ext cx="216000" cy="147417"/>
          </a:xfrm>
          <a:prstGeom prst="parallelogram">
            <a:avLst>
              <a:gd name="adj" fmla="val 50044"/>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2756373" y="1100407"/>
            <a:ext cx="3262432" cy="1015663"/>
          </a:xfrm>
          <a:prstGeom prst="rect">
            <a:avLst/>
          </a:prstGeom>
          <a:noFill/>
          <a:effectLst/>
        </p:spPr>
        <p:txBody>
          <a:bodyPr wrap="none" rtlCol="0">
            <a:spAutoFit/>
          </a:bodyPr>
          <a:lstStyle/>
          <a:p>
            <a:r>
              <a:rPr lang="zh-CN" altLang="en-US" sz="6000" dirty="0" smtClean="0">
                <a:latin typeface="微软雅黑" panose="020B0503020204020204" pitchFamily="34" charset="-122"/>
                <a:ea typeface="微软雅黑" panose="020B0503020204020204" pitchFamily="34" charset="-122"/>
                <a:cs typeface="Kartika" panose="02020503030404060203" pitchFamily="18" charset="0"/>
              </a:rPr>
              <a:t>项目背景</a:t>
            </a:r>
            <a:endParaRPr lang="en-US" altLang="zh-CN" sz="6000" dirty="0">
              <a:latin typeface="微软雅黑" panose="020B0503020204020204" pitchFamily="34" charset="-122"/>
              <a:ea typeface="微软雅黑" panose="020B0503020204020204" pitchFamily="34" charset="-122"/>
              <a:cs typeface="Kartika" panose="02020503030404060203" pitchFamily="18" charset="0"/>
            </a:endParaRPr>
          </a:p>
        </p:txBody>
      </p:sp>
      <p:sp>
        <p:nvSpPr>
          <p:cNvPr id="62" name="矩形 61"/>
          <p:cNvSpPr>
            <a:spLocks noChangeAspect="1"/>
          </p:cNvSpPr>
          <p:nvPr/>
        </p:nvSpPr>
        <p:spPr>
          <a:xfrm rot="2700000">
            <a:off x="1742564" y="3889780"/>
            <a:ext cx="222621" cy="22262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nvSpPr>
        <p:spPr>
          <a:xfrm>
            <a:off x="2295292" y="3875740"/>
            <a:ext cx="8575908" cy="2287993"/>
          </a:xfrm>
          <a:prstGeom prst="rect">
            <a:avLst/>
          </a:prstGeom>
        </p:spPr>
        <p:txBody>
          <a:bodyPr wrap="square" lIns="0" tIns="0" rIns="0" bIns="0">
            <a:spAutoFit/>
          </a:bodyPr>
          <a:lstStyle/>
          <a:p>
            <a:pPr indent="457200"/>
            <a:r>
              <a:rPr lang="zh-CN" altLang="zh-CN" sz="2400" dirty="0">
                <a:solidFill>
                  <a:srgbClr val="000000"/>
                </a:solidFill>
                <a:latin typeface="微软雅黑" panose="020B0503020204020204" pitchFamily="34" charset="-122"/>
                <a:ea typeface="微软雅黑" panose="020B0503020204020204" pitchFamily="34" charset="-122"/>
              </a:rPr>
              <a:t>信用评分卡是近年来兴起的一种为保障银行和其他金融部门的金融安全而设立的一种</a:t>
            </a:r>
            <a:r>
              <a:rPr lang="zh-CN" altLang="zh-CN" sz="2400" dirty="0" smtClean="0">
                <a:solidFill>
                  <a:srgbClr val="000000"/>
                </a:solidFill>
                <a:latin typeface="微软雅黑" panose="020B0503020204020204" pitchFamily="34" charset="-122"/>
                <a:ea typeface="微软雅黑" panose="020B0503020204020204" pitchFamily="34" charset="-122"/>
              </a:rPr>
              <a:t>关于金融</a:t>
            </a:r>
            <a:r>
              <a:rPr lang="zh-CN" altLang="zh-CN" sz="2400" dirty="0">
                <a:solidFill>
                  <a:srgbClr val="000000"/>
                </a:solidFill>
                <a:latin typeface="微软雅黑" panose="020B0503020204020204" pitchFamily="34" charset="-122"/>
                <a:ea typeface="微软雅黑" panose="020B0503020204020204" pitchFamily="34" charset="-122"/>
              </a:rPr>
              <a:t>权限的划定模型</a:t>
            </a:r>
            <a:r>
              <a:rPr lang="zh-CN" altLang="zh-CN" sz="2400" dirty="0" smtClean="0">
                <a:solidFill>
                  <a:srgbClr val="000000"/>
                </a:solidFill>
                <a:latin typeface="微软雅黑" panose="020B0503020204020204" pitchFamily="34" charset="-122"/>
                <a:ea typeface="微软雅黑" panose="020B0503020204020204" pitchFamily="34" charset="-122"/>
              </a:rPr>
              <a:t>。</a:t>
            </a:r>
            <a:endParaRPr lang="en-US" altLang="zh-CN" sz="2400" dirty="0" smtClean="0">
              <a:solidFill>
                <a:srgbClr val="000000"/>
              </a:solidFill>
              <a:latin typeface="微软雅黑" panose="020B0503020204020204" pitchFamily="34" charset="-122"/>
              <a:ea typeface="微软雅黑" panose="020B0503020204020204" pitchFamily="34" charset="-122"/>
            </a:endParaRPr>
          </a:p>
          <a:p>
            <a:pPr indent="457200"/>
            <a:r>
              <a:rPr lang="zh-CN" altLang="zh-CN" sz="2400" dirty="0" smtClean="0">
                <a:solidFill>
                  <a:srgbClr val="000000"/>
                </a:solidFill>
                <a:latin typeface="微软雅黑" panose="020B0503020204020204" pitchFamily="34" charset="-122"/>
                <a:ea typeface="微软雅黑" panose="020B0503020204020204" pitchFamily="34" charset="-122"/>
              </a:rPr>
              <a:t>该</a:t>
            </a:r>
            <a:r>
              <a:rPr lang="zh-CN" altLang="zh-CN" sz="2400" dirty="0">
                <a:solidFill>
                  <a:srgbClr val="000000"/>
                </a:solidFill>
                <a:latin typeface="微软雅黑" panose="020B0503020204020204" pitchFamily="34" charset="-122"/>
                <a:ea typeface="微软雅黑" panose="020B0503020204020204" pitchFamily="34" charset="-122"/>
              </a:rPr>
              <a:t>模型指根据用户的信用历史资料，利用一定的信用评分模型，得到不同等级的信用分数。信用评分卡的建立是以对大量数据的统计分析结果为基础，具有较高的准确性和可靠性。</a:t>
            </a:r>
          </a:p>
          <a:p>
            <a:pPr algn="ctr"/>
            <a:endParaRPr lang="zh-CN" altLang="en-US" sz="2400" dirty="0">
              <a:solidFill>
                <a:srgbClr val="00000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28178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curtains"/>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randombar(horizontal)">
                                      <p:cBhvr>
                                        <p:cTn id="7" dur="500"/>
                                        <p:tgtEl>
                                          <p:spTgt spid="54"/>
                                        </p:tgtEl>
                                      </p:cBhvr>
                                    </p:animEffect>
                                  </p:childTnLst>
                                </p:cTn>
                              </p:par>
                            </p:childTnLst>
                          </p:cTn>
                        </p:par>
                        <p:par>
                          <p:cTn id="8" fill="hold">
                            <p:stCondLst>
                              <p:cond delay="500"/>
                            </p:stCondLst>
                            <p:childTnLst>
                              <p:par>
                                <p:cTn id="9" presetID="30"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400" decel="100000"/>
                                        <p:tgtEl>
                                          <p:spTgt spid="55"/>
                                        </p:tgtEl>
                                      </p:cBhvr>
                                    </p:animEffect>
                                    <p:anim calcmode="lin" valueType="num">
                                      <p:cBhvr>
                                        <p:cTn id="12" dur="400" decel="100000" fill="hold"/>
                                        <p:tgtEl>
                                          <p:spTgt spid="55"/>
                                        </p:tgtEl>
                                        <p:attrNameLst>
                                          <p:attrName>style.rotation</p:attrName>
                                        </p:attrNameLst>
                                      </p:cBhvr>
                                      <p:tavLst>
                                        <p:tav tm="0">
                                          <p:val>
                                            <p:fltVal val="-90"/>
                                          </p:val>
                                        </p:tav>
                                        <p:tav tm="100000">
                                          <p:val>
                                            <p:fltVal val="0"/>
                                          </p:val>
                                        </p:tav>
                                      </p:tavLst>
                                    </p:anim>
                                    <p:anim calcmode="lin" valueType="num">
                                      <p:cBhvr>
                                        <p:cTn id="13" dur="400" decel="100000" fill="hold"/>
                                        <p:tgtEl>
                                          <p:spTgt spid="55"/>
                                        </p:tgtEl>
                                        <p:attrNameLst>
                                          <p:attrName>ppt_x</p:attrName>
                                        </p:attrNameLst>
                                      </p:cBhvr>
                                      <p:tavLst>
                                        <p:tav tm="0">
                                          <p:val>
                                            <p:strVal val="#ppt_x+0.4"/>
                                          </p:val>
                                        </p:tav>
                                        <p:tav tm="100000">
                                          <p:val>
                                            <p:strVal val="#ppt_x-0.05"/>
                                          </p:val>
                                        </p:tav>
                                      </p:tavLst>
                                    </p:anim>
                                    <p:anim calcmode="lin" valueType="num">
                                      <p:cBhvr>
                                        <p:cTn id="14" dur="400" decel="100000" fill="hold"/>
                                        <p:tgtEl>
                                          <p:spTgt spid="55"/>
                                        </p:tgtEl>
                                        <p:attrNameLst>
                                          <p:attrName>ppt_y</p:attrName>
                                        </p:attrNameLst>
                                      </p:cBhvr>
                                      <p:tavLst>
                                        <p:tav tm="0">
                                          <p:val>
                                            <p:strVal val="#ppt_y-0.4"/>
                                          </p:val>
                                        </p:tav>
                                        <p:tav tm="100000">
                                          <p:val>
                                            <p:strVal val="#ppt_y+0.1"/>
                                          </p:val>
                                        </p:tav>
                                      </p:tavLst>
                                    </p:anim>
                                    <p:anim calcmode="lin" valueType="num">
                                      <p:cBhvr>
                                        <p:cTn id="15" dur="100" accel="100000" fill="hold">
                                          <p:stCondLst>
                                            <p:cond delay="400"/>
                                          </p:stCondLst>
                                        </p:cTn>
                                        <p:tgtEl>
                                          <p:spTgt spid="55"/>
                                        </p:tgtEl>
                                        <p:attrNameLst>
                                          <p:attrName>ppt_x</p:attrName>
                                        </p:attrNameLst>
                                      </p:cBhvr>
                                      <p:tavLst>
                                        <p:tav tm="0">
                                          <p:val>
                                            <p:strVal val="#ppt_x-0.05"/>
                                          </p:val>
                                        </p:tav>
                                        <p:tav tm="100000">
                                          <p:val>
                                            <p:strVal val="#ppt_x"/>
                                          </p:val>
                                        </p:tav>
                                      </p:tavLst>
                                    </p:anim>
                                    <p:anim calcmode="lin" valueType="num">
                                      <p:cBhvr>
                                        <p:cTn id="16" dur="100" accel="100000" fill="hold">
                                          <p:stCondLst>
                                            <p:cond delay="400"/>
                                          </p:stCondLst>
                                        </p:cTn>
                                        <p:tgtEl>
                                          <p:spTgt spid="55"/>
                                        </p:tgtEl>
                                        <p:attrNameLst>
                                          <p:attrName>ppt_y</p:attrName>
                                        </p:attrNameLst>
                                      </p:cBhvr>
                                      <p:tavLst>
                                        <p:tav tm="0">
                                          <p:val>
                                            <p:strVal val="#ppt_y+0.1"/>
                                          </p:val>
                                        </p:tav>
                                        <p:tav tm="100000">
                                          <p:val>
                                            <p:strVal val="#ppt_y"/>
                                          </p:val>
                                        </p:tav>
                                      </p:tavLst>
                                    </p:anim>
                                  </p:childTnLst>
                                </p:cTn>
                              </p:par>
                            </p:childTnLst>
                          </p:cTn>
                        </p:par>
                        <p:par>
                          <p:cTn id="17" fill="hold">
                            <p:stCondLst>
                              <p:cond delay="1000"/>
                            </p:stCondLst>
                            <p:childTnLst>
                              <p:par>
                                <p:cTn id="18" presetID="23" presetClass="entr" presetSubtype="32"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p:cTn id="20" dur="500" fill="hold"/>
                                        <p:tgtEl>
                                          <p:spTgt spid="60"/>
                                        </p:tgtEl>
                                        <p:attrNameLst>
                                          <p:attrName>ppt_w</p:attrName>
                                        </p:attrNameLst>
                                      </p:cBhvr>
                                      <p:tavLst>
                                        <p:tav tm="0">
                                          <p:val>
                                            <p:strVal val="4*#ppt_w"/>
                                          </p:val>
                                        </p:tav>
                                        <p:tav tm="100000">
                                          <p:val>
                                            <p:strVal val="#ppt_w"/>
                                          </p:val>
                                        </p:tav>
                                      </p:tavLst>
                                    </p:anim>
                                    <p:anim calcmode="lin" valueType="num">
                                      <p:cBhvr>
                                        <p:cTn id="21" dur="500" fill="hold"/>
                                        <p:tgtEl>
                                          <p:spTgt spid="60"/>
                                        </p:tgtEl>
                                        <p:attrNameLst>
                                          <p:attrName>ppt_h</p:attrName>
                                        </p:attrNameLst>
                                      </p:cBhvr>
                                      <p:tavLst>
                                        <p:tav tm="0">
                                          <p:val>
                                            <p:strVal val="4*#ppt_h"/>
                                          </p:val>
                                        </p:tav>
                                        <p:tav tm="100000">
                                          <p:val>
                                            <p:strVal val="#ppt_h"/>
                                          </p:val>
                                        </p:tav>
                                      </p:tavLst>
                                    </p:anim>
                                  </p:childTnLst>
                                </p:cTn>
                              </p:par>
                            </p:childTnLst>
                          </p:cTn>
                        </p:par>
                        <p:par>
                          <p:cTn id="22" fill="hold">
                            <p:stCondLst>
                              <p:cond delay="1500"/>
                            </p:stCondLst>
                            <p:childTnLst>
                              <p:par>
                                <p:cTn id="23" presetID="26" presetClass="emph" presetSubtype="0" fill="hold" grpId="1" nodeType="afterEffect">
                                  <p:stCondLst>
                                    <p:cond delay="0"/>
                                  </p:stCondLst>
                                  <p:childTnLst>
                                    <p:animEffect transition="out" filter="fade">
                                      <p:cBhvr>
                                        <p:cTn id="24" dur="500" tmFilter="0, 0; .2, .5; .8, .5; 1, 0"/>
                                        <p:tgtEl>
                                          <p:spTgt spid="60"/>
                                        </p:tgtEl>
                                      </p:cBhvr>
                                    </p:animEffect>
                                    <p:animScale>
                                      <p:cBhvr>
                                        <p:cTn id="25" dur="250" autoRev="1" fill="hold"/>
                                        <p:tgtEl>
                                          <p:spTgt spid="60"/>
                                        </p:tgtEl>
                                      </p:cBhvr>
                                      <p:by x="105000" y="105000"/>
                                    </p:animScale>
                                  </p:childTnLst>
                                </p:cTn>
                              </p:par>
                              <p:par>
                                <p:cTn id="26" presetID="22" presetClass="entr" presetSubtype="1"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up)">
                                      <p:cBhvr>
                                        <p:cTn id="28" dur="500"/>
                                        <p:tgtEl>
                                          <p:spTgt spid="5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500"/>
                                        <p:tgtEl>
                                          <p:spTgt spid="5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dissolve">
                                      <p:cBhvr>
                                        <p:cTn id="40" dur="500"/>
                                        <p:tgtEl>
                                          <p:spTgt spid="62"/>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p:bldP spid="60" grpId="1"/>
      <p:bldP spid="62" grpId="0"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descr="C:\Users\Administrator\Desktop\TIM图片20181223161308.png"/>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39744"/>
            <a:ext cx="7349567" cy="4725841"/>
          </a:xfrm>
          <a:prstGeom prst="rect">
            <a:avLst/>
          </a:prstGeom>
          <a:noFill/>
          <a:ln>
            <a:noFill/>
          </a:ln>
        </p:spPr>
      </p:pic>
      <p:sp>
        <p:nvSpPr>
          <p:cNvPr id="14" name="矩形 22"/>
          <p:cNvSpPr>
            <a:spLocks noChangeAspect="1" noChangeArrowheads="1"/>
          </p:cNvSpPr>
          <p:nvPr/>
        </p:nvSpPr>
        <p:spPr bwMode="auto">
          <a:xfrm rot="2700000">
            <a:off x="5904936" y="925464"/>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105464"/>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105464"/>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 name="文本框 26"/>
          <p:cNvSpPr txBox="1"/>
          <p:nvPr/>
        </p:nvSpPr>
        <p:spPr>
          <a:xfrm>
            <a:off x="4620058" y="-21931"/>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数据</a:t>
            </a:r>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切分</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0" name="Line 48"/>
          <p:cNvSpPr>
            <a:spLocks noChangeShapeType="1"/>
          </p:cNvSpPr>
          <p:nvPr/>
        </p:nvSpPr>
        <p:spPr bwMode="auto">
          <a:xfrm>
            <a:off x="9183050" y="3822617"/>
            <a:ext cx="500885" cy="707819"/>
          </a:xfrm>
          <a:prstGeom prst="line">
            <a:avLst/>
          </a:prstGeom>
          <a:noFill/>
          <a:ln w="31750">
            <a:solidFill>
              <a:srgbClr val="000000"/>
            </a:solidFill>
            <a:prstDash val="sysDot"/>
            <a:round/>
            <a:headEnd type="diamond" w="med" len="med"/>
            <a:tailEnd type="triangle" w="med" len="med"/>
          </a:ln>
        </p:spPr>
        <p:txBody>
          <a:bodyPr/>
          <a:lstStyle/>
          <a:p>
            <a:endParaRPr lang="zh-CN" altLang="en-US"/>
          </a:p>
        </p:txBody>
      </p:sp>
      <p:sp>
        <p:nvSpPr>
          <p:cNvPr id="45" name="TextBox 6"/>
          <p:cNvSpPr txBox="1">
            <a:spLocks noChangeArrowheads="1"/>
          </p:cNvSpPr>
          <p:nvPr/>
        </p:nvSpPr>
        <p:spPr bwMode="auto">
          <a:xfrm>
            <a:off x="7501967" y="1385186"/>
            <a:ext cx="2160588" cy="605230"/>
          </a:xfrm>
          <a:prstGeom prst="rect">
            <a:avLst/>
          </a:prstGeom>
          <a:noFill/>
          <a:ln w="9525">
            <a:noFill/>
            <a:miter lim="800000"/>
          </a:ln>
        </p:spPr>
        <p:txBody>
          <a:bodyPr>
            <a:spAutoFit/>
          </a:bodyPr>
          <a:lstStyle/>
          <a:p>
            <a:pPr>
              <a:lnSpc>
                <a:spcPct val="130000"/>
              </a:lnSpc>
            </a:pPr>
            <a:r>
              <a:rPr lang="zh-CN" altLang="en-US" sz="2800" dirty="0" smtClean="0">
                <a:solidFill>
                  <a:srgbClr val="FFFFFF"/>
                </a:solidFill>
                <a:ea typeface="微软雅黑" pitchFamily="34" charset="-122"/>
              </a:rPr>
              <a:t>线下门店</a:t>
            </a:r>
            <a:endParaRPr lang="zh-CN" altLang="zh-CN" sz="2800" dirty="0">
              <a:solidFill>
                <a:srgbClr val="FFFFFF"/>
              </a:solidFill>
              <a:ea typeface="微软雅黑" pitchFamily="34" charset="-122"/>
            </a:endParaRPr>
          </a:p>
        </p:txBody>
      </p:sp>
      <p:pic>
        <p:nvPicPr>
          <p:cNvPr id="48" name="图片 47" descr="C:\Users\Administrator\Desktop\TIM图片20181223161258.png"/>
          <p:cNvPicPr/>
          <p:nvPr/>
        </p:nvPicPr>
        <p:blipFill>
          <a:blip r:embed="rId4">
            <a:extLst>
              <a:ext uri="{28A0092B-C50C-407E-A947-70E740481C1C}">
                <a14:useLocalDpi xmlns:a14="http://schemas.microsoft.com/office/drawing/2010/main" val="0"/>
              </a:ext>
            </a:extLst>
          </a:blip>
          <a:srcRect/>
          <a:stretch>
            <a:fillRect/>
          </a:stretch>
        </p:blipFill>
        <p:spPr bwMode="auto">
          <a:xfrm>
            <a:off x="5568686" y="1639744"/>
            <a:ext cx="6613235" cy="4823290"/>
          </a:xfrm>
          <a:prstGeom prst="rect">
            <a:avLst/>
          </a:prstGeom>
          <a:noFill/>
          <a:ln>
            <a:noFill/>
          </a:ln>
        </p:spPr>
      </p:pic>
    </p:spTree>
    <p:extLst>
      <p:ext uri="{BB962C8B-B14F-4D97-AF65-F5344CB8AC3E}">
        <p14:creationId xmlns:p14="http://schemas.microsoft.com/office/powerpoint/2010/main" val="27249386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2" presetClass="entr" presetSubtype="1"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 calcmode="lin" valueType="num">
                                      <p:cBhvr additive="base">
                                        <p:cTn id="10" dur="500" fill="hold"/>
                                        <p:tgtEl>
                                          <p:spTgt spid="45"/>
                                        </p:tgtEl>
                                        <p:attrNameLst>
                                          <p:attrName>ppt_x</p:attrName>
                                        </p:attrNameLst>
                                      </p:cBhvr>
                                      <p:tavLst>
                                        <p:tav tm="0">
                                          <p:val>
                                            <p:strVal val="#ppt_x"/>
                                          </p:val>
                                        </p:tav>
                                        <p:tav tm="100000">
                                          <p:val>
                                            <p:strVal val="#ppt_x"/>
                                          </p:val>
                                        </p:tav>
                                      </p:tavLst>
                                    </p:anim>
                                    <p:anim calcmode="lin" valueType="num">
                                      <p:cBhvr additive="base">
                                        <p:cTn id="11"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83296" y="1486634"/>
            <a:ext cx="10958945" cy="5004388"/>
          </a:xfrm>
          <a:prstGeom prst="rect">
            <a:avLst/>
          </a:prstGeom>
          <a:noFill/>
          <a:ln>
            <a:solidFill>
              <a:srgbClr val="FFC000"/>
            </a:solidFill>
          </a:ln>
        </p:spPr>
        <p:txBody>
          <a:bodyPr wrap="square" rtlCol="0">
            <a:spAutoFit/>
          </a:bodyPr>
          <a:lstStyle/>
          <a:p>
            <a:endParaRPr lang="zh-CN" altLang="en-US" b="1" dirty="0"/>
          </a:p>
        </p:txBody>
      </p:sp>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2436620" y="183720"/>
            <a:ext cx="7186583" cy="923330"/>
          </a:xfrm>
          <a:prstGeom prst="rect">
            <a:avLst/>
          </a:prstGeom>
          <a:noFill/>
        </p:spPr>
        <p:txBody>
          <a:bodyPr wrap="none" rtlCol="0">
            <a:spAutoFit/>
          </a:bodyPr>
          <a:lstStyle/>
          <a:p>
            <a:r>
              <a:rPr lang="en-US" altLang="zh-CN" sz="5400" b="1" dirty="0"/>
              <a:t> Logistic</a:t>
            </a:r>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回归模型建立</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pic>
        <p:nvPicPr>
          <p:cNvPr id="4" name="图片 3"/>
          <p:cNvPicPr>
            <a:picLocks noChangeAspect="1"/>
          </p:cNvPicPr>
          <p:nvPr/>
        </p:nvPicPr>
        <p:blipFill>
          <a:blip r:embed="rId3"/>
          <a:stretch>
            <a:fillRect/>
          </a:stretch>
        </p:blipFill>
        <p:spPr>
          <a:xfrm>
            <a:off x="825729" y="1678680"/>
            <a:ext cx="10518413" cy="4512385"/>
          </a:xfrm>
          <a:prstGeom prst="rect">
            <a:avLst/>
          </a:prstGeom>
        </p:spPr>
      </p:pic>
    </p:spTree>
    <p:extLst>
      <p:ext uri="{BB962C8B-B14F-4D97-AF65-F5344CB8AC3E}">
        <p14:creationId xmlns:p14="http://schemas.microsoft.com/office/powerpoint/2010/main" val="297387978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607608" y="212762"/>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模型评估</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8" name="任意多边形 7"/>
          <p:cNvSpPr/>
          <p:nvPr/>
        </p:nvSpPr>
        <p:spPr>
          <a:xfrm>
            <a:off x="5005562" y="1906968"/>
            <a:ext cx="2025778" cy="1459465"/>
          </a:xfrm>
          <a:custGeom>
            <a:avLst/>
            <a:gdLst>
              <a:gd name="connsiteX0" fmla="*/ 803915 w 2025778"/>
              <a:gd name="connsiteY0" fmla="*/ 0 h 1459465"/>
              <a:gd name="connsiteX1" fmla="*/ 1287179 w 2025778"/>
              <a:gd name="connsiteY1" fmla="*/ 320329 h 1459465"/>
              <a:gd name="connsiteX2" fmla="*/ 1294887 w 2025778"/>
              <a:gd name="connsiteY2" fmla="*/ 345159 h 1459465"/>
              <a:gd name="connsiteX3" fmla="*/ 1330926 w 2025778"/>
              <a:gd name="connsiteY3" fmla="*/ 315424 h 1459465"/>
              <a:gd name="connsiteX4" fmla="*/ 1474987 w 2025778"/>
              <a:gd name="connsiteY4" fmla="*/ 271420 h 1459465"/>
              <a:gd name="connsiteX5" fmla="*/ 1732648 w 2025778"/>
              <a:gd name="connsiteY5" fmla="*/ 529081 h 1459465"/>
              <a:gd name="connsiteX6" fmla="*/ 1712401 w 2025778"/>
              <a:gd name="connsiteY6" fmla="*/ 629375 h 1459465"/>
              <a:gd name="connsiteX7" fmla="*/ 1709850 w 2025778"/>
              <a:gd name="connsiteY7" fmla="*/ 634075 h 1459465"/>
              <a:gd name="connsiteX8" fmla="*/ 1759893 w 2025778"/>
              <a:gd name="connsiteY8" fmla="*/ 648938 h 1459465"/>
              <a:gd name="connsiteX9" fmla="*/ 2025778 w 2025778"/>
              <a:gd name="connsiteY9" fmla="*/ 1039641 h 1459465"/>
              <a:gd name="connsiteX10" fmla="*/ 1690564 w 2025778"/>
              <a:gd name="connsiteY10" fmla="*/ 1450936 h 1459465"/>
              <a:gd name="connsiteX11" fmla="*/ 1631891 w 2025778"/>
              <a:gd name="connsiteY11" fmla="*/ 1456851 h 1459465"/>
              <a:gd name="connsiteX12" fmla="*/ 1631891 w 2025778"/>
              <a:gd name="connsiteY12" fmla="*/ 1459465 h 1459465"/>
              <a:gd name="connsiteX13" fmla="*/ 1605960 w 2025778"/>
              <a:gd name="connsiteY13" fmla="*/ 1459465 h 1459465"/>
              <a:gd name="connsiteX14" fmla="*/ 1605954 w 2025778"/>
              <a:gd name="connsiteY14" fmla="*/ 1459465 h 1459465"/>
              <a:gd name="connsiteX15" fmla="*/ 1605948 w 2025778"/>
              <a:gd name="connsiteY15" fmla="*/ 1459465 h 1459465"/>
              <a:gd name="connsiteX16" fmla="*/ 1125266 w 2025778"/>
              <a:gd name="connsiteY16" fmla="*/ 1459465 h 1459465"/>
              <a:gd name="connsiteX17" fmla="*/ 1125266 w 2025778"/>
              <a:gd name="connsiteY17" fmla="*/ 1082146 h 1459465"/>
              <a:gd name="connsiteX18" fmla="*/ 1237643 w 2025778"/>
              <a:gd name="connsiteY18" fmla="*/ 1082146 h 1459465"/>
              <a:gd name="connsiteX19" fmla="*/ 1012889 w 2025778"/>
              <a:gd name="connsiteY19" fmla="*/ 857391 h 1459465"/>
              <a:gd name="connsiteX20" fmla="*/ 788134 w 2025778"/>
              <a:gd name="connsiteY20" fmla="*/ 1082146 h 1459465"/>
              <a:gd name="connsiteX21" fmla="*/ 900511 w 2025778"/>
              <a:gd name="connsiteY21" fmla="*/ 1082146 h 1459465"/>
              <a:gd name="connsiteX22" fmla="*/ 900511 w 2025778"/>
              <a:gd name="connsiteY22" fmla="*/ 1459465 h 1459465"/>
              <a:gd name="connsiteX23" fmla="*/ 481574 w 2025778"/>
              <a:gd name="connsiteY23" fmla="*/ 1459465 h 1459465"/>
              <a:gd name="connsiteX24" fmla="*/ 481574 w 2025778"/>
              <a:gd name="connsiteY24" fmla="*/ 1458201 h 1459465"/>
              <a:gd name="connsiteX25" fmla="*/ 456542 w 2025778"/>
              <a:gd name="connsiteY25" fmla="*/ 1459465 h 1459465"/>
              <a:gd name="connsiteX26" fmla="*/ 0 w 2025778"/>
              <a:gd name="connsiteY26" fmla="*/ 1002924 h 1459465"/>
              <a:gd name="connsiteX27" fmla="*/ 278835 w 2025778"/>
              <a:gd name="connsiteY27" fmla="*/ 582259 h 1459465"/>
              <a:gd name="connsiteX28" fmla="*/ 282598 w 2025778"/>
              <a:gd name="connsiteY28" fmla="*/ 581091 h 1459465"/>
              <a:gd name="connsiteX29" fmla="*/ 282142 w 2025778"/>
              <a:gd name="connsiteY29" fmla="*/ 578106 h 1459465"/>
              <a:gd name="connsiteX30" fmla="*/ 279434 w 2025778"/>
              <a:gd name="connsiteY30" fmla="*/ 524481 h 1459465"/>
              <a:gd name="connsiteX31" fmla="*/ 803915 w 2025778"/>
              <a:gd name="connsiteY31" fmla="*/ 0 h 145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25778" h="1459465">
                <a:moveTo>
                  <a:pt x="803915" y="0"/>
                </a:moveTo>
                <a:cubicBezTo>
                  <a:pt x="1021162" y="0"/>
                  <a:pt x="1207559" y="132085"/>
                  <a:pt x="1287179" y="320329"/>
                </a:cubicBezTo>
                <a:lnTo>
                  <a:pt x="1294887" y="345159"/>
                </a:lnTo>
                <a:lnTo>
                  <a:pt x="1330926" y="315424"/>
                </a:lnTo>
                <a:cubicBezTo>
                  <a:pt x="1372049" y="287642"/>
                  <a:pt x="1421624" y="271420"/>
                  <a:pt x="1474987" y="271420"/>
                </a:cubicBezTo>
                <a:cubicBezTo>
                  <a:pt x="1617289" y="271420"/>
                  <a:pt x="1732648" y="386779"/>
                  <a:pt x="1732648" y="529081"/>
                </a:cubicBezTo>
                <a:cubicBezTo>
                  <a:pt x="1732648" y="564657"/>
                  <a:pt x="1725438" y="598549"/>
                  <a:pt x="1712401" y="629375"/>
                </a:cubicBezTo>
                <a:lnTo>
                  <a:pt x="1709850" y="634075"/>
                </a:lnTo>
                <a:lnTo>
                  <a:pt x="1759893" y="648938"/>
                </a:lnTo>
                <a:cubicBezTo>
                  <a:pt x="1915599" y="710336"/>
                  <a:pt x="2025778" y="862121"/>
                  <a:pt x="2025778" y="1039641"/>
                </a:cubicBezTo>
                <a:cubicBezTo>
                  <a:pt x="2025778" y="1242521"/>
                  <a:pt x="1881871" y="1411789"/>
                  <a:pt x="1690564" y="1450936"/>
                </a:cubicBezTo>
                <a:lnTo>
                  <a:pt x="1631891" y="1456851"/>
                </a:lnTo>
                <a:lnTo>
                  <a:pt x="1631891" y="1459465"/>
                </a:lnTo>
                <a:lnTo>
                  <a:pt x="1605960" y="1459465"/>
                </a:lnTo>
                <a:lnTo>
                  <a:pt x="1605954" y="1459465"/>
                </a:lnTo>
                <a:lnTo>
                  <a:pt x="1605948" y="1459465"/>
                </a:lnTo>
                <a:lnTo>
                  <a:pt x="1125266" y="1459465"/>
                </a:lnTo>
                <a:lnTo>
                  <a:pt x="1125266" y="1082146"/>
                </a:lnTo>
                <a:lnTo>
                  <a:pt x="1237643" y="1082146"/>
                </a:lnTo>
                <a:lnTo>
                  <a:pt x="1012889" y="857391"/>
                </a:lnTo>
                <a:lnTo>
                  <a:pt x="788134" y="1082146"/>
                </a:lnTo>
                <a:lnTo>
                  <a:pt x="900511" y="1082146"/>
                </a:lnTo>
                <a:lnTo>
                  <a:pt x="900511" y="1459465"/>
                </a:lnTo>
                <a:lnTo>
                  <a:pt x="481574" y="1459465"/>
                </a:lnTo>
                <a:lnTo>
                  <a:pt x="481574" y="1458201"/>
                </a:lnTo>
                <a:lnTo>
                  <a:pt x="456542" y="1459465"/>
                </a:lnTo>
                <a:cubicBezTo>
                  <a:pt x="204401" y="1459465"/>
                  <a:pt x="0" y="1255064"/>
                  <a:pt x="0" y="1002924"/>
                </a:cubicBezTo>
                <a:cubicBezTo>
                  <a:pt x="0" y="813818"/>
                  <a:pt x="114976" y="651566"/>
                  <a:pt x="278835" y="582259"/>
                </a:cubicBezTo>
                <a:lnTo>
                  <a:pt x="282598" y="581091"/>
                </a:lnTo>
                <a:lnTo>
                  <a:pt x="282142" y="578106"/>
                </a:lnTo>
                <a:cubicBezTo>
                  <a:pt x="280352" y="560475"/>
                  <a:pt x="279434" y="542585"/>
                  <a:pt x="279434" y="524481"/>
                </a:cubicBezTo>
                <a:cubicBezTo>
                  <a:pt x="279434" y="234818"/>
                  <a:pt x="514252" y="0"/>
                  <a:pt x="803915" y="0"/>
                </a:cubicBezTo>
                <a:close/>
              </a:path>
            </a:pathLst>
          </a:custGeo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47"/>
          <p:cNvSpPr>
            <a:spLocks noChangeArrowheads="1"/>
          </p:cNvSpPr>
          <p:nvPr/>
        </p:nvSpPr>
        <p:spPr bwMode="auto">
          <a:xfrm>
            <a:off x="442708" y="2291500"/>
            <a:ext cx="4260429" cy="2646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indent="720000" defTabSz="914273">
              <a:lnSpc>
                <a:spcPct val="120000"/>
              </a:lnSpc>
              <a:spcBef>
                <a:spcPct val="0"/>
              </a:spcBef>
              <a:buNone/>
            </a:pPr>
            <a:r>
              <a:rPr lang="zh-CN" altLang="zh-CN" sz="2000" dirty="0"/>
              <a:t>在精确率与召回率间进行权衡，调整分类器</a:t>
            </a:r>
            <a:r>
              <a:rPr lang="en-US" altLang="zh-CN" sz="2000" dirty="0"/>
              <a:t>threshold</a:t>
            </a:r>
            <a:r>
              <a:rPr lang="zh-CN" altLang="zh-CN" sz="2000" dirty="0"/>
              <a:t>取值，以</a:t>
            </a:r>
            <a:r>
              <a:rPr lang="en-US" altLang="zh-CN" sz="2000" dirty="0"/>
              <a:t>FPR</a:t>
            </a:r>
            <a:r>
              <a:rPr lang="zh-CN" altLang="zh-CN" sz="2000" dirty="0"/>
              <a:t>（假正率</a:t>
            </a:r>
            <a:r>
              <a:rPr lang="en-US" altLang="zh-CN" sz="2000" dirty="0"/>
              <a:t>False-positive rate</a:t>
            </a:r>
            <a:r>
              <a:rPr lang="zh-CN" altLang="zh-CN" sz="2000" dirty="0"/>
              <a:t>）为横坐标，</a:t>
            </a:r>
            <a:r>
              <a:rPr lang="en-US" altLang="zh-CN" sz="2000" dirty="0"/>
              <a:t>TPR</a:t>
            </a:r>
            <a:r>
              <a:rPr lang="zh-CN" altLang="zh-CN" sz="2000" dirty="0"/>
              <a:t>（</a:t>
            </a:r>
            <a:r>
              <a:rPr lang="en-US" altLang="zh-CN" sz="2000" dirty="0"/>
              <a:t>True-positive rate</a:t>
            </a:r>
            <a:r>
              <a:rPr lang="zh-CN" altLang="zh-CN" sz="2000" dirty="0"/>
              <a:t>）为纵坐标做</a:t>
            </a:r>
            <a:r>
              <a:rPr lang="en-US" altLang="zh-CN" sz="2000" b="1" dirty="0">
                <a:effectLst>
                  <a:outerShdw blurRad="38100" dist="38100" dir="2700000" algn="tl">
                    <a:srgbClr val="000000">
                      <a:alpha val="43137"/>
                    </a:srgbClr>
                  </a:outerShdw>
                </a:effectLst>
              </a:rPr>
              <a:t>ROC</a:t>
            </a:r>
            <a:r>
              <a:rPr lang="zh-CN" altLang="zh-CN" sz="2000" dirty="0"/>
              <a:t>曲线；</a:t>
            </a:r>
            <a:r>
              <a:rPr lang="en-US" altLang="zh-CN" sz="2000" dirty="0"/>
              <a:t>Area Under roc Curve(AUC)</a:t>
            </a:r>
            <a:r>
              <a:rPr lang="zh-CN" altLang="zh-CN" sz="2000" dirty="0"/>
              <a:t>：处于</a:t>
            </a:r>
            <a:r>
              <a:rPr lang="en-US" altLang="zh-CN" sz="2000" dirty="0"/>
              <a:t>ROC curve</a:t>
            </a:r>
            <a:r>
              <a:rPr lang="zh-CN" altLang="zh-CN" sz="2000" dirty="0"/>
              <a:t>下方的那部分面积的</a:t>
            </a:r>
            <a:r>
              <a:rPr lang="zh-CN" altLang="zh-CN" sz="2000" dirty="0" smtClean="0"/>
              <a:t>大小</a:t>
            </a:r>
            <a:r>
              <a:rPr lang="zh-CN" altLang="en-US" sz="2000" dirty="0" smtClean="0"/>
              <a:t>即</a:t>
            </a:r>
            <a:r>
              <a:rPr lang="en-US" altLang="zh-CN" sz="2000" b="1" dirty="0" smtClean="0">
                <a:effectLst>
                  <a:outerShdw blurRad="38100" dist="38100" dir="2700000" algn="tl">
                    <a:srgbClr val="000000">
                      <a:alpha val="43137"/>
                    </a:srgbClr>
                  </a:outerShdw>
                </a:effectLst>
              </a:rPr>
              <a:t>AUC</a:t>
            </a:r>
            <a:endParaRPr lang="zh-CN" altLang="en-US" sz="2000" dirty="0">
              <a:solidFill>
                <a:prstClr val="black">
                  <a:lumMod val="85000"/>
                  <a:lumOff val="15000"/>
                </a:prstClr>
              </a:solidFill>
              <a:sym typeface="微软雅黑" pitchFamily="34" charset="-122"/>
            </a:endParaRPr>
          </a:p>
        </p:txBody>
      </p:sp>
      <p:sp>
        <p:nvSpPr>
          <p:cNvPr id="54" name="文本框 53"/>
          <p:cNvSpPr txBox="1"/>
          <p:nvPr/>
        </p:nvSpPr>
        <p:spPr>
          <a:xfrm>
            <a:off x="4840394" y="3849279"/>
            <a:ext cx="1979966" cy="2214926"/>
          </a:xfrm>
          <a:prstGeom prst="rect">
            <a:avLst/>
          </a:prstGeom>
          <a:noFill/>
        </p:spPr>
        <p:txBody>
          <a:bodyPr vert="wordArtVertRtl" wrap="square" rtlCol="0">
            <a:spAutoFit/>
          </a:bodyPr>
          <a:lstStyle/>
          <a:p>
            <a:r>
              <a:rPr lang="en-US" altLang="zh-CN" sz="4000" b="1" dirty="0" smtClean="0">
                <a:solidFill>
                  <a:srgbClr val="DFB642"/>
                </a:solidFill>
                <a:latin typeface="幼圆" panose="02010509060101010101" pitchFamily="49" charset="-122"/>
                <a:ea typeface="幼圆" panose="02010509060101010101" pitchFamily="49" charset="-122"/>
              </a:rPr>
              <a:t>ROC</a:t>
            </a:r>
          </a:p>
          <a:p>
            <a:r>
              <a:rPr lang="en-US" altLang="zh-CN" sz="4000" b="1" dirty="0">
                <a:solidFill>
                  <a:srgbClr val="DFB642"/>
                </a:solidFill>
                <a:latin typeface="幼圆" panose="02010509060101010101" pitchFamily="49" charset="-122"/>
                <a:ea typeface="幼圆" panose="02010509060101010101" pitchFamily="49" charset="-122"/>
              </a:rPr>
              <a:t> </a:t>
            </a:r>
            <a:r>
              <a:rPr lang="zh-CN" altLang="en-US" sz="4000" b="1" dirty="0" smtClean="0">
                <a:solidFill>
                  <a:srgbClr val="DFB642"/>
                </a:solidFill>
                <a:latin typeface="幼圆" panose="02010509060101010101" pitchFamily="49" charset="-122"/>
                <a:ea typeface="幼圆" panose="02010509060101010101" pitchFamily="49" charset="-122"/>
              </a:rPr>
              <a:t>和</a:t>
            </a:r>
            <a:r>
              <a:rPr lang="en-US" altLang="zh-CN" sz="4000" b="1" dirty="0" smtClean="0">
                <a:solidFill>
                  <a:srgbClr val="DFB642"/>
                </a:solidFill>
                <a:latin typeface="幼圆" panose="02010509060101010101" pitchFamily="49" charset="-122"/>
                <a:ea typeface="幼圆" panose="02010509060101010101" pitchFamily="49" charset="-122"/>
              </a:rPr>
              <a:t>AUC</a:t>
            </a:r>
            <a:endParaRPr lang="zh-CN" altLang="en-US" sz="4000" b="1" dirty="0">
              <a:solidFill>
                <a:srgbClr val="DFB642"/>
              </a:solidFill>
              <a:latin typeface="幼圆" panose="02010509060101010101" pitchFamily="49" charset="-122"/>
              <a:ea typeface="幼圆" panose="02010509060101010101" pitchFamily="49" charset="-122"/>
            </a:endParaRPr>
          </a:p>
        </p:txBody>
      </p:sp>
      <p:pic>
        <p:nvPicPr>
          <p:cNvPr id="55" name="图片 54"/>
          <p:cNvPicPr/>
          <p:nvPr/>
        </p:nvPicPr>
        <p:blipFill>
          <a:blip r:embed="rId3"/>
          <a:stretch>
            <a:fillRect/>
          </a:stretch>
        </p:blipFill>
        <p:spPr>
          <a:xfrm>
            <a:off x="7122786" y="1712151"/>
            <a:ext cx="5000154" cy="4812482"/>
          </a:xfrm>
          <a:prstGeom prst="rect">
            <a:avLst/>
          </a:prstGeom>
        </p:spPr>
      </p:pic>
      <p:sp>
        <p:nvSpPr>
          <p:cNvPr id="3" name="文本框 2"/>
          <p:cNvSpPr txBox="1"/>
          <p:nvPr/>
        </p:nvSpPr>
        <p:spPr>
          <a:xfrm>
            <a:off x="10820400" y="4842933"/>
            <a:ext cx="1253067" cy="369332"/>
          </a:xfrm>
          <a:prstGeom prst="rect">
            <a:avLst/>
          </a:prstGeom>
          <a:noFill/>
        </p:spPr>
        <p:txBody>
          <a:bodyPr wrap="square" rtlCol="0">
            <a:spAutoFit/>
          </a:bodyPr>
          <a:lstStyle/>
          <a:p>
            <a:r>
              <a:rPr lang="en-US" altLang="zh-CN" dirty="0" smtClean="0"/>
              <a:t>AUC=0.85</a:t>
            </a:r>
            <a:endParaRPr lang="zh-CN" altLang="en-US" dirty="0"/>
          </a:p>
        </p:txBody>
      </p:sp>
    </p:spTree>
    <p:extLst>
      <p:ext uri="{BB962C8B-B14F-4D97-AF65-F5344CB8AC3E}">
        <p14:creationId xmlns:p14="http://schemas.microsoft.com/office/powerpoint/2010/main" val="3866083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outVertical)">
                                      <p:cBhvr>
                                        <p:cTn id="13" dur="500"/>
                                        <p:tgtEl>
                                          <p:spTgt spid="5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750" fill="hold"/>
                                        <p:tgtEl>
                                          <p:spTgt spid="55"/>
                                        </p:tgtEl>
                                        <p:attrNameLst>
                                          <p:attrName>ppt_x</p:attrName>
                                        </p:attrNameLst>
                                      </p:cBhvr>
                                      <p:tavLst>
                                        <p:tav tm="0">
                                          <p:val>
                                            <p:strVal val="#ppt_x"/>
                                          </p:val>
                                        </p:tav>
                                        <p:tav tm="100000">
                                          <p:val>
                                            <p:strVal val="#ppt_x"/>
                                          </p:val>
                                        </p:tav>
                                      </p:tavLst>
                                    </p:anim>
                                    <p:anim calcmode="lin" valueType="num">
                                      <p:cBhvr additive="base">
                                        <p:cTn id="22" dur="750" fill="hold"/>
                                        <p:tgtEl>
                                          <p:spTgt spid="55"/>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4"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ppt_x"/>
                                          </p:val>
                                        </p:tav>
                                        <p:tav tm="100000">
                                          <p:val>
                                            <p:strVal val="#ppt_x"/>
                                          </p:val>
                                        </p:tav>
                                      </p:tavLst>
                                    </p:anim>
                                    <p:anim calcmode="lin" valueType="num">
                                      <p:cBhvr additive="base">
                                        <p:cTn id="27"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3" grpId="0"/>
      <p:bldP spid="54"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607608" y="212762"/>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模型评估</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8" name="任意多边形 7"/>
          <p:cNvSpPr/>
          <p:nvPr/>
        </p:nvSpPr>
        <p:spPr>
          <a:xfrm>
            <a:off x="5005562" y="1906968"/>
            <a:ext cx="2025778" cy="1459465"/>
          </a:xfrm>
          <a:custGeom>
            <a:avLst/>
            <a:gdLst>
              <a:gd name="connsiteX0" fmla="*/ 803915 w 2025778"/>
              <a:gd name="connsiteY0" fmla="*/ 0 h 1459465"/>
              <a:gd name="connsiteX1" fmla="*/ 1287179 w 2025778"/>
              <a:gd name="connsiteY1" fmla="*/ 320329 h 1459465"/>
              <a:gd name="connsiteX2" fmla="*/ 1294887 w 2025778"/>
              <a:gd name="connsiteY2" fmla="*/ 345159 h 1459465"/>
              <a:gd name="connsiteX3" fmla="*/ 1330926 w 2025778"/>
              <a:gd name="connsiteY3" fmla="*/ 315424 h 1459465"/>
              <a:gd name="connsiteX4" fmla="*/ 1474987 w 2025778"/>
              <a:gd name="connsiteY4" fmla="*/ 271420 h 1459465"/>
              <a:gd name="connsiteX5" fmla="*/ 1732648 w 2025778"/>
              <a:gd name="connsiteY5" fmla="*/ 529081 h 1459465"/>
              <a:gd name="connsiteX6" fmla="*/ 1712401 w 2025778"/>
              <a:gd name="connsiteY6" fmla="*/ 629375 h 1459465"/>
              <a:gd name="connsiteX7" fmla="*/ 1709850 w 2025778"/>
              <a:gd name="connsiteY7" fmla="*/ 634075 h 1459465"/>
              <a:gd name="connsiteX8" fmla="*/ 1759893 w 2025778"/>
              <a:gd name="connsiteY8" fmla="*/ 648938 h 1459465"/>
              <a:gd name="connsiteX9" fmla="*/ 2025778 w 2025778"/>
              <a:gd name="connsiteY9" fmla="*/ 1039641 h 1459465"/>
              <a:gd name="connsiteX10" fmla="*/ 1690564 w 2025778"/>
              <a:gd name="connsiteY10" fmla="*/ 1450936 h 1459465"/>
              <a:gd name="connsiteX11" fmla="*/ 1631891 w 2025778"/>
              <a:gd name="connsiteY11" fmla="*/ 1456851 h 1459465"/>
              <a:gd name="connsiteX12" fmla="*/ 1631891 w 2025778"/>
              <a:gd name="connsiteY12" fmla="*/ 1459465 h 1459465"/>
              <a:gd name="connsiteX13" fmla="*/ 1605960 w 2025778"/>
              <a:gd name="connsiteY13" fmla="*/ 1459465 h 1459465"/>
              <a:gd name="connsiteX14" fmla="*/ 1605954 w 2025778"/>
              <a:gd name="connsiteY14" fmla="*/ 1459465 h 1459465"/>
              <a:gd name="connsiteX15" fmla="*/ 1605948 w 2025778"/>
              <a:gd name="connsiteY15" fmla="*/ 1459465 h 1459465"/>
              <a:gd name="connsiteX16" fmla="*/ 1125266 w 2025778"/>
              <a:gd name="connsiteY16" fmla="*/ 1459465 h 1459465"/>
              <a:gd name="connsiteX17" fmla="*/ 1125266 w 2025778"/>
              <a:gd name="connsiteY17" fmla="*/ 1082146 h 1459465"/>
              <a:gd name="connsiteX18" fmla="*/ 1237643 w 2025778"/>
              <a:gd name="connsiteY18" fmla="*/ 1082146 h 1459465"/>
              <a:gd name="connsiteX19" fmla="*/ 1012889 w 2025778"/>
              <a:gd name="connsiteY19" fmla="*/ 857391 h 1459465"/>
              <a:gd name="connsiteX20" fmla="*/ 788134 w 2025778"/>
              <a:gd name="connsiteY20" fmla="*/ 1082146 h 1459465"/>
              <a:gd name="connsiteX21" fmla="*/ 900511 w 2025778"/>
              <a:gd name="connsiteY21" fmla="*/ 1082146 h 1459465"/>
              <a:gd name="connsiteX22" fmla="*/ 900511 w 2025778"/>
              <a:gd name="connsiteY22" fmla="*/ 1459465 h 1459465"/>
              <a:gd name="connsiteX23" fmla="*/ 481574 w 2025778"/>
              <a:gd name="connsiteY23" fmla="*/ 1459465 h 1459465"/>
              <a:gd name="connsiteX24" fmla="*/ 481574 w 2025778"/>
              <a:gd name="connsiteY24" fmla="*/ 1458201 h 1459465"/>
              <a:gd name="connsiteX25" fmla="*/ 456542 w 2025778"/>
              <a:gd name="connsiteY25" fmla="*/ 1459465 h 1459465"/>
              <a:gd name="connsiteX26" fmla="*/ 0 w 2025778"/>
              <a:gd name="connsiteY26" fmla="*/ 1002924 h 1459465"/>
              <a:gd name="connsiteX27" fmla="*/ 278835 w 2025778"/>
              <a:gd name="connsiteY27" fmla="*/ 582259 h 1459465"/>
              <a:gd name="connsiteX28" fmla="*/ 282598 w 2025778"/>
              <a:gd name="connsiteY28" fmla="*/ 581091 h 1459465"/>
              <a:gd name="connsiteX29" fmla="*/ 282142 w 2025778"/>
              <a:gd name="connsiteY29" fmla="*/ 578106 h 1459465"/>
              <a:gd name="connsiteX30" fmla="*/ 279434 w 2025778"/>
              <a:gd name="connsiteY30" fmla="*/ 524481 h 1459465"/>
              <a:gd name="connsiteX31" fmla="*/ 803915 w 2025778"/>
              <a:gd name="connsiteY31" fmla="*/ 0 h 145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25778" h="1459465">
                <a:moveTo>
                  <a:pt x="803915" y="0"/>
                </a:moveTo>
                <a:cubicBezTo>
                  <a:pt x="1021162" y="0"/>
                  <a:pt x="1207559" y="132085"/>
                  <a:pt x="1287179" y="320329"/>
                </a:cubicBezTo>
                <a:lnTo>
                  <a:pt x="1294887" y="345159"/>
                </a:lnTo>
                <a:lnTo>
                  <a:pt x="1330926" y="315424"/>
                </a:lnTo>
                <a:cubicBezTo>
                  <a:pt x="1372049" y="287642"/>
                  <a:pt x="1421624" y="271420"/>
                  <a:pt x="1474987" y="271420"/>
                </a:cubicBezTo>
                <a:cubicBezTo>
                  <a:pt x="1617289" y="271420"/>
                  <a:pt x="1732648" y="386779"/>
                  <a:pt x="1732648" y="529081"/>
                </a:cubicBezTo>
                <a:cubicBezTo>
                  <a:pt x="1732648" y="564657"/>
                  <a:pt x="1725438" y="598549"/>
                  <a:pt x="1712401" y="629375"/>
                </a:cubicBezTo>
                <a:lnTo>
                  <a:pt x="1709850" y="634075"/>
                </a:lnTo>
                <a:lnTo>
                  <a:pt x="1759893" y="648938"/>
                </a:lnTo>
                <a:cubicBezTo>
                  <a:pt x="1915599" y="710336"/>
                  <a:pt x="2025778" y="862121"/>
                  <a:pt x="2025778" y="1039641"/>
                </a:cubicBezTo>
                <a:cubicBezTo>
                  <a:pt x="2025778" y="1242521"/>
                  <a:pt x="1881871" y="1411789"/>
                  <a:pt x="1690564" y="1450936"/>
                </a:cubicBezTo>
                <a:lnTo>
                  <a:pt x="1631891" y="1456851"/>
                </a:lnTo>
                <a:lnTo>
                  <a:pt x="1631891" y="1459465"/>
                </a:lnTo>
                <a:lnTo>
                  <a:pt x="1605960" y="1459465"/>
                </a:lnTo>
                <a:lnTo>
                  <a:pt x="1605954" y="1459465"/>
                </a:lnTo>
                <a:lnTo>
                  <a:pt x="1605948" y="1459465"/>
                </a:lnTo>
                <a:lnTo>
                  <a:pt x="1125266" y="1459465"/>
                </a:lnTo>
                <a:lnTo>
                  <a:pt x="1125266" y="1082146"/>
                </a:lnTo>
                <a:lnTo>
                  <a:pt x="1237643" y="1082146"/>
                </a:lnTo>
                <a:lnTo>
                  <a:pt x="1012889" y="857391"/>
                </a:lnTo>
                <a:lnTo>
                  <a:pt x="788134" y="1082146"/>
                </a:lnTo>
                <a:lnTo>
                  <a:pt x="900511" y="1082146"/>
                </a:lnTo>
                <a:lnTo>
                  <a:pt x="900511" y="1459465"/>
                </a:lnTo>
                <a:lnTo>
                  <a:pt x="481574" y="1459465"/>
                </a:lnTo>
                <a:lnTo>
                  <a:pt x="481574" y="1458201"/>
                </a:lnTo>
                <a:lnTo>
                  <a:pt x="456542" y="1459465"/>
                </a:lnTo>
                <a:cubicBezTo>
                  <a:pt x="204401" y="1459465"/>
                  <a:pt x="0" y="1255064"/>
                  <a:pt x="0" y="1002924"/>
                </a:cubicBezTo>
                <a:cubicBezTo>
                  <a:pt x="0" y="813818"/>
                  <a:pt x="114976" y="651566"/>
                  <a:pt x="278835" y="582259"/>
                </a:cubicBezTo>
                <a:lnTo>
                  <a:pt x="282598" y="581091"/>
                </a:lnTo>
                <a:lnTo>
                  <a:pt x="282142" y="578106"/>
                </a:lnTo>
                <a:cubicBezTo>
                  <a:pt x="280352" y="560475"/>
                  <a:pt x="279434" y="542585"/>
                  <a:pt x="279434" y="524481"/>
                </a:cubicBezTo>
                <a:cubicBezTo>
                  <a:pt x="279434" y="234818"/>
                  <a:pt x="514252" y="0"/>
                  <a:pt x="803915" y="0"/>
                </a:cubicBezTo>
                <a:close/>
              </a:path>
            </a:pathLst>
          </a:custGeo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47"/>
          <p:cNvSpPr>
            <a:spLocks noChangeArrowheads="1"/>
          </p:cNvSpPr>
          <p:nvPr/>
        </p:nvSpPr>
        <p:spPr bwMode="auto">
          <a:xfrm>
            <a:off x="622536" y="1854507"/>
            <a:ext cx="3985072" cy="415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indent="720000" defTabSz="914273">
              <a:lnSpc>
                <a:spcPct val="120000"/>
              </a:lnSpc>
              <a:spcBef>
                <a:spcPct val="0"/>
              </a:spcBef>
              <a:buNone/>
            </a:pPr>
            <a:r>
              <a:rPr lang="en-US" altLang="zh-CN" sz="2000" dirty="0"/>
              <a:t>KS</a:t>
            </a:r>
            <a:r>
              <a:rPr lang="zh-CN" altLang="en-US" sz="2000" dirty="0"/>
              <a:t>指标</a:t>
            </a:r>
            <a:r>
              <a:rPr lang="en-US" altLang="zh-CN" sz="2000" dirty="0"/>
              <a:t>: </a:t>
            </a:r>
            <a:r>
              <a:rPr lang="zh-CN" altLang="en-US" sz="2000" dirty="0"/>
              <a:t>用以评估模型对好、坏客户的判别区分能力，计算累计坏客户与累计好客户百分比的最大差距。</a:t>
            </a:r>
            <a:r>
              <a:rPr lang="en-US" altLang="zh-CN" sz="2000" dirty="0"/>
              <a:t>KS</a:t>
            </a:r>
            <a:r>
              <a:rPr lang="zh-CN" altLang="en-US" sz="2000" dirty="0"/>
              <a:t>值范围在</a:t>
            </a:r>
            <a:r>
              <a:rPr lang="en-US" altLang="zh-CN" sz="2000" dirty="0"/>
              <a:t>0%-100%</a:t>
            </a:r>
            <a:r>
              <a:rPr lang="zh-CN" altLang="en-US" sz="2000" dirty="0"/>
              <a:t>，判别标准如下：</a:t>
            </a:r>
          </a:p>
          <a:p>
            <a:pPr indent="720000" defTabSz="914273">
              <a:lnSpc>
                <a:spcPct val="120000"/>
              </a:lnSpc>
              <a:spcBef>
                <a:spcPct val="0"/>
              </a:spcBef>
              <a:buNone/>
            </a:pPr>
            <a:r>
              <a:rPr lang="en-US" altLang="zh-CN" sz="2000" dirty="0"/>
              <a:t>KS: &lt;20% : </a:t>
            </a:r>
            <a:r>
              <a:rPr lang="zh-CN" altLang="en-US" sz="2000" dirty="0"/>
              <a:t>差</a:t>
            </a:r>
          </a:p>
          <a:p>
            <a:pPr indent="720000" defTabSz="914273">
              <a:lnSpc>
                <a:spcPct val="120000"/>
              </a:lnSpc>
              <a:spcBef>
                <a:spcPct val="0"/>
              </a:spcBef>
              <a:buNone/>
            </a:pPr>
            <a:r>
              <a:rPr lang="en-US" altLang="zh-CN" sz="2000" dirty="0"/>
              <a:t>KS: 20%-40% : </a:t>
            </a:r>
            <a:r>
              <a:rPr lang="zh-CN" altLang="en-US" sz="2000" dirty="0"/>
              <a:t>一般</a:t>
            </a:r>
          </a:p>
          <a:p>
            <a:pPr indent="720000" defTabSz="914273">
              <a:lnSpc>
                <a:spcPct val="120000"/>
              </a:lnSpc>
              <a:spcBef>
                <a:spcPct val="0"/>
              </a:spcBef>
              <a:buNone/>
            </a:pPr>
            <a:r>
              <a:rPr lang="en-US" altLang="zh-CN" sz="2000" dirty="0"/>
              <a:t>KS: 41%-50% : </a:t>
            </a:r>
            <a:r>
              <a:rPr lang="zh-CN" altLang="en-US" sz="2000" dirty="0"/>
              <a:t>好</a:t>
            </a:r>
          </a:p>
          <a:p>
            <a:pPr indent="720000" defTabSz="914273">
              <a:lnSpc>
                <a:spcPct val="120000"/>
              </a:lnSpc>
              <a:spcBef>
                <a:spcPct val="0"/>
              </a:spcBef>
              <a:buNone/>
            </a:pPr>
            <a:r>
              <a:rPr lang="en-US" altLang="zh-CN" sz="2000" dirty="0"/>
              <a:t>KS: 51%-75% : </a:t>
            </a:r>
            <a:r>
              <a:rPr lang="zh-CN" altLang="en-US" sz="2000" dirty="0"/>
              <a:t>非常好</a:t>
            </a:r>
          </a:p>
          <a:p>
            <a:pPr indent="720000" defTabSz="914273">
              <a:lnSpc>
                <a:spcPct val="120000"/>
              </a:lnSpc>
              <a:spcBef>
                <a:spcPct val="0"/>
              </a:spcBef>
              <a:buNone/>
            </a:pPr>
            <a:r>
              <a:rPr lang="en-US" altLang="zh-CN" sz="2000" dirty="0"/>
              <a:t>KS: &gt;75% : </a:t>
            </a:r>
            <a:r>
              <a:rPr lang="zh-CN" altLang="en-US" sz="2000" dirty="0"/>
              <a:t>过高，需要谨慎的验证</a:t>
            </a:r>
            <a:r>
              <a:rPr lang="zh-CN" altLang="en-US" sz="2000" dirty="0" smtClean="0"/>
              <a:t>模型</a:t>
            </a:r>
            <a:r>
              <a:rPr lang="zh-CN" altLang="en-US" sz="2000" dirty="0"/>
              <a:t>。</a:t>
            </a:r>
          </a:p>
        </p:txBody>
      </p:sp>
      <p:sp>
        <p:nvSpPr>
          <p:cNvPr id="54" name="文本框 53"/>
          <p:cNvSpPr txBox="1"/>
          <p:nvPr/>
        </p:nvSpPr>
        <p:spPr>
          <a:xfrm>
            <a:off x="5153470" y="3594721"/>
            <a:ext cx="1729961" cy="707886"/>
          </a:xfrm>
          <a:prstGeom prst="rect">
            <a:avLst/>
          </a:prstGeom>
          <a:noFill/>
        </p:spPr>
        <p:txBody>
          <a:bodyPr wrap="none" rtlCol="0">
            <a:spAutoFit/>
          </a:bodyPr>
          <a:lstStyle/>
          <a:p>
            <a:r>
              <a:rPr lang="en-US" altLang="zh-CN" sz="4000" b="1" dirty="0" smtClean="0">
                <a:solidFill>
                  <a:srgbClr val="DFB642"/>
                </a:solidFill>
                <a:latin typeface="幼圆" panose="02010509060101010101" pitchFamily="49" charset="-122"/>
                <a:ea typeface="幼圆" panose="02010509060101010101" pitchFamily="49" charset="-122"/>
              </a:rPr>
              <a:t>KS</a:t>
            </a:r>
            <a:r>
              <a:rPr lang="zh-CN" altLang="en-US" sz="4000" b="1" dirty="0" smtClean="0">
                <a:solidFill>
                  <a:srgbClr val="DFB642"/>
                </a:solidFill>
                <a:latin typeface="幼圆" panose="02010509060101010101" pitchFamily="49" charset="-122"/>
                <a:ea typeface="幼圆" panose="02010509060101010101" pitchFamily="49" charset="-122"/>
              </a:rPr>
              <a:t>指标</a:t>
            </a:r>
            <a:endParaRPr lang="zh-CN" altLang="en-US" sz="4000" b="1" dirty="0">
              <a:solidFill>
                <a:srgbClr val="DFB642"/>
              </a:solidFill>
              <a:latin typeface="幼圆" panose="02010509060101010101" pitchFamily="49" charset="-122"/>
              <a:ea typeface="幼圆" panose="02010509060101010101" pitchFamily="49" charset="-122"/>
            </a:endParaRPr>
          </a:p>
        </p:txBody>
      </p:sp>
      <p:pic>
        <p:nvPicPr>
          <p:cNvPr id="12" name="图片 11"/>
          <p:cNvPicPr/>
          <p:nvPr/>
        </p:nvPicPr>
        <p:blipFill>
          <a:blip r:embed="rId3"/>
          <a:stretch>
            <a:fillRect/>
          </a:stretch>
        </p:blipFill>
        <p:spPr>
          <a:xfrm>
            <a:off x="7169676" y="1678680"/>
            <a:ext cx="4736186" cy="5132705"/>
          </a:xfrm>
          <a:prstGeom prst="rect">
            <a:avLst/>
          </a:prstGeom>
        </p:spPr>
      </p:pic>
      <p:sp>
        <p:nvSpPr>
          <p:cNvPr id="2" name="文本框 1"/>
          <p:cNvSpPr txBox="1"/>
          <p:nvPr/>
        </p:nvSpPr>
        <p:spPr>
          <a:xfrm>
            <a:off x="10871200" y="5096933"/>
            <a:ext cx="1202267" cy="369332"/>
          </a:xfrm>
          <a:prstGeom prst="rect">
            <a:avLst/>
          </a:prstGeom>
          <a:noFill/>
        </p:spPr>
        <p:txBody>
          <a:bodyPr wrap="square" rtlCol="0">
            <a:spAutoFit/>
          </a:bodyPr>
          <a:lstStyle/>
          <a:p>
            <a:r>
              <a:rPr lang="en-US" altLang="zh-CN" dirty="0" smtClean="0"/>
              <a:t>KS=54%</a:t>
            </a:r>
            <a:endParaRPr lang="zh-CN" altLang="en-US" dirty="0"/>
          </a:p>
        </p:txBody>
      </p:sp>
    </p:spTree>
    <p:extLst>
      <p:ext uri="{BB962C8B-B14F-4D97-AF65-F5344CB8AC3E}">
        <p14:creationId xmlns:p14="http://schemas.microsoft.com/office/powerpoint/2010/main" val="191093786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outVertical)">
                                      <p:cBhvr>
                                        <p:cTn id="13" dur="500"/>
                                        <p:tgtEl>
                                          <p:spTgt spid="5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p:stCondLst>
                              <p:cond delay="2000"/>
                            </p:stCondLst>
                            <p:childTnLst>
                              <p:par>
                                <p:cTn id="19" presetID="6"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circle(in)">
                                      <p:cBhvr>
                                        <p:cTn id="21" dur="2000"/>
                                        <p:tgtEl>
                                          <p:spTgt spid="12"/>
                                        </p:tgtEl>
                                      </p:cBhvr>
                                    </p:animEffect>
                                  </p:childTnLst>
                                </p:cTn>
                              </p:par>
                            </p:childTnLst>
                          </p:cTn>
                        </p:par>
                        <p:par>
                          <p:cTn id="22" fill="hold">
                            <p:stCondLst>
                              <p:cond delay="4000"/>
                            </p:stCondLst>
                            <p:childTnLst>
                              <p:par>
                                <p:cTn id="23" presetID="22" presetClass="entr" presetSubtype="4"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3" grpId="0"/>
      <p:bldP spid="54"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sp>
        <p:nvSpPr>
          <p:cNvPr id="5125" name="任意多边形 9"/>
          <p:cNvSpPr>
            <a:spLocks noChangeArrowheads="1"/>
          </p:cNvSpPr>
          <p:nvPr/>
        </p:nvSpPr>
        <p:spPr bwMode="auto">
          <a:xfrm rot="16200000" flipV="1">
            <a:off x="-971550" y="971550"/>
            <a:ext cx="6853238" cy="4910138"/>
          </a:xfrm>
          <a:custGeom>
            <a:avLst/>
            <a:gdLst>
              <a:gd name="T0" fmla="*/ 6853311 w 6853311"/>
              <a:gd name="T1" fmla="*/ 4910666 h 4910666"/>
              <a:gd name="T2" fmla="*/ 6853311 w 6853311"/>
              <a:gd name="T3" fmla="*/ 0 h 4910666"/>
              <a:gd name="T4" fmla="*/ 3426656 w 6853311"/>
              <a:gd name="T5" fmla="*/ 3426656 h 4910666"/>
              <a:gd name="T6" fmla="*/ 0 w 6853311"/>
              <a:gd name="T7" fmla="*/ 0 h 4910666"/>
              <a:gd name="T8" fmla="*/ 0 w 6853311"/>
              <a:gd name="T9" fmla="*/ 4910666 h 4910666"/>
              <a:gd name="T10" fmla="*/ 1942645 w 6853311"/>
              <a:gd name="T11" fmla="*/ 4910666 h 4910666"/>
              <a:gd name="T12" fmla="*/ 4910666 w 6853311"/>
              <a:gd name="T13" fmla="*/ 4910666 h 4910666"/>
              <a:gd name="T14" fmla="*/ 0 60000 65536"/>
              <a:gd name="T15" fmla="*/ 0 60000 65536"/>
              <a:gd name="T16" fmla="*/ 0 60000 65536"/>
              <a:gd name="T17" fmla="*/ 0 60000 65536"/>
              <a:gd name="T18" fmla="*/ 0 60000 65536"/>
              <a:gd name="T19" fmla="*/ 0 60000 65536"/>
              <a:gd name="T20" fmla="*/ 0 60000 65536"/>
              <a:gd name="T21" fmla="*/ 0 w 6853311"/>
              <a:gd name="T22" fmla="*/ 0 h 4910666"/>
              <a:gd name="T23" fmla="*/ 6853311 w 6853311"/>
              <a:gd name="T24" fmla="*/ 4910666 h 49106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53311" h="4910666">
                <a:moveTo>
                  <a:pt x="6853311" y="4910666"/>
                </a:moveTo>
                <a:lnTo>
                  <a:pt x="6853311" y="0"/>
                </a:lnTo>
                <a:lnTo>
                  <a:pt x="3426656" y="3426656"/>
                </a:lnTo>
                <a:lnTo>
                  <a:pt x="0" y="0"/>
                </a:lnTo>
                <a:lnTo>
                  <a:pt x="0" y="4910666"/>
                </a:lnTo>
                <a:lnTo>
                  <a:pt x="1942645" y="4910666"/>
                </a:lnTo>
                <a:lnTo>
                  <a:pt x="4910666" y="4910666"/>
                </a:lnTo>
                <a:close/>
              </a:path>
            </a:pathLst>
          </a:custGeom>
          <a:blipFill dpi="0" rotWithShape="0">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 name="组合 1"/>
          <p:cNvGrpSpPr/>
          <p:nvPr/>
        </p:nvGrpSpPr>
        <p:grpSpPr>
          <a:xfrm>
            <a:off x="2370138" y="1831975"/>
            <a:ext cx="3221037" cy="3308350"/>
            <a:chOff x="2370138" y="1831975"/>
            <a:chExt cx="3221037" cy="3308350"/>
          </a:xfrm>
        </p:grpSpPr>
        <p:sp>
          <p:nvSpPr>
            <p:cNvPr id="5124" name="矩形 43"/>
            <p:cNvSpPr>
              <a:spLocks noChangeAspect="1" noChangeArrowheads="1"/>
            </p:cNvSpPr>
            <p:nvPr/>
          </p:nvSpPr>
          <p:spPr bwMode="auto">
            <a:xfrm rot="2700000">
              <a:off x="2370138" y="1831975"/>
              <a:ext cx="3221038" cy="3221037"/>
            </a:xfrm>
            <a:prstGeom prst="rect">
              <a:avLst/>
            </a:prstGeom>
            <a:gradFill rotWithShape="1">
              <a:gsLst>
                <a:gs pos="0">
                  <a:srgbClr val="FCEF75"/>
                </a:gs>
                <a:gs pos="100000">
                  <a:srgbClr val="D3A02D"/>
                </a:gs>
              </a:gsLst>
              <a:lin ang="3600000" scaled="1"/>
            </a:gradFill>
            <a:ln w="12700" cap="flat" cmpd="sng">
              <a:solidFill>
                <a:srgbClr val="2F2637">
                  <a:alpha val="39999"/>
                </a:srgbClr>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47"/>
            <p:cNvSpPr>
              <a:spLocks noChangeArrowheads="1"/>
            </p:cNvSpPr>
            <p:nvPr/>
          </p:nvSpPr>
          <p:spPr bwMode="auto">
            <a:xfrm>
              <a:off x="2840038" y="2262188"/>
              <a:ext cx="2282825"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PART</a:t>
              </a:r>
              <a:endParaRPr lang="zh-CN" alt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a:p>
              <a:r>
                <a:rPr lang="en-US" sz="11500" dirty="0">
                  <a:solidFill>
                    <a:srgbClr val="3F3F3F"/>
                  </a:solidFill>
                  <a:latin typeface="华文宋体" panose="02010600040101010101" pitchFamily="2" charset="-122"/>
                  <a:ea typeface="华文宋体" panose="02010600040101010101" pitchFamily="2" charset="-122"/>
                  <a:sym typeface="华文宋体" panose="02010600040101010101" pitchFamily="2" charset="-122"/>
                </a:rPr>
                <a:t> </a:t>
              </a:r>
              <a:r>
                <a:rPr lang="en-US" sz="11500" dirty="0" smtClean="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05</a:t>
              </a:r>
              <a:endParaRPr lang="zh-CN" altLang="en-US" sz="115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p:txBody>
        </p:sp>
      </p:grpSp>
      <p:sp>
        <p:nvSpPr>
          <p:cNvPr id="24" name="TextBox 1"/>
          <p:cNvSpPr txBox="1"/>
          <p:nvPr/>
        </p:nvSpPr>
        <p:spPr>
          <a:xfrm>
            <a:off x="6952593" y="2262188"/>
            <a:ext cx="3518912" cy="830997"/>
          </a:xfrm>
          <a:prstGeom prst="rect">
            <a:avLst/>
          </a:prstGeom>
          <a:noFill/>
        </p:spPr>
        <p:txBody>
          <a:bodyPr wrap="none" rtlCol="0">
            <a:spAutoFit/>
          </a:bodyPr>
          <a:lstStyle/>
          <a:p>
            <a:pPr marL="0" lvl="1"/>
            <a:r>
              <a:rPr lang="zh-CN" altLang="en-US" sz="4800" b="1" spc="400" dirty="0" smtClean="0">
                <a:gradFill>
                  <a:gsLst>
                    <a:gs pos="0">
                      <a:srgbClr val="FCEF75"/>
                    </a:gs>
                    <a:gs pos="100000">
                      <a:srgbClr val="D3A02D"/>
                    </a:gs>
                  </a:gsLst>
                  <a:lin ang="3600000" scaled="1"/>
                </a:gradFill>
                <a:latin typeface="微软雅黑" pitchFamily="34" charset="-122"/>
                <a:ea typeface="微软雅黑" pitchFamily="34" charset="-122"/>
              </a:rPr>
              <a:t>制作评分卡</a:t>
            </a:r>
            <a:endParaRPr lang="zh-CN" altLang="en-US" sz="4800" b="1" spc="400" dirty="0">
              <a:gradFill>
                <a:gsLst>
                  <a:gs pos="0">
                    <a:srgbClr val="FCEF75"/>
                  </a:gs>
                  <a:gs pos="100000">
                    <a:srgbClr val="D3A02D"/>
                  </a:gs>
                </a:gsLst>
                <a:lin ang="3600000" scaled="1"/>
              </a:gradFill>
              <a:latin typeface="微软雅黑" pitchFamily="34" charset="-122"/>
              <a:ea typeface="微软雅黑" pitchFamily="34" charset="-122"/>
            </a:endParaRPr>
          </a:p>
        </p:txBody>
      </p:sp>
      <p:sp>
        <p:nvSpPr>
          <p:cNvPr id="21" name="文本框 9"/>
          <p:cNvSpPr txBox="1"/>
          <p:nvPr/>
        </p:nvSpPr>
        <p:spPr>
          <a:xfrm>
            <a:off x="7565781" y="3770108"/>
            <a:ext cx="2677253" cy="369332"/>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400" dirty="0" smtClean="0">
                <a:solidFill>
                  <a:srgbClr val="FEFEFE"/>
                </a:solidFill>
                <a:latin typeface="微软雅黑" pitchFamily="34" charset="-122"/>
                <a:ea typeface="微软雅黑" pitchFamily="34" charset="-122"/>
              </a:rPr>
              <a:t>训练集评分</a:t>
            </a:r>
            <a:endParaRPr lang="zh-CN" altLang="en-US" sz="2400" dirty="0">
              <a:solidFill>
                <a:srgbClr val="FEFEFE"/>
              </a:solidFill>
              <a:latin typeface="微软雅黑" pitchFamily="34" charset="-122"/>
              <a:ea typeface="微软雅黑" pitchFamily="34" charset="-122"/>
            </a:endParaRPr>
          </a:p>
        </p:txBody>
      </p:sp>
      <p:sp>
        <p:nvSpPr>
          <p:cNvPr id="22" name="文本框 9"/>
          <p:cNvSpPr txBox="1"/>
          <p:nvPr/>
        </p:nvSpPr>
        <p:spPr>
          <a:xfrm>
            <a:off x="7565781" y="4662476"/>
            <a:ext cx="2677253" cy="369332"/>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400" dirty="0" smtClean="0">
                <a:solidFill>
                  <a:srgbClr val="FEFEFE"/>
                </a:solidFill>
                <a:latin typeface="微软雅黑" pitchFamily="34" charset="-122"/>
                <a:ea typeface="微软雅黑" pitchFamily="34" charset="-122"/>
              </a:rPr>
              <a:t>制作评分卡</a:t>
            </a:r>
            <a:endParaRPr lang="zh-CN" altLang="en-US" sz="2400" dirty="0">
              <a:solidFill>
                <a:srgbClr val="FEFEFE"/>
              </a:solidFill>
              <a:latin typeface="微软雅黑" pitchFamily="34" charset="-122"/>
              <a:ea typeface="微软雅黑" pitchFamily="34" charset="-122"/>
            </a:endParaRPr>
          </a:p>
        </p:txBody>
      </p:sp>
    </p:spTree>
    <p:extLst>
      <p:ext uri="{BB962C8B-B14F-4D97-AF65-F5344CB8AC3E}">
        <p14:creationId xmlns:p14="http://schemas.microsoft.com/office/powerpoint/2010/main" val="766795462"/>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randombar(horizontal)">
                                      <p:cBhvr>
                                        <p:cTn id="7" dur="750"/>
                                        <p:tgtEl>
                                          <p:spTgt spid="5125"/>
                                        </p:tgtEl>
                                      </p:cBhvr>
                                    </p:animEffect>
                                  </p:childTnLst>
                                </p:cTn>
                              </p:par>
                            </p:childTnLst>
                          </p:cTn>
                        </p:par>
                        <p:par>
                          <p:cTn id="8" fill="hold">
                            <p:stCondLst>
                              <p:cond delay="75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750"/>
                            </p:stCondLst>
                            <p:childTnLst>
                              <p:par>
                                <p:cTn id="15" presetID="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1750"/>
                            </p:stCondLst>
                            <p:childTnLst>
                              <p:par>
                                <p:cTn id="18" presetID="6" presetClass="emph" presetSubtype="0" fill="hold" grpId="1" nodeType="afterEffect">
                                  <p:stCondLst>
                                    <p:cond delay="0"/>
                                  </p:stCondLst>
                                  <p:childTnLst>
                                    <p:animScale>
                                      <p:cBhvr>
                                        <p:cTn id="19" dur="2000" fill="hold"/>
                                        <p:tgtEl>
                                          <p:spTgt spid="24"/>
                                        </p:tgtEl>
                                      </p:cBhvr>
                                      <p:by x="150000" y="150000"/>
                                    </p:animScale>
                                  </p:childTnLst>
                                </p:cTn>
                              </p:par>
                            </p:childTnLst>
                          </p:cTn>
                        </p:par>
                        <p:par>
                          <p:cTn id="20" fill="hold">
                            <p:stCondLst>
                              <p:cond delay="3750"/>
                            </p:stCondLst>
                            <p:childTnLst>
                              <p:par>
                                <p:cTn id="21" presetID="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24" grpId="0"/>
      <p:bldP spid="24" grpId="1"/>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261360" y="175955"/>
            <a:ext cx="3647152"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评分卡公式</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29" name="文本框 28"/>
          <p:cNvSpPr txBox="1"/>
          <p:nvPr/>
        </p:nvSpPr>
        <p:spPr>
          <a:xfrm>
            <a:off x="1751239" y="3867932"/>
            <a:ext cx="800220" cy="830997"/>
          </a:xfrm>
          <a:prstGeom prst="rect">
            <a:avLst/>
          </a:prstGeom>
          <a:noFill/>
        </p:spPr>
        <p:txBody>
          <a:bodyPr wrap="none" rtlCol="0">
            <a:spAutoFit/>
          </a:bodyPr>
          <a:lstStyle/>
          <a:p>
            <a:pPr algn="ctr"/>
            <a:r>
              <a:rPr lang="zh-CN" altLang="en-US" sz="2400" dirty="0">
                <a:solidFill>
                  <a:srgbClr val="F8F8F9"/>
                </a:solidFill>
                <a:latin typeface="微软雅黑" pitchFamily="34" charset="-122"/>
                <a:ea typeface="微软雅黑" pitchFamily="34" charset="-122"/>
              </a:rPr>
              <a:t>本地</a:t>
            </a:r>
            <a:endParaRPr lang="en-US" altLang="zh-CN" sz="2400" dirty="0">
              <a:solidFill>
                <a:srgbClr val="F8F8F9"/>
              </a:solidFill>
              <a:latin typeface="微软雅黑" pitchFamily="34" charset="-122"/>
              <a:ea typeface="微软雅黑" pitchFamily="34" charset="-122"/>
            </a:endParaRPr>
          </a:p>
          <a:p>
            <a:pPr algn="ctr"/>
            <a:r>
              <a:rPr lang="zh-CN" altLang="en-US" sz="2400" dirty="0">
                <a:solidFill>
                  <a:srgbClr val="F8F8F9"/>
                </a:solidFill>
                <a:latin typeface="微软雅黑" pitchFamily="34" charset="-122"/>
                <a:ea typeface="微软雅黑" pitchFamily="34" charset="-122"/>
              </a:rPr>
              <a:t>市场</a:t>
            </a:r>
          </a:p>
        </p:txBody>
      </p:sp>
      <p:pic>
        <p:nvPicPr>
          <p:cNvPr id="3" name="图片 2"/>
          <p:cNvPicPr>
            <a:picLocks noChangeAspect="1"/>
          </p:cNvPicPr>
          <p:nvPr/>
        </p:nvPicPr>
        <p:blipFill>
          <a:blip r:embed="rId3"/>
          <a:stretch>
            <a:fillRect/>
          </a:stretch>
        </p:blipFill>
        <p:spPr>
          <a:xfrm>
            <a:off x="1062681" y="2098557"/>
            <a:ext cx="6029786" cy="3991144"/>
          </a:xfrm>
          <a:prstGeom prst="rect">
            <a:avLst/>
          </a:prstGeom>
        </p:spPr>
      </p:pic>
      <p:grpSp>
        <p:nvGrpSpPr>
          <p:cNvPr id="18" name="组合 17"/>
          <p:cNvGrpSpPr/>
          <p:nvPr/>
        </p:nvGrpSpPr>
        <p:grpSpPr>
          <a:xfrm>
            <a:off x="7629301" y="2414576"/>
            <a:ext cx="3385752" cy="2839979"/>
            <a:chOff x="5612250" y="1427449"/>
            <a:chExt cx="2979183" cy="2392591"/>
          </a:xfrm>
        </p:grpSpPr>
        <p:sp>
          <p:nvSpPr>
            <p:cNvPr id="20" name="圆角矩形 19"/>
            <p:cNvSpPr/>
            <p:nvPr/>
          </p:nvSpPr>
          <p:spPr>
            <a:xfrm>
              <a:off x="6036140" y="1864797"/>
              <a:ext cx="2555293" cy="1955243"/>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22" name="圆角矩形 21"/>
            <p:cNvSpPr/>
            <p:nvPr/>
          </p:nvSpPr>
          <p:spPr>
            <a:xfrm>
              <a:off x="5612250" y="1427449"/>
              <a:ext cx="2979183"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23" name="椭圆 22"/>
            <p:cNvSpPr/>
            <p:nvPr/>
          </p:nvSpPr>
          <p:spPr>
            <a:xfrm>
              <a:off x="5707252" y="1527310"/>
              <a:ext cx="237626" cy="237626"/>
            </a:xfrm>
            <a:prstGeom prst="ellipse">
              <a:avLst/>
            </a:prstGeo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grpSp>
      <p:sp>
        <p:nvSpPr>
          <p:cNvPr id="4" name="矩形 3"/>
          <p:cNvSpPr/>
          <p:nvPr/>
        </p:nvSpPr>
        <p:spPr>
          <a:xfrm>
            <a:off x="8195924" y="3632465"/>
            <a:ext cx="2734243" cy="923330"/>
          </a:xfrm>
          <a:prstGeom prst="rect">
            <a:avLst/>
          </a:prstGeom>
        </p:spPr>
        <p:txBody>
          <a:bodyPr wrap="square">
            <a:spAutoFit/>
          </a:bodyPr>
          <a:lstStyle/>
          <a:p>
            <a:pPr algn="ctr"/>
            <a:r>
              <a:rPr lang="zh-CN" altLang="en-US" dirty="0">
                <a:latin typeface="微软雅黑" panose="020B0503020204020204" pitchFamily="34" charset="-122"/>
                <a:ea typeface="微软雅黑" panose="020B0503020204020204" pitchFamily="34" charset="-122"/>
              </a:rPr>
              <a:t>通过公式可以根据变量各特征属性的</a:t>
            </a:r>
            <a:r>
              <a:rPr lang="en-US" altLang="zh-CN" dirty="0">
                <a:latin typeface="微软雅黑" panose="020B0503020204020204" pitchFamily="34" charset="-122"/>
                <a:ea typeface="微软雅黑" panose="020B0503020204020204" pitchFamily="34" charset="-122"/>
              </a:rPr>
              <a:t>woe</a:t>
            </a:r>
            <a:r>
              <a:rPr lang="zh-CN" altLang="en-US" dirty="0">
                <a:latin typeface="微软雅黑" panose="020B0503020204020204" pitchFamily="34" charset="-122"/>
                <a:ea typeface="微软雅黑" panose="020B0503020204020204" pitchFamily="34" charset="-122"/>
              </a:rPr>
              <a:t>值及回归系数得到评分值</a:t>
            </a:r>
          </a:p>
        </p:txBody>
      </p:sp>
    </p:spTree>
    <p:extLst>
      <p:ext uri="{BB962C8B-B14F-4D97-AF65-F5344CB8AC3E}">
        <p14:creationId xmlns:p14="http://schemas.microsoft.com/office/powerpoint/2010/main" val="16935034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400"/>
                                        <p:tgtEl>
                                          <p:spTgt spid="29"/>
                                        </p:tgtEl>
                                      </p:cBhvr>
                                    </p:animEffect>
                                  </p:childTnLst>
                                </p:cTn>
                              </p:par>
                            </p:childTnLst>
                          </p:cTn>
                        </p:par>
                        <p:par>
                          <p:cTn id="8" fill="hold">
                            <p:stCondLst>
                              <p:cond delay="4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900"/>
                            </p:stCondLst>
                            <p:childTnLst>
                              <p:par>
                                <p:cTn id="13" presetID="6"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circle(in)">
                                      <p:cBhvr>
                                        <p:cTn id="15" dur="2000"/>
                                        <p:tgtEl>
                                          <p:spTgt spid="18"/>
                                        </p:tgtEl>
                                      </p:cBhvr>
                                    </p:animEffect>
                                  </p:childTnLst>
                                </p:cTn>
                              </p:par>
                            </p:childTnLst>
                          </p:cTn>
                        </p:par>
                        <p:par>
                          <p:cTn id="16" fill="hold">
                            <p:stCondLst>
                              <p:cond delay="29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3336534" y="191909"/>
            <a:ext cx="5724644"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训练集的综合评分</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cxnSp>
        <p:nvCxnSpPr>
          <p:cNvPr id="12" name="直接连接符 11"/>
          <p:cNvCxnSpPr/>
          <p:nvPr/>
        </p:nvCxnSpPr>
        <p:spPr>
          <a:xfrm>
            <a:off x="929621" y="2720284"/>
            <a:ext cx="10538469"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3" name="椭圆 12"/>
          <p:cNvSpPr/>
          <p:nvPr/>
        </p:nvSpPr>
        <p:spPr>
          <a:xfrm>
            <a:off x="2015271" y="2579730"/>
            <a:ext cx="272147" cy="272147"/>
          </a:xfrm>
          <a:prstGeom prst="ellipse">
            <a:avLst/>
          </a:prstGeom>
          <a:solidFill>
            <a:srgbClr val="00000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7245669" y="2579730"/>
            <a:ext cx="272147" cy="272147"/>
          </a:xfrm>
          <a:prstGeom prst="ellipse">
            <a:avLst/>
          </a:prstGeom>
          <a:solidFill>
            <a:srgbClr val="00000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647951" y="2579730"/>
            <a:ext cx="272147" cy="272147"/>
          </a:xfrm>
          <a:prstGeom prst="ellipse">
            <a:avLst/>
          </a:prstGeom>
          <a:gradFill>
            <a:gsLst>
              <a:gs pos="0">
                <a:srgbClr val="FCEF75"/>
              </a:gs>
              <a:gs pos="100000">
                <a:srgbClr val="D3A02D"/>
              </a:gs>
            </a:gsLst>
            <a:lin ang="36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863642" y="2579730"/>
            <a:ext cx="272147" cy="272147"/>
          </a:xfrm>
          <a:prstGeom prst="ellipse">
            <a:avLst/>
          </a:prstGeom>
          <a:gradFill>
            <a:gsLst>
              <a:gs pos="0">
                <a:srgbClr val="FCEF75"/>
              </a:gs>
              <a:gs pos="100000">
                <a:srgbClr val="D3A02D"/>
              </a:gs>
            </a:gsLst>
            <a:lin ang="36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文本框 28"/>
          <p:cNvSpPr txBox="1"/>
          <p:nvPr/>
        </p:nvSpPr>
        <p:spPr>
          <a:xfrm>
            <a:off x="1751239" y="3867932"/>
            <a:ext cx="800220" cy="830997"/>
          </a:xfrm>
          <a:prstGeom prst="rect">
            <a:avLst/>
          </a:prstGeom>
          <a:noFill/>
        </p:spPr>
        <p:txBody>
          <a:bodyPr wrap="none" rtlCol="0">
            <a:spAutoFit/>
          </a:bodyPr>
          <a:lstStyle/>
          <a:p>
            <a:pPr algn="ctr"/>
            <a:r>
              <a:rPr lang="zh-CN" altLang="en-US" sz="2400" dirty="0">
                <a:solidFill>
                  <a:srgbClr val="F8F8F9"/>
                </a:solidFill>
                <a:latin typeface="微软雅黑" pitchFamily="34" charset="-122"/>
                <a:ea typeface="微软雅黑" pitchFamily="34" charset="-122"/>
              </a:rPr>
              <a:t>本地</a:t>
            </a:r>
            <a:endParaRPr lang="en-US" altLang="zh-CN" sz="2400" dirty="0">
              <a:solidFill>
                <a:srgbClr val="F8F8F9"/>
              </a:solidFill>
              <a:latin typeface="微软雅黑" pitchFamily="34" charset="-122"/>
              <a:ea typeface="微软雅黑" pitchFamily="34" charset="-122"/>
            </a:endParaRPr>
          </a:p>
          <a:p>
            <a:pPr algn="ctr"/>
            <a:r>
              <a:rPr lang="zh-CN" altLang="en-US" sz="2400" dirty="0">
                <a:solidFill>
                  <a:srgbClr val="F8F8F9"/>
                </a:solidFill>
                <a:latin typeface="微软雅黑" pitchFamily="34" charset="-122"/>
                <a:ea typeface="微软雅黑" pitchFamily="34" charset="-122"/>
              </a:rPr>
              <a:t>市场</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335" y="2970361"/>
            <a:ext cx="11073202" cy="3180767"/>
          </a:xfrm>
          <a:prstGeom prst="rect">
            <a:avLst/>
          </a:prstGeom>
        </p:spPr>
      </p:pic>
    </p:spTree>
    <p:extLst>
      <p:ext uri="{BB962C8B-B14F-4D97-AF65-F5344CB8AC3E}">
        <p14:creationId xmlns:p14="http://schemas.microsoft.com/office/powerpoint/2010/main" val="176307161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400"/>
                                        <p:tgtEl>
                                          <p:spTgt spid="12"/>
                                        </p:tgtEl>
                                      </p:cBhvr>
                                    </p:animEffect>
                                  </p:childTnLst>
                                </p:cTn>
                              </p:par>
                            </p:childTnLst>
                          </p:cTn>
                        </p:par>
                        <p:par>
                          <p:cTn id="8" fill="hold">
                            <p:stCondLst>
                              <p:cond delay="4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750"/>
                                        <p:tgtEl>
                                          <p:spTgt spid="13"/>
                                        </p:tgtEl>
                                      </p:cBhvr>
                                    </p:animEffect>
                                    <p:anim calcmode="lin" valueType="num">
                                      <p:cBhvr>
                                        <p:cTn id="12" dur="750" fill="hold"/>
                                        <p:tgtEl>
                                          <p:spTgt spid="13"/>
                                        </p:tgtEl>
                                        <p:attrNameLst>
                                          <p:attrName>ppt_x</p:attrName>
                                        </p:attrNameLst>
                                      </p:cBhvr>
                                      <p:tavLst>
                                        <p:tav tm="0">
                                          <p:val>
                                            <p:strVal val="#ppt_x"/>
                                          </p:val>
                                        </p:tav>
                                        <p:tav tm="100000">
                                          <p:val>
                                            <p:strVal val="#ppt_x"/>
                                          </p:val>
                                        </p:tav>
                                      </p:tavLst>
                                    </p:anim>
                                    <p:anim calcmode="lin" valueType="num">
                                      <p:cBhvr>
                                        <p:cTn id="13" dur="75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15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400"/>
                                        <p:tgtEl>
                                          <p:spTgt spid="29"/>
                                        </p:tgtEl>
                                      </p:cBhvr>
                                    </p:animEffect>
                                  </p:childTnLst>
                                </p:cTn>
                              </p:par>
                            </p:childTnLst>
                          </p:cTn>
                        </p:par>
                        <p:par>
                          <p:cTn id="18" fill="hold">
                            <p:stCondLst>
                              <p:cond delay="1550"/>
                            </p:stCondLst>
                            <p:childTnLst>
                              <p:par>
                                <p:cTn id="19" presetID="42"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anim calcmode="lin" valueType="num">
                                      <p:cBhvr>
                                        <p:cTn id="22" dur="750" fill="hold"/>
                                        <p:tgtEl>
                                          <p:spTgt spid="19"/>
                                        </p:tgtEl>
                                        <p:attrNameLst>
                                          <p:attrName>ppt_x</p:attrName>
                                        </p:attrNameLst>
                                      </p:cBhvr>
                                      <p:tavLst>
                                        <p:tav tm="0">
                                          <p:val>
                                            <p:strVal val="#ppt_x"/>
                                          </p:val>
                                        </p:tav>
                                        <p:tav tm="100000">
                                          <p:val>
                                            <p:strVal val="#ppt_x"/>
                                          </p:val>
                                        </p:tav>
                                      </p:tavLst>
                                    </p:anim>
                                    <p:anim calcmode="lin" valueType="num">
                                      <p:cBhvr>
                                        <p:cTn id="23" dur="75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300"/>
                            </p:stCondLst>
                            <p:childTnLst>
                              <p:par>
                                <p:cTn id="25" presetID="4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750"/>
                                        <p:tgtEl>
                                          <p:spTgt spid="17"/>
                                        </p:tgtEl>
                                      </p:cBhvr>
                                    </p:animEffect>
                                    <p:anim calcmode="lin" valueType="num">
                                      <p:cBhvr>
                                        <p:cTn id="28" dur="750" fill="hold"/>
                                        <p:tgtEl>
                                          <p:spTgt spid="17"/>
                                        </p:tgtEl>
                                        <p:attrNameLst>
                                          <p:attrName>ppt_x</p:attrName>
                                        </p:attrNameLst>
                                      </p:cBhvr>
                                      <p:tavLst>
                                        <p:tav tm="0">
                                          <p:val>
                                            <p:strVal val="#ppt_x"/>
                                          </p:val>
                                        </p:tav>
                                        <p:tav tm="100000">
                                          <p:val>
                                            <p:strVal val="#ppt_x"/>
                                          </p:val>
                                        </p:tav>
                                      </p:tavLst>
                                    </p:anim>
                                    <p:anim calcmode="lin" valueType="num">
                                      <p:cBhvr>
                                        <p:cTn id="29" dur="750" fill="hold"/>
                                        <p:tgtEl>
                                          <p:spTgt spid="17"/>
                                        </p:tgtEl>
                                        <p:attrNameLst>
                                          <p:attrName>ppt_y</p:attrName>
                                        </p:attrNameLst>
                                      </p:cBhvr>
                                      <p:tavLst>
                                        <p:tav tm="0">
                                          <p:val>
                                            <p:strVal val="#ppt_y+.1"/>
                                          </p:val>
                                        </p:tav>
                                        <p:tav tm="100000">
                                          <p:val>
                                            <p:strVal val="#ppt_y"/>
                                          </p:val>
                                        </p:tav>
                                      </p:tavLst>
                                    </p:anim>
                                  </p:childTnLst>
                                </p:cTn>
                              </p:par>
                            </p:childTnLst>
                          </p:cTn>
                        </p:par>
                        <p:par>
                          <p:cTn id="30" fill="hold">
                            <p:stCondLst>
                              <p:cond delay="305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750"/>
                                        <p:tgtEl>
                                          <p:spTgt spid="21"/>
                                        </p:tgtEl>
                                      </p:cBhvr>
                                    </p:animEffect>
                                    <p:anim calcmode="lin" valueType="num">
                                      <p:cBhvr>
                                        <p:cTn id="34" dur="750" fill="hold"/>
                                        <p:tgtEl>
                                          <p:spTgt spid="21"/>
                                        </p:tgtEl>
                                        <p:attrNameLst>
                                          <p:attrName>ppt_x</p:attrName>
                                        </p:attrNameLst>
                                      </p:cBhvr>
                                      <p:tavLst>
                                        <p:tav tm="0">
                                          <p:val>
                                            <p:strVal val="#ppt_x"/>
                                          </p:val>
                                        </p:tav>
                                        <p:tav tm="100000">
                                          <p:val>
                                            <p:strVal val="#ppt_x"/>
                                          </p:val>
                                        </p:tav>
                                      </p:tavLst>
                                    </p:anim>
                                    <p:anim calcmode="lin" valueType="num">
                                      <p:cBhvr>
                                        <p:cTn id="35" dur="750" fill="hold"/>
                                        <p:tgtEl>
                                          <p:spTgt spid="21"/>
                                        </p:tgtEl>
                                        <p:attrNameLst>
                                          <p:attrName>ppt_y</p:attrName>
                                        </p:attrNameLst>
                                      </p:cBhvr>
                                      <p:tavLst>
                                        <p:tav tm="0">
                                          <p:val>
                                            <p:strVal val="#ppt_y+.1"/>
                                          </p:val>
                                        </p:tav>
                                        <p:tav tm="100000">
                                          <p:val>
                                            <p:strVal val="#ppt_y"/>
                                          </p:val>
                                        </p:tav>
                                      </p:tavLst>
                                    </p:anim>
                                  </p:childTnLst>
                                </p:cTn>
                              </p:par>
                            </p:childTnLst>
                          </p:cTn>
                        </p:par>
                        <p:par>
                          <p:cTn id="36" fill="hold">
                            <p:stCondLst>
                              <p:cond delay="3800"/>
                            </p:stCondLst>
                            <p:childTnLst>
                              <p:par>
                                <p:cTn id="37" presetID="14" presetClass="entr" presetSubtype="1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randombar(horizontal)">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9" grpId="0" animBg="1"/>
      <p:bldP spid="21" grpId="0" animBg="1"/>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矩形 15"/>
          <p:cNvSpPr>
            <a:spLocks noChangeArrowheads="1"/>
          </p:cNvSpPr>
          <p:nvPr/>
        </p:nvSpPr>
        <p:spPr bwMode="auto">
          <a:xfrm>
            <a:off x="2109788" y="-955675"/>
            <a:ext cx="534987" cy="815975"/>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74" name="矩形 16"/>
          <p:cNvSpPr>
            <a:spLocks noChangeArrowheads="1"/>
          </p:cNvSpPr>
          <p:nvPr/>
        </p:nvSpPr>
        <p:spPr bwMode="auto">
          <a:xfrm>
            <a:off x="2644775" y="-955675"/>
            <a:ext cx="534988" cy="815975"/>
          </a:xfrm>
          <a:prstGeom prst="rect">
            <a:avLst/>
          </a:pr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文本框 75"/>
          <p:cNvSpPr txBox="1"/>
          <p:nvPr/>
        </p:nvSpPr>
        <p:spPr>
          <a:xfrm>
            <a:off x="3945499" y="170903"/>
            <a:ext cx="5032147"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信用综合评分卡</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49" y="1678679"/>
            <a:ext cx="10767527" cy="4869151"/>
          </a:xfrm>
          <a:prstGeom prst="rect">
            <a:avLst/>
          </a:prstGeom>
        </p:spPr>
      </p:pic>
    </p:spTree>
    <p:extLst>
      <p:ext uri="{BB962C8B-B14F-4D97-AF65-F5344CB8AC3E}">
        <p14:creationId xmlns:p14="http://schemas.microsoft.com/office/powerpoint/2010/main" val="160410794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3"/>
          <p:cNvSpPr>
            <a:spLocks noChangeArrowheads="1"/>
          </p:cNvSpPr>
          <p:nvPr/>
        </p:nvSpPr>
        <p:spPr bwMode="auto">
          <a:xfrm>
            <a:off x="-92075" y="-123587"/>
            <a:ext cx="12211050" cy="6858000"/>
          </a:xfrm>
          <a:prstGeom prst="rect">
            <a:avLst/>
          </a:prstGeom>
          <a:solidFill>
            <a:srgbClr val="0C0C0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5" name="任意多边形 22"/>
          <p:cNvSpPr>
            <a:spLocks noChangeArrowheads="1"/>
          </p:cNvSpPr>
          <p:nvPr/>
        </p:nvSpPr>
        <p:spPr bwMode="auto">
          <a:xfrm>
            <a:off x="762000" y="366713"/>
            <a:ext cx="10656888" cy="6486525"/>
          </a:xfrm>
          <a:custGeom>
            <a:avLst/>
            <a:gdLst>
              <a:gd name="T0" fmla="*/ 0 w 10657465"/>
              <a:gd name="T1" fmla="*/ 0 h 6485730"/>
              <a:gd name="T2" fmla="*/ 31066 w 10657465"/>
              <a:gd name="T3" fmla="*/ 0 h 6485730"/>
              <a:gd name="T4" fmla="*/ 108000 w 10657465"/>
              <a:gd name="T5" fmla="*/ 0 h 6485730"/>
              <a:gd name="T6" fmla="*/ 10651065 w 10657465"/>
              <a:gd name="T7" fmla="*/ 0 h 6485730"/>
              <a:gd name="T8" fmla="*/ 10651065 w 10657465"/>
              <a:gd name="T9" fmla="*/ 5730 h 6485730"/>
              <a:gd name="T10" fmla="*/ 10657465 w 10657465"/>
              <a:gd name="T11" fmla="*/ 5730 h 6485730"/>
              <a:gd name="T12" fmla="*/ 10657465 w 10657465"/>
              <a:gd name="T13" fmla="*/ 6485730 h 6485730"/>
              <a:gd name="T14" fmla="*/ 10549465 w 10657465"/>
              <a:gd name="T15" fmla="*/ 6485730 h 6485730"/>
              <a:gd name="T16" fmla="*/ 10549465 w 10657465"/>
              <a:gd name="T17" fmla="*/ 108000 h 6485730"/>
              <a:gd name="T18" fmla="*/ 108000 w 10657465"/>
              <a:gd name="T19" fmla="*/ 108000 h 6485730"/>
              <a:gd name="T20" fmla="*/ 108000 w 10657465"/>
              <a:gd name="T21" fmla="*/ 5842000 h 6485730"/>
              <a:gd name="T22" fmla="*/ 9309196 w 10657465"/>
              <a:gd name="T23" fmla="*/ 5842000 h 6485730"/>
              <a:gd name="T24" fmla="*/ 9309196 w 10657465"/>
              <a:gd name="T25" fmla="*/ 4402000 h 6485730"/>
              <a:gd name="T26" fmla="*/ 9417196 w 10657465"/>
              <a:gd name="T27" fmla="*/ 4402000 h 6485730"/>
              <a:gd name="T28" fmla="*/ 9417196 w 10657465"/>
              <a:gd name="T29" fmla="*/ 5842000 h 6485730"/>
              <a:gd name="T30" fmla="*/ 9424402 w 10657465"/>
              <a:gd name="T31" fmla="*/ 5842000 h 6485730"/>
              <a:gd name="T32" fmla="*/ 9424402 w 10657465"/>
              <a:gd name="T33" fmla="*/ 5950000 h 6485730"/>
              <a:gd name="T34" fmla="*/ 100402 w 10657465"/>
              <a:gd name="T35" fmla="*/ 5950000 h 6485730"/>
              <a:gd name="T36" fmla="*/ 100402 w 10657465"/>
              <a:gd name="T37" fmla="*/ 5943600 h 6485730"/>
              <a:gd name="T38" fmla="*/ 0 w 10657465"/>
              <a:gd name="T39" fmla="*/ 5943600 h 64857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657465"/>
              <a:gd name="T61" fmla="*/ 0 h 6485730"/>
              <a:gd name="T62" fmla="*/ 10657465 w 10657465"/>
              <a:gd name="T63" fmla="*/ 6485730 h 64857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657465" h="6485730">
                <a:moveTo>
                  <a:pt x="0" y="0"/>
                </a:moveTo>
                <a:lnTo>
                  <a:pt x="31066" y="0"/>
                </a:lnTo>
                <a:lnTo>
                  <a:pt x="108000" y="0"/>
                </a:lnTo>
                <a:lnTo>
                  <a:pt x="10651065" y="0"/>
                </a:lnTo>
                <a:lnTo>
                  <a:pt x="10651065" y="5730"/>
                </a:lnTo>
                <a:lnTo>
                  <a:pt x="10657465" y="5730"/>
                </a:lnTo>
                <a:lnTo>
                  <a:pt x="10657465" y="6485730"/>
                </a:lnTo>
                <a:lnTo>
                  <a:pt x="10549465" y="6485730"/>
                </a:lnTo>
                <a:lnTo>
                  <a:pt x="10549465" y="108000"/>
                </a:lnTo>
                <a:lnTo>
                  <a:pt x="108000" y="108000"/>
                </a:lnTo>
                <a:lnTo>
                  <a:pt x="108000" y="5842000"/>
                </a:lnTo>
                <a:lnTo>
                  <a:pt x="9309196" y="5842000"/>
                </a:lnTo>
                <a:lnTo>
                  <a:pt x="9309196" y="4402000"/>
                </a:lnTo>
                <a:lnTo>
                  <a:pt x="9417196" y="4402000"/>
                </a:lnTo>
                <a:lnTo>
                  <a:pt x="9417196" y="5842000"/>
                </a:lnTo>
                <a:lnTo>
                  <a:pt x="9424402" y="5842000"/>
                </a:lnTo>
                <a:lnTo>
                  <a:pt x="9424402" y="5950000"/>
                </a:lnTo>
                <a:lnTo>
                  <a:pt x="100402" y="5950000"/>
                </a:lnTo>
                <a:lnTo>
                  <a:pt x="100402" y="5943600"/>
                </a:lnTo>
                <a:lnTo>
                  <a:pt x="0" y="5943600"/>
                </a:lnTo>
                <a:close/>
              </a:path>
            </a:pathLst>
          </a:cu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5"/>
          <p:cNvSpPr>
            <a:spLocks noChangeArrowheads="1"/>
          </p:cNvSpPr>
          <p:nvPr/>
        </p:nvSpPr>
        <p:spPr bwMode="auto">
          <a:xfrm>
            <a:off x="2109788" y="-955675"/>
            <a:ext cx="534987" cy="815975"/>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86" name="矩形 16"/>
          <p:cNvSpPr>
            <a:spLocks noChangeArrowheads="1"/>
          </p:cNvSpPr>
          <p:nvPr/>
        </p:nvSpPr>
        <p:spPr bwMode="auto">
          <a:xfrm>
            <a:off x="2644775" y="-955675"/>
            <a:ext cx="534988" cy="815975"/>
          </a:xfrm>
          <a:prstGeom prst="rect">
            <a:avLst/>
          </a:pr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文本框 1"/>
          <p:cNvSpPr>
            <a:spLocks noChangeArrowheads="1"/>
          </p:cNvSpPr>
          <p:nvPr/>
        </p:nvSpPr>
        <p:spPr bwMode="auto">
          <a:xfrm>
            <a:off x="1096176" y="2158945"/>
            <a:ext cx="10322712" cy="22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a:spcBef>
                <a:spcPts val="100"/>
              </a:spcBef>
              <a:spcAft>
                <a:spcPts val="2000"/>
              </a:spcAft>
            </a:pPr>
            <a:r>
              <a:rPr lang="zh-CN" altLang="en-US" sz="3600" dirty="0">
                <a:solidFill>
                  <a:schemeClr val="bg1"/>
                </a:solidFill>
              </a:rPr>
              <a:t>以</a:t>
            </a:r>
            <a:r>
              <a:rPr lang="en-US" altLang="zh-CN" sz="3600" dirty="0">
                <a:solidFill>
                  <a:schemeClr val="bg1"/>
                </a:solidFill>
              </a:rPr>
              <a:t>《</a:t>
            </a:r>
            <a:r>
              <a:rPr lang="zh-CN" altLang="en-US" sz="3600" dirty="0">
                <a:solidFill>
                  <a:schemeClr val="bg1"/>
                </a:solidFill>
              </a:rPr>
              <a:t>大数据时代的商业建模</a:t>
            </a:r>
            <a:r>
              <a:rPr lang="en-US" altLang="zh-CN" sz="3600" dirty="0">
                <a:solidFill>
                  <a:schemeClr val="bg1"/>
                </a:solidFill>
              </a:rPr>
              <a:t>》</a:t>
            </a:r>
            <a:r>
              <a:rPr lang="zh-CN" altLang="en-US" sz="3600" dirty="0">
                <a:solidFill>
                  <a:schemeClr val="bg1"/>
                </a:solidFill>
              </a:rPr>
              <a:t>中一句话作为</a:t>
            </a:r>
            <a:r>
              <a:rPr lang="zh-CN" altLang="en-US" sz="3600" dirty="0" smtClean="0">
                <a:solidFill>
                  <a:schemeClr val="bg1"/>
                </a:solidFill>
              </a:rPr>
              <a:t>结束</a:t>
            </a:r>
            <a:endParaRPr lang="en-US" altLang="zh-CN" sz="3600" dirty="0" smtClean="0">
              <a:solidFill>
                <a:schemeClr val="bg1"/>
              </a:solidFill>
            </a:endParaRPr>
          </a:p>
          <a:p>
            <a:pPr algn="ctr">
              <a:spcBef>
                <a:spcPts val="100"/>
              </a:spcBef>
              <a:spcAft>
                <a:spcPts val="2000"/>
              </a:spcAft>
            </a:pPr>
            <a:r>
              <a:rPr lang="zh-CN" altLang="en-US" sz="3600" b="1" dirty="0" smtClean="0">
                <a:solidFill>
                  <a:schemeClr val="bg1"/>
                </a:solidFill>
              </a:rPr>
              <a:t>建模</a:t>
            </a:r>
            <a:r>
              <a:rPr lang="zh-CN" altLang="en-US" sz="3600" b="1" dirty="0">
                <a:solidFill>
                  <a:schemeClr val="bg1"/>
                </a:solidFill>
              </a:rPr>
              <a:t>不能脱离商业环境和业务诉求</a:t>
            </a:r>
            <a:r>
              <a:rPr lang="zh-CN" altLang="en-US" sz="3600" b="1" dirty="0" smtClean="0">
                <a:solidFill>
                  <a:schemeClr val="bg1"/>
                </a:solidFill>
              </a:rPr>
              <a:t>。</a:t>
            </a:r>
            <a:endParaRPr lang="en-US" altLang="zh-CN" sz="3600" b="1" dirty="0" smtClean="0">
              <a:solidFill>
                <a:schemeClr val="bg1"/>
              </a:solidFill>
            </a:endParaRPr>
          </a:p>
          <a:p>
            <a:pPr algn="ctr">
              <a:spcBef>
                <a:spcPts val="100"/>
              </a:spcBef>
              <a:spcAft>
                <a:spcPts val="2000"/>
              </a:spcAft>
            </a:pPr>
            <a:r>
              <a:rPr lang="zh-CN" altLang="en-US" sz="3600" b="1" dirty="0" smtClean="0">
                <a:solidFill>
                  <a:schemeClr val="bg1"/>
                </a:solidFill>
              </a:rPr>
              <a:t>有时候</a:t>
            </a:r>
            <a:r>
              <a:rPr lang="zh-CN" altLang="en-US" sz="3600" b="1" dirty="0">
                <a:solidFill>
                  <a:schemeClr val="bg1"/>
                </a:solidFill>
              </a:rPr>
              <a:t>数学上的最佳答案并不是商业上最佳选择。</a:t>
            </a:r>
            <a:endParaRPr lang="zh-CN" altLang="en-US" sz="3600" dirty="0">
              <a:solidFill>
                <a:schemeClr val="bg1"/>
              </a:solidFill>
            </a:endParaRPr>
          </a:p>
        </p:txBody>
      </p:sp>
    </p:spTree>
    <p:extLst>
      <p:ext uri="{BB962C8B-B14F-4D97-AF65-F5344CB8AC3E}">
        <p14:creationId xmlns:p14="http://schemas.microsoft.com/office/powerpoint/2010/main" val="2444153614"/>
      </p:ext>
    </p:extLst>
  </p:cSld>
  <p:clrMapOvr>
    <a:masterClrMapping/>
  </p:clrMapOvr>
  <mc:AlternateContent xmlns:mc="http://schemas.openxmlformats.org/markup-compatibility/2006" xmlns:p14="http://schemas.microsoft.com/office/powerpoint/2010/main">
    <mc:Choice Requires="p14">
      <p:transition spd="slow" p14:dur="1200" advClick="0" advTm="0">
        <p:dissolve/>
      </p:transition>
    </mc:Choice>
    <mc:Fallback xmlns="">
      <p:transition spd="slow" advClick="0"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750"/>
                                        <p:tgtEl>
                                          <p:spTgt spid="3074"/>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075"/>
                                        </p:tgtEl>
                                        <p:attrNameLst>
                                          <p:attrName>style.visibility</p:attrName>
                                        </p:attrNameLst>
                                      </p:cBhvr>
                                      <p:to>
                                        <p:strVal val="visible"/>
                                      </p:to>
                                    </p:set>
                                    <p:anim calcmode="lin" valueType="num">
                                      <p:cBhvr>
                                        <p:cTn id="11" dur="1000" fill="hold"/>
                                        <p:tgtEl>
                                          <p:spTgt spid="3075"/>
                                        </p:tgtEl>
                                        <p:attrNameLst>
                                          <p:attrName>ppt_w</p:attrName>
                                        </p:attrNameLst>
                                      </p:cBhvr>
                                      <p:tavLst>
                                        <p:tav tm="0">
                                          <p:val>
                                            <p:fltVal val="0"/>
                                          </p:val>
                                        </p:tav>
                                        <p:tav tm="100000">
                                          <p:val>
                                            <p:strVal val="#ppt_w"/>
                                          </p:val>
                                        </p:tav>
                                      </p:tavLst>
                                    </p:anim>
                                    <p:anim calcmode="lin" valueType="num">
                                      <p:cBhvr>
                                        <p:cTn id="12" dur="1000" fill="hold"/>
                                        <p:tgtEl>
                                          <p:spTgt spid="3075"/>
                                        </p:tgtEl>
                                        <p:attrNameLst>
                                          <p:attrName>ppt_h</p:attrName>
                                        </p:attrNameLst>
                                      </p:cBhvr>
                                      <p:tavLst>
                                        <p:tav tm="0">
                                          <p:val>
                                            <p:fltVal val="0"/>
                                          </p:val>
                                        </p:tav>
                                        <p:tav tm="100000">
                                          <p:val>
                                            <p:strVal val="#ppt_h"/>
                                          </p:val>
                                        </p:tav>
                                      </p:tavLst>
                                    </p:anim>
                                    <p:animEffect transition="in" filter="fade">
                                      <p:cBhvr>
                                        <p:cTn id="13" dur="1000"/>
                                        <p:tgtEl>
                                          <p:spTgt spid="3075"/>
                                        </p:tgtEl>
                                      </p:cBhvr>
                                    </p:animEffect>
                                  </p:childTnLst>
                                </p:cTn>
                              </p:par>
                            </p:childTnLst>
                          </p:cTn>
                        </p:par>
                        <p:par>
                          <p:cTn id="14" fill="hold">
                            <p:stCondLst>
                              <p:cond delay="1750"/>
                            </p:stCondLst>
                            <p:childTnLst>
                              <p:par>
                                <p:cTn id="15" presetID="55"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250" fill="hold"/>
                                        <p:tgtEl>
                                          <p:spTgt spid="15"/>
                                        </p:tgtEl>
                                        <p:attrNameLst>
                                          <p:attrName>ppt_w</p:attrName>
                                        </p:attrNameLst>
                                      </p:cBhvr>
                                      <p:tavLst>
                                        <p:tav tm="0">
                                          <p:val>
                                            <p:strVal val="#ppt_w*0.70"/>
                                          </p:val>
                                        </p:tav>
                                        <p:tav tm="100000">
                                          <p:val>
                                            <p:strVal val="#ppt_w"/>
                                          </p:val>
                                        </p:tav>
                                      </p:tavLst>
                                    </p:anim>
                                    <p:anim calcmode="lin" valueType="num">
                                      <p:cBhvr>
                                        <p:cTn id="18" dur="1250" fill="hold"/>
                                        <p:tgtEl>
                                          <p:spTgt spid="15"/>
                                        </p:tgtEl>
                                        <p:attrNameLst>
                                          <p:attrName>ppt_h</p:attrName>
                                        </p:attrNameLst>
                                      </p:cBhvr>
                                      <p:tavLst>
                                        <p:tav tm="0">
                                          <p:val>
                                            <p:strVal val="#ppt_h"/>
                                          </p:val>
                                        </p:tav>
                                        <p:tav tm="100000">
                                          <p:val>
                                            <p:strVal val="#ppt_h"/>
                                          </p:val>
                                        </p:tav>
                                      </p:tavLst>
                                    </p:anim>
                                    <p:animEffect transition="in" filter="fade">
                                      <p:cBhvr>
                                        <p:cTn id="19" dur="1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p:nvSpPr>
        <p:spPr bwMode="auto">
          <a:xfrm>
            <a:off x="0" y="6063"/>
            <a:ext cx="12211050" cy="6858000"/>
          </a:xfrm>
          <a:prstGeom prst="rect">
            <a:avLst/>
          </a:prstGeom>
          <a:solidFill>
            <a:srgbClr val="0C0C0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5" name="任意多边形 22"/>
          <p:cNvSpPr>
            <a:spLocks noChangeArrowheads="1"/>
          </p:cNvSpPr>
          <p:nvPr/>
        </p:nvSpPr>
        <p:spPr bwMode="auto">
          <a:xfrm>
            <a:off x="762000" y="377538"/>
            <a:ext cx="10656888" cy="6486525"/>
          </a:xfrm>
          <a:custGeom>
            <a:avLst/>
            <a:gdLst>
              <a:gd name="T0" fmla="*/ 0 w 10657465"/>
              <a:gd name="T1" fmla="*/ 0 h 6485730"/>
              <a:gd name="T2" fmla="*/ 31066 w 10657465"/>
              <a:gd name="T3" fmla="*/ 0 h 6485730"/>
              <a:gd name="T4" fmla="*/ 108000 w 10657465"/>
              <a:gd name="T5" fmla="*/ 0 h 6485730"/>
              <a:gd name="T6" fmla="*/ 10651065 w 10657465"/>
              <a:gd name="T7" fmla="*/ 0 h 6485730"/>
              <a:gd name="T8" fmla="*/ 10651065 w 10657465"/>
              <a:gd name="T9" fmla="*/ 5730 h 6485730"/>
              <a:gd name="T10" fmla="*/ 10657465 w 10657465"/>
              <a:gd name="T11" fmla="*/ 5730 h 6485730"/>
              <a:gd name="T12" fmla="*/ 10657465 w 10657465"/>
              <a:gd name="T13" fmla="*/ 6485730 h 6485730"/>
              <a:gd name="T14" fmla="*/ 10549465 w 10657465"/>
              <a:gd name="T15" fmla="*/ 6485730 h 6485730"/>
              <a:gd name="T16" fmla="*/ 10549465 w 10657465"/>
              <a:gd name="T17" fmla="*/ 108000 h 6485730"/>
              <a:gd name="T18" fmla="*/ 108000 w 10657465"/>
              <a:gd name="T19" fmla="*/ 108000 h 6485730"/>
              <a:gd name="T20" fmla="*/ 108000 w 10657465"/>
              <a:gd name="T21" fmla="*/ 5842000 h 6485730"/>
              <a:gd name="T22" fmla="*/ 9309196 w 10657465"/>
              <a:gd name="T23" fmla="*/ 5842000 h 6485730"/>
              <a:gd name="T24" fmla="*/ 9309196 w 10657465"/>
              <a:gd name="T25" fmla="*/ 4402000 h 6485730"/>
              <a:gd name="T26" fmla="*/ 9417196 w 10657465"/>
              <a:gd name="T27" fmla="*/ 4402000 h 6485730"/>
              <a:gd name="T28" fmla="*/ 9417196 w 10657465"/>
              <a:gd name="T29" fmla="*/ 5842000 h 6485730"/>
              <a:gd name="T30" fmla="*/ 9424402 w 10657465"/>
              <a:gd name="T31" fmla="*/ 5842000 h 6485730"/>
              <a:gd name="T32" fmla="*/ 9424402 w 10657465"/>
              <a:gd name="T33" fmla="*/ 5950000 h 6485730"/>
              <a:gd name="T34" fmla="*/ 100402 w 10657465"/>
              <a:gd name="T35" fmla="*/ 5950000 h 6485730"/>
              <a:gd name="T36" fmla="*/ 100402 w 10657465"/>
              <a:gd name="T37" fmla="*/ 5943600 h 6485730"/>
              <a:gd name="T38" fmla="*/ 0 w 10657465"/>
              <a:gd name="T39" fmla="*/ 5943600 h 64857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657465"/>
              <a:gd name="T61" fmla="*/ 0 h 6485730"/>
              <a:gd name="T62" fmla="*/ 10657465 w 10657465"/>
              <a:gd name="T63" fmla="*/ 6485730 h 64857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657465" h="6485730">
                <a:moveTo>
                  <a:pt x="0" y="0"/>
                </a:moveTo>
                <a:lnTo>
                  <a:pt x="31066" y="0"/>
                </a:lnTo>
                <a:lnTo>
                  <a:pt x="108000" y="0"/>
                </a:lnTo>
                <a:lnTo>
                  <a:pt x="10651065" y="0"/>
                </a:lnTo>
                <a:lnTo>
                  <a:pt x="10651065" y="5730"/>
                </a:lnTo>
                <a:lnTo>
                  <a:pt x="10657465" y="5730"/>
                </a:lnTo>
                <a:lnTo>
                  <a:pt x="10657465" y="6485730"/>
                </a:lnTo>
                <a:lnTo>
                  <a:pt x="10549465" y="6485730"/>
                </a:lnTo>
                <a:lnTo>
                  <a:pt x="10549465" y="108000"/>
                </a:lnTo>
                <a:lnTo>
                  <a:pt x="108000" y="108000"/>
                </a:lnTo>
                <a:lnTo>
                  <a:pt x="108000" y="5842000"/>
                </a:lnTo>
                <a:lnTo>
                  <a:pt x="9309196" y="5842000"/>
                </a:lnTo>
                <a:lnTo>
                  <a:pt x="9309196" y="4402000"/>
                </a:lnTo>
                <a:lnTo>
                  <a:pt x="9417196" y="4402000"/>
                </a:lnTo>
                <a:lnTo>
                  <a:pt x="9417196" y="5842000"/>
                </a:lnTo>
                <a:lnTo>
                  <a:pt x="9424402" y="5842000"/>
                </a:lnTo>
                <a:lnTo>
                  <a:pt x="9424402" y="5950000"/>
                </a:lnTo>
                <a:lnTo>
                  <a:pt x="100402" y="5950000"/>
                </a:lnTo>
                <a:lnTo>
                  <a:pt x="100402" y="5943600"/>
                </a:lnTo>
                <a:lnTo>
                  <a:pt x="0" y="5943600"/>
                </a:lnTo>
                <a:close/>
              </a:path>
            </a:pathLst>
          </a:cu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8" name="直接连接符 12"/>
          <p:cNvSpPr>
            <a:spLocks noChangeShapeType="1"/>
          </p:cNvSpPr>
          <p:nvPr/>
        </p:nvSpPr>
        <p:spPr bwMode="auto">
          <a:xfrm>
            <a:off x="1767533" y="2713452"/>
            <a:ext cx="8845550" cy="0"/>
          </a:xfrm>
          <a:prstGeom prst="line">
            <a:avLst/>
          </a:prstGeom>
          <a:noFill/>
          <a:ln w="6350" cap="flat" cmpd="sng">
            <a:solidFill>
              <a:srgbClr val="FFFFFF">
                <a:alpha val="59999"/>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9" name="直接连接符 13"/>
          <p:cNvSpPr>
            <a:spLocks noChangeShapeType="1"/>
          </p:cNvSpPr>
          <p:nvPr/>
        </p:nvSpPr>
        <p:spPr bwMode="auto">
          <a:xfrm>
            <a:off x="3642519" y="3724879"/>
            <a:ext cx="4895850" cy="1587"/>
          </a:xfrm>
          <a:prstGeom prst="line">
            <a:avLst/>
          </a:prstGeom>
          <a:noFill/>
          <a:ln w="6350" cap="flat" cmpd="sng">
            <a:solidFill>
              <a:srgbClr val="FFFFFF">
                <a:alpha val="59999"/>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文本框 1"/>
          <p:cNvSpPr>
            <a:spLocks noChangeArrowheads="1"/>
          </p:cNvSpPr>
          <p:nvPr/>
        </p:nvSpPr>
        <p:spPr bwMode="auto">
          <a:xfrm>
            <a:off x="1915352" y="1512133"/>
            <a:ext cx="84914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eaLnBrk="1" hangingPunct="1"/>
            <a:r>
              <a:rPr lang="zh-CN" altLang="en-US" sz="7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感谢在座各位的聆听</a:t>
            </a:r>
            <a:endParaRPr lang="en-US" altLang="en-US" sz="7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文本框 1"/>
          <p:cNvSpPr>
            <a:spLocks noChangeArrowheads="1"/>
          </p:cNvSpPr>
          <p:nvPr/>
        </p:nvSpPr>
        <p:spPr bwMode="auto">
          <a:xfrm>
            <a:off x="3480602" y="3085669"/>
            <a:ext cx="5057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algn="ctr" eaLnBrk="1" hangingPunct="1"/>
            <a:r>
              <a:rPr lang="zh-CN" altLang="en-US" sz="32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第七组</a:t>
            </a:r>
            <a:endParaRPr lang="en-US"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组合 5"/>
          <p:cNvGrpSpPr/>
          <p:nvPr/>
        </p:nvGrpSpPr>
        <p:grpSpPr>
          <a:xfrm>
            <a:off x="1308209" y="4806863"/>
            <a:ext cx="4195653" cy="964984"/>
            <a:chOff x="1829977" y="5607308"/>
            <a:chExt cx="3250023" cy="1294866"/>
          </a:xfrm>
        </p:grpSpPr>
        <p:sp>
          <p:nvSpPr>
            <p:cNvPr id="3081" name="矩形 15"/>
            <p:cNvSpPr>
              <a:spLocks noChangeArrowheads="1"/>
            </p:cNvSpPr>
            <p:nvPr/>
          </p:nvSpPr>
          <p:spPr bwMode="auto">
            <a:xfrm>
              <a:off x="1829977" y="5608638"/>
              <a:ext cx="3250023" cy="1293536"/>
            </a:xfrm>
            <a:prstGeom prst="rect">
              <a:avLst/>
            </a:prstGeom>
            <a:noFill/>
            <a:ln w="6350" cap="flat" cmpd="sng">
              <a:solidFill>
                <a:srgbClr val="FFFFFF">
                  <a:alpha val="59999"/>
                </a:srgbClr>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
            <p:cNvSpPr/>
            <p:nvPr/>
          </p:nvSpPr>
          <p:spPr>
            <a:xfrm>
              <a:off x="1829977" y="5607308"/>
              <a:ext cx="3250023" cy="1238972"/>
            </a:xfrm>
            <a:prstGeom prst="rect">
              <a:avLst/>
            </a:prstGeom>
          </p:spPr>
          <p:txBody>
            <a:bodyPr wrap="square">
              <a:spAutoFit/>
            </a:bodyPr>
            <a:lstStyle/>
            <a:p>
              <a:pPr algn="ctr"/>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团队</a:t>
              </a:r>
              <a:endParaRPr lang="en-US" altLang="zh-CN" b="1" dirty="0" smtClean="0">
                <a:solidFill>
                  <a:srgbClr val="FFFFFF"/>
                </a:solidFill>
                <a:latin typeface="幼圆" panose="02010509060101010101" pitchFamily="49" charset="-122"/>
                <a:ea typeface="幼圆" panose="02010509060101010101" pitchFamily="49" charset="-122"/>
                <a:cs typeface="Kartika" panose="02020503030404060203" pitchFamily="18" charset="0"/>
              </a:endParaRPr>
            </a:p>
            <a:p>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组长：范亚军</a:t>
              </a:r>
              <a:endParaRPr lang="en-US" altLang="zh-CN" b="1" dirty="0" smtClean="0">
                <a:solidFill>
                  <a:srgbClr val="FFFFFF"/>
                </a:solidFill>
                <a:latin typeface="幼圆" panose="02010509060101010101" pitchFamily="49" charset="-122"/>
                <a:ea typeface="幼圆" panose="02010509060101010101" pitchFamily="49" charset="-122"/>
                <a:cs typeface="Kartika" panose="02020503030404060203" pitchFamily="18" charset="0"/>
              </a:endParaRPr>
            </a:p>
            <a:p>
              <a:r>
                <a:rPr lang="zh-CN" altLang="en-US"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组员：张鹏伟、方俊雅、庞瑞、王漪慧</a:t>
              </a:r>
              <a:endParaRPr lang="en-US" altLang="zh-CN"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7" name="组合 6"/>
          <p:cNvGrpSpPr/>
          <p:nvPr/>
        </p:nvGrpSpPr>
        <p:grpSpPr>
          <a:xfrm>
            <a:off x="7161211" y="4895838"/>
            <a:ext cx="2600326" cy="879117"/>
            <a:chOff x="6392862" y="5147033"/>
            <a:chExt cx="2600326" cy="879117"/>
          </a:xfrm>
        </p:grpSpPr>
        <p:sp>
          <p:nvSpPr>
            <p:cNvPr id="3083" name="矩形 17"/>
            <p:cNvSpPr>
              <a:spLocks noChangeArrowheads="1"/>
            </p:cNvSpPr>
            <p:nvPr/>
          </p:nvSpPr>
          <p:spPr bwMode="auto">
            <a:xfrm>
              <a:off x="6392863" y="5608638"/>
              <a:ext cx="2600325" cy="417512"/>
            </a:xfrm>
            <a:prstGeom prst="rect">
              <a:avLst/>
            </a:prstGeom>
            <a:noFill/>
            <a:ln w="6350" cap="flat" cmpd="sng">
              <a:solidFill>
                <a:srgbClr val="FFFFFF">
                  <a:alpha val="59999"/>
                </a:srgbClr>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文本框 1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392862" y="5147033"/>
              <a:ext cx="2044149" cy="861774"/>
            </a:xfrm>
            <a:prstGeom prst="rect">
              <a:avLst/>
            </a:prstGeom>
            <a:noFill/>
          </p:spPr>
          <p:txBody>
            <a:bodyPr wrap="none" rtlCol="0">
              <a:spAutoFit/>
            </a:bodyPr>
            <a:lstStyle/>
            <a:p>
              <a:pPr defTabSz="1218804">
                <a:defRPr/>
              </a:pPr>
              <a:endParaRPr lang="en-US" altLang="zh-CN" sz="3200" b="1" kern="0" dirty="0" smtClean="0">
                <a:solidFill>
                  <a:schemeClr val="tx1">
                    <a:lumMod val="85000"/>
                    <a:lumOff val="15000"/>
                  </a:schemeClr>
                </a:solidFill>
                <a:latin typeface="幼圆" panose="02010509060101010101" pitchFamily="49" charset="-122"/>
                <a:ea typeface="幼圆" panose="02010509060101010101" pitchFamily="49" charset="-122"/>
              </a:endParaRPr>
            </a:p>
            <a:p>
              <a:r>
                <a:rPr lang="zh-CN" altLang="en-US"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汇报人员：张鹏伟</a:t>
              </a:r>
              <a:endParaRPr lang="en-US" altLang="zh-CN"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pic>
        <p:nvPicPr>
          <p:cNvPr id="8" name="Skrillex-Scary Monsters And Nice Sprit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56287" y="-1227137"/>
            <a:ext cx="609600" cy="609600"/>
          </a:xfrm>
          <a:prstGeom prst="rect">
            <a:avLst/>
          </a:prstGeom>
        </p:spPr>
      </p:pic>
    </p:spTree>
    <p:extLst>
      <p:ext uri="{BB962C8B-B14F-4D97-AF65-F5344CB8AC3E}">
        <p14:creationId xmlns:p14="http://schemas.microsoft.com/office/powerpoint/2010/main" val="1903430658"/>
      </p:ext>
    </p:extLst>
  </p:cSld>
  <p:clrMapOvr>
    <a:masterClrMapping/>
  </p:clrMapOvr>
  <mc:AlternateContent xmlns:mc="http://schemas.openxmlformats.org/markup-compatibility/2006" xmlns:p14="http://schemas.microsoft.com/office/powerpoint/2010/main">
    <mc:Choice Requires="p14">
      <p:transition spd="slow" p14:dur="25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par>
                                <p:cTn id="7" presetID="14" presetClass="entr" presetSubtype="10" fill="hold" grpId="0" nodeType="withEffect">
                                  <p:stCondLst>
                                    <p:cond delay="0"/>
                                  </p:stCondLst>
                                  <p:childTnLst>
                                    <p:set>
                                      <p:cBhvr>
                                        <p:cTn id="8" dur="1" fill="hold">
                                          <p:stCondLst>
                                            <p:cond delay="0"/>
                                          </p:stCondLst>
                                        </p:cTn>
                                        <p:tgtEl>
                                          <p:spTgt spid="3074"/>
                                        </p:tgtEl>
                                        <p:attrNameLst>
                                          <p:attrName>style.visibility</p:attrName>
                                        </p:attrNameLst>
                                      </p:cBhvr>
                                      <p:to>
                                        <p:strVal val="visible"/>
                                      </p:to>
                                    </p:set>
                                    <p:animEffect transition="in" filter="randombar(horizontal)">
                                      <p:cBhvr>
                                        <p:cTn id="9" dur="750"/>
                                        <p:tgtEl>
                                          <p:spTgt spid="307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1000" fill="hold"/>
                                        <p:tgtEl>
                                          <p:spTgt spid="3075"/>
                                        </p:tgtEl>
                                        <p:attrNameLst>
                                          <p:attrName>ppt_w</p:attrName>
                                        </p:attrNameLst>
                                      </p:cBhvr>
                                      <p:tavLst>
                                        <p:tav tm="0">
                                          <p:val>
                                            <p:fltVal val="0"/>
                                          </p:val>
                                        </p:tav>
                                        <p:tav tm="100000">
                                          <p:val>
                                            <p:strVal val="#ppt_w"/>
                                          </p:val>
                                        </p:tav>
                                      </p:tavLst>
                                    </p:anim>
                                    <p:anim calcmode="lin" valueType="num">
                                      <p:cBhvr>
                                        <p:cTn id="14" dur="1000" fill="hold"/>
                                        <p:tgtEl>
                                          <p:spTgt spid="3075"/>
                                        </p:tgtEl>
                                        <p:attrNameLst>
                                          <p:attrName>ppt_h</p:attrName>
                                        </p:attrNameLst>
                                      </p:cBhvr>
                                      <p:tavLst>
                                        <p:tav tm="0">
                                          <p:val>
                                            <p:fltVal val="0"/>
                                          </p:val>
                                        </p:tav>
                                        <p:tav tm="100000">
                                          <p:val>
                                            <p:strVal val="#ppt_h"/>
                                          </p:val>
                                        </p:tav>
                                      </p:tavLst>
                                    </p:anim>
                                    <p:animEffect transition="in" filter="fade">
                                      <p:cBhvr>
                                        <p:cTn id="15" dur="1000"/>
                                        <p:tgtEl>
                                          <p:spTgt spid="3075"/>
                                        </p:tgtEl>
                                      </p:cBhvr>
                                    </p:animEffect>
                                  </p:childTnLst>
                                </p:cTn>
                              </p:par>
                            </p:childTnLst>
                          </p:cTn>
                        </p:par>
                        <p:par>
                          <p:cTn id="16" fill="hold">
                            <p:stCondLst>
                              <p:cond delay="1750"/>
                            </p:stCondLst>
                            <p:childTnLst>
                              <p:par>
                                <p:cTn id="17" presetID="16" presetClass="entr" presetSubtype="37" fill="hold" grpId="0" nodeType="afterEffect">
                                  <p:stCondLst>
                                    <p:cond delay="0"/>
                                  </p:stCondLst>
                                  <p:childTnLst>
                                    <p:set>
                                      <p:cBhvr>
                                        <p:cTn id="18" dur="1" fill="hold">
                                          <p:stCondLst>
                                            <p:cond delay="0"/>
                                          </p:stCondLst>
                                        </p:cTn>
                                        <p:tgtEl>
                                          <p:spTgt spid="3078"/>
                                        </p:tgtEl>
                                        <p:attrNameLst>
                                          <p:attrName>style.visibility</p:attrName>
                                        </p:attrNameLst>
                                      </p:cBhvr>
                                      <p:to>
                                        <p:strVal val="visible"/>
                                      </p:to>
                                    </p:set>
                                    <p:animEffect transition="in" filter="barn(outVertical)">
                                      <p:cBhvr>
                                        <p:cTn id="19" dur="500"/>
                                        <p:tgtEl>
                                          <p:spTgt spid="3078"/>
                                        </p:tgtEl>
                                      </p:cBhvr>
                                    </p:animEffect>
                                  </p:childTnLst>
                                </p:cTn>
                              </p:par>
                            </p:childTnLst>
                          </p:cTn>
                        </p:par>
                        <p:par>
                          <p:cTn id="20" fill="hold">
                            <p:stCondLst>
                              <p:cond delay="2250"/>
                            </p:stCondLst>
                            <p:childTnLst>
                              <p:par>
                                <p:cTn id="21" presetID="55"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250" fill="hold"/>
                                        <p:tgtEl>
                                          <p:spTgt spid="15"/>
                                        </p:tgtEl>
                                        <p:attrNameLst>
                                          <p:attrName>ppt_w</p:attrName>
                                        </p:attrNameLst>
                                      </p:cBhvr>
                                      <p:tavLst>
                                        <p:tav tm="0">
                                          <p:val>
                                            <p:strVal val="#ppt_w*0.70"/>
                                          </p:val>
                                        </p:tav>
                                        <p:tav tm="100000">
                                          <p:val>
                                            <p:strVal val="#ppt_w"/>
                                          </p:val>
                                        </p:tav>
                                      </p:tavLst>
                                    </p:anim>
                                    <p:anim calcmode="lin" valueType="num">
                                      <p:cBhvr>
                                        <p:cTn id="24" dur="1250" fill="hold"/>
                                        <p:tgtEl>
                                          <p:spTgt spid="15"/>
                                        </p:tgtEl>
                                        <p:attrNameLst>
                                          <p:attrName>ppt_h</p:attrName>
                                        </p:attrNameLst>
                                      </p:cBhvr>
                                      <p:tavLst>
                                        <p:tav tm="0">
                                          <p:val>
                                            <p:strVal val="#ppt_h"/>
                                          </p:val>
                                        </p:tav>
                                        <p:tav tm="100000">
                                          <p:val>
                                            <p:strVal val="#ppt_h"/>
                                          </p:val>
                                        </p:tav>
                                      </p:tavLst>
                                    </p:anim>
                                    <p:animEffect transition="in" filter="fade">
                                      <p:cBhvr>
                                        <p:cTn id="25" dur="1250"/>
                                        <p:tgtEl>
                                          <p:spTgt spid="15"/>
                                        </p:tgtEl>
                                      </p:cBhvr>
                                    </p:animEffect>
                                  </p:childTnLst>
                                </p:cTn>
                              </p:par>
                            </p:childTnLst>
                          </p:cTn>
                        </p:par>
                        <p:par>
                          <p:cTn id="26" fill="hold">
                            <p:stCondLst>
                              <p:cond delay="3500"/>
                            </p:stCondLst>
                            <p:childTnLst>
                              <p:par>
                                <p:cTn id="27" presetID="16" presetClass="entr" presetSubtype="37" fill="hold" grpId="0" nodeType="afterEffect">
                                  <p:stCondLst>
                                    <p:cond delay="0"/>
                                  </p:stCondLst>
                                  <p:childTnLst>
                                    <p:set>
                                      <p:cBhvr>
                                        <p:cTn id="28" dur="1" fill="hold">
                                          <p:stCondLst>
                                            <p:cond delay="0"/>
                                          </p:stCondLst>
                                        </p:cTn>
                                        <p:tgtEl>
                                          <p:spTgt spid="3079"/>
                                        </p:tgtEl>
                                        <p:attrNameLst>
                                          <p:attrName>style.visibility</p:attrName>
                                        </p:attrNameLst>
                                      </p:cBhvr>
                                      <p:to>
                                        <p:strVal val="visible"/>
                                      </p:to>
                                    </p:set>
                                    <p:animEffect transition="in" filter="barn(outVertical)">
                                      <p:cBhvr>
                                        <p:cTn id="29" dur="500"/>
                                        <p:tgtEl>
                                          <p:spTgt spid="3079"/>
                                        </p:tgtEl>
                                      </p:cBhvr>
                                    </p:animEffect>
                                  </p:childTnLst>
                                </p:cTn>
                              </p:par>
                            </p:childTnLst>
                          </p:cTn>
                        </p:par>
                        <p:par>
                          <p:cTn id="30" fill="hold">
                            <p:stCondLst>
                              <p:cond delay="4000"/>
                            </p:stCondLst>
                            <p:childTnLst>
                              <p:par>
                                <p:cTn id="31" presetID="52"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Scale>
                                      <p:cBhvr>
                                        <p:cTn id="3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7"/>
                                        </p:tgtEl>
                                        <p:attrNameLst>
                                          <p:attrName>ppt_x</p:attrName>
                                          <p:attrName>ppt_y</p:attrName>
                                        </p:attrNameLst>
                                      </p:cBhvr>
                                    </p:animMotion>
                                    <p:animEffect transition="in" filter="fade">
                                      <p:cBhvr>
                                        <p:cTn id="35" dur="1000"/>
                                        <p:tgtEl>
                                          <p:spTgt spid="17"/>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par>
                                <p:cTn id="40" presetID="22" presetClass="entr" presetSubtype="2"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3" repeatCount="indefinite" fill="hold" display="0">
                  <p:stCondLst>
                    <p:cond delay="indefinite"/>
                  </p:stCondLst>
                  <p:endCondLst>
                    <p:cond evt="onStopAudio" delay="0">
                      <p:tgtEl>
                        <p:sldTgt/>
                      </p:tgtEl>
                    </p:cond>
                  </p:endCondLst>
                </p:cTn>
                <p:tgtEl>
                  <p:spTgt spid="8"/>
                </p:tgtEl>
              </p:cMediaNode>
            </p:audio>
          </p:childTnLst>
        </p:cTn>
      </p:par>
    </p:tnLst>
    <p:bldLst>
      <p:bldP spid="3074" grpId="0" animBg="1"/>
      <p:bldP spid="3075" grpId="0" animBg="1"/>
      <p:bldP spid="3078" grpId="0" animBg="1"/>
      <p:bldP spid="3079" grpId="0" animBg="1"/>
      <p:bldP spid="15"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188"/>
            <a:ext cx="12192000" cy="6857624"/>
          </a:xfrm>
          <a:prstGeom prst="rect">
            <a:avLst/>
          </a:prstGeom>
          <a:blipFill dpi="0" rotWithShape="1">
            <a:blip r:embed="rId1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188"/>
            <a:ext cx="12192000" cy="6857624"/>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Number_1"/>
          <p:cNvSpPr/>
          <p:nvPr>
            <p:custDataLst>
              <p:tags r:id="rId1"/>
            </p:custDataLst>
          </p:nvPr>
        </p:nvSpPr>
        <p:spPr>
          <a:xfrm>
            <a:off x="6050359" y="1219544"/>
            <a:ext cx="359940" cy="359940"/>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7202686" y="1219544"/>
            <a:ext cx="2383913" cy="40857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655" dirty="0">
                <a:solidFill>
                  <a:schemeClr val="bg1"/>
                </a:solidFill>
                <a:latin typeface="Arial" panose="020B0604020202020204" pitchFamily="34" charset="0"/>
                <a:ea typeface="微软雅黑" panose="020B0503020204020204" pitchFamily="34" charset="-122"/>
                <a:sym typeface="Arial" panose="020B0604020202020204" pitchFamily="34" charset="0"/>
              </a:rPr>
              <a:t>数据理解</a:t>
            </a:r>
          </a:p>
        </p:txBody>
      </p:sp>
      <p:sp>
        <p:nvSpPr>
          <p:cNvPr id="22" name="MH_Number_2"/>
          <p:cNvSpPr/>
          <p:nvPr>
            <p:custDataLst>
              <p:tags r:id="rId3"/>
            </p:custDataLst>
          </p:nvPr>
        </p:nvSpPr>
        <p:spPr>
          <a:xfrm>
            <a:off x="6050359" y="2241937"/>
            <a:ext cx="359940" cy="359940"/>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7202686" y="2219590"/>
            <a:ext cx="2338390" cy="40857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655" dirty="0">
                <a:solidFill>
                  <a:schemeClr val="bg1"/>
                </a:solidFill>
                <a:latin typeface="Arial" panose="020B0604020202020204" pitchFamily="34" charset="0"/>
                <a:ea typeface="微软雅黑" panose="020B0503020204020204" pitchFamily="34" charset="-122"/>
                <a:sym typeface="Arial" panose="020B0604020202020204" pitchFamily="34" charset="0"/>
              </a:rPr>
              <a:t>数据预处理</a:t>
            </a:r>
            <a:endParaRPr lang="zh-CN" altLang="en-US" sz="132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6050359" y="3249030"/>
            <a:ext cx="359940" cy="359940"/>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7225447" y="3230671"/>
            <a:ext cx="2338390" cy="40857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655" dirty="0">
                <a:solidFill>
                  <a:schemeClr val="bg1"/>
                </a:solidFill>
                <a:latin typeface="Arial" panose="020B0604020202020204" pitchFamily="34" charset="0"/>
                <a:ea typeface="微软雅黑" panose="020B0503020204020204" pitchFamily="34" charset="-122"/>
                <a:sym typeface="Arial" panose="020B0604020202020204" pitchFamily="34" charset="0"/>
              </a:rPr>
              <a:t>特征变量选择</a:t>
            </a:r>
          </a:p>
        </p:txBody>
      </p:sp>
      <p:sp>
        <p:nvSpPr>
          <p:cNvPr id="26" name="MH_Number_4"/>
          <p:cNvSpPr/>
          <p:nvPr>
            <p:custDataLst>
              <p:tags r:id="rId7"/>
            </p:custDataLst>
          </p:nvPr>
        </p:nvSpPr>
        <p:spPr>
          <a:xfrm>
            <a:off x="6050359" y="4196064"/>
            <a:ext cx="359940" cy="359940"/>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7225447" y="4209909"/>
            <a:ext cx="2727505" cy="40857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655" dirty="0">
                <a:solidFill>
                  <a:schemeClr val="bg1"/>
                </a:solidFill>
                <a:latin typeface="Arial" panose="020B0604020202020204" pitchFamily="34" charset="0"/>
                <a:ea typeface="微软雅黑" panose="020B0503020204020204" pitchFamily="34" charset="-122"/>
                <a:sym typeface="Arial" panose="020B0604020202020204" pitchFamily="34" charset="0"/>
              </a:rPr>
              <a:t>模型建立与评估</a:t>
            </a:r>
          </a:p>
        </p:txBody>
      </p:sp>
      <p:sp>
        <p:nvSpPr>
          <p:cNvPr id="18" name="MH_Others_1"/>
          <p:cNvSpPr txBox="1"/>
          <p:nvPr>
            <p:custDataLst>
              <p:tags r:id="rId9"/>
            </p:custDataLst>
          </p:nvPr>
        </p:nvSpPr>
        <p:spPr>
          <a:xfrm>
            <a:off x="1450358" y="2601877"/>
            <a:ext cx="3058580" cy="875496"/>
          </a:xfrm>
          <a:prstGeom prst="rect">
            <a:avLst/>
          </a:prstGeom>
          <a:noFill/>
        </p:spPr>
        <p:txBody>
          <a:bodyPr vert="horz" wrap="square" lIns="0" tIns="0" rIns="0" bIns="0" rtlCol="0" anchor="ctr" anchorCtr="0">
            <a:spAutoFit/>
          </a:bodyPr>
          <a:lstStyle/>
          <a:p>
            <a:pPr algn="ctr"/>
            <a:r>
              <a:rPr lang="zh-CN" altLang="en-US" sz="5689" dirty="0" smtClean="0">
                <a:solidFill>
                  <a:schemeClr val="bg1"/>
                </a:solidFill>
                <a:ea typeface="微软雅黑" panose="020B0503020204020204" pitchFamily="34" charset="-122"/>
                <a:sym typeface="Arial" panose="020B0604020202020204" pitchFamily="34" charset="0"/>
              </a:rPr>
              <a:t>项目流程</a:t>
            </a:r>
            <a:endParaRPr lang="zh-CN" altLang="en-US" sz="5689" dirty="0">
              <a:solidFill>
                <a:schemeClr val="bg1"/>
              </a:solidFill>
              <a:ea typeface="微软雅黑" panose="020B0503020204020204" pitchFamily="34" charset="-122"/>
              <a:sym typeface="Arial" panose="020B0604020202020204" pitchFamily="34" charset="0"/>
            </a:endParaRPr>
          </a:p>
        </p:txBody>
      </p:sp>
      <p:sp>
        <p:nvSpPr>
          <p:cNvPr id="15" name="MH_Number_4"/>
          <p:cNvSpPr/>
          <p:nvPr>
            <p:custDataLst>
              <p:tags r:id="rId10"/>
            </p:custDataLst>
          </p:nvPr>
        </p:nvSpPr>
        <p:spPr>
          <a:xfrm>
            <a:off x="6050359" y="5222853"/>
            <a:ext cx="359940" cy="359940"/>
          </a:xfrm>
          <a:prstGeom prst="ellipse">
            <a:avLst/>
          </a:prstGeom>
          <a:solidFill>
            <a:srgbClr val="000000"/>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5</a:t>
            </a:r>
            <a:endParaRPr lang="zh-CN" altLang="en-US" sz="2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 name="文本框 1"/>
          <p:cNvSpPr txBox="1"/>
          <p:nvPr/>
        </p:nvSpPr>
        <p:spPr>
          <a:xfrm>
            <a:off x="7202686" y="5152370"/>
            <a:ext cx="2594422" cy="500906"/>
          </a:xfrm>
          <a:prstGeom prst="rect">
            <a:avLst/>
          </a:prstGeom>
          <a:noFill/>
        </p:spPr>
        <p:txBody>
          <a:bodyPr wrap="square" rtlCol="0">
            <a:spAutoFit/>
          </a:bodyPr>
          <a:lstStyle/>
          <a:p>
            <a:r>
              <a:rPr lang="zh-CN" altLang="en-US" sz="2655" dirty="0">
                <a:solidFill>
                  <a:schemeClr val="bg1"/>
                </a:solidFill>
                <a:latin typeface="微软雅黑" panose="020B0503020204020204" pitchFamily="34" charset="-122"/>
                <a:ea typeface="微软雅黑" panose="020B0503020204020204" pitchFamily="34" charset="-122"/>
              </a:rPr>
              <a:t>制作信用评分卡</a:t>
            </a:r>
          </a:p>
        </p:txBody>
      </p:sp>
    </p:spTree>
    <p:extLst>
      <p:ext uri="{BB962C8B-B14F-4D97-AF65-F5344CB8AC3E}">
        <p14:creationId xmlns:p14="http://schemas.microsoft.com/office/powerpoint/2010/main" val="2119441799"/>
      </p:ext>
    </p:extLst>
  </p:cSld>
  <p:clrMapOvr>
    <a:masterClrMapping/>
  </p:clrMapOvr>
  <mc:AlternateContent xmlns:mc="http://schemas.openxmlformats.org/markup-compatibility/2006" xmlns:p15="http://schemas.microsoft.com/office/powerpoint/2012/main">
    <mc:Choice Requires="p15">
      <p:transition spd="med" advTm="4000">
        <p15:prstTrans prst="peelOff"/>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18"/>
                                        </p:tgtEl>
                                        <p:attrNameLst>
                                          <p:attrName>style.visibility</p:attrName>
                                        </p:attrNameLst>
                                      </p:cBhvr>
                                      <p:to>
                                        <p:strVal val="visible"/>
                                      </p:to>
                                    </p:set>
                                    <p:anim by="(-#ppt_w*2)" calcmode="lin" valueType="num">
                                      <p:cBhvr rctx="PPT">
                                        <p:cTn id="11" dur="500" autoRev="1" fill="hold">
                                          <p:stCondLst>
                                            <p:cond delay="0"/>
                                          </p:stCondLst>
                                        </p:cTn>
                                        <p:tgtEl>
                                          <p:spTgt spid="18"/>
                                        </p:tgtEl>
                                        <p:attrNameLst>
                                          <p:attrName>ppt_w</p:attrName>
                                        </p:attrNameLst>
                                      </p:cBhvr>
                                    </p:anim>
                                    <p:anim by="(#ppt_w*0.50)" calcmode="lin" valueType="num">
                                      <p:cBhvr>
                                        <p:cTn id="12" dur="500" decel="50000" autoRev="1" fill="hold">
                                          <p:stCondLst>
                                            <p:cond delay="0"/>
                                          </p:stCondLst>
                                        </p:cTn>
                                        <p:tgtEl>
                                          <p:spTgt spid="18"/>
                                        </p:tgtEl>
                                        <p:attrNameLst>
                                          <p:attrName>ppt_x</p:attrName>
                                        </p:attrNameLst>
                                      </p:cBhvr>
                                    </p:anim>
                                    <p:anim from="(-#ppt_h/2)" to="(#ppt_y)" calcmode="lin" valueType="num">
                                      <p:cBhvr>
                                        <p:cTn id="13" dur="1000" fill="hold">
                                          <p:stCondLst>
                                            <p:cond delay="0"/>
                                          </p:stCondLst>
                                        </p:cTn>
                                        <p:tgtEl>
                                          <p:spTgt spid="18"/>
                                        </p:tgtEl>
                                        <p:attrNameLst>
                                          <p:attrName>ppt_y</p:attrName>
                                        </p:attrNameLst>
                                      </p:cBhvr>
                                    </p:anim>
                                    <p:animRot by="21600000">
                                      <p:cBhvr>
                                        <p:cTn id="14" dur="1000" fill="hold">
                                          <p:stCondLst>
                                            <p:cond delay="0"/>
                                          </p:stCondLst>
                                        </p:cTn>
                                        <p:tgtEl>
                                          <p:spTgt spid="18"/>
                                        </p:tgtEl>
                                        <p:attrNameLst>
                                          <p:attrName>r</p:attrName>
                                        </p:attrNameLst>
                                      </p:cBhvr>
                                    </p:animRot>
                                  </p:childTnLst>
                                </p:cTn>
                              </p:par>
                              <p:par>
                                <p:cTn id="15" presetID="10"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8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2300"/>
                            </p:stCondLst>
                            <p:childTnLst>
                              <p:par>
                                <p:cTn id="45" presetID="2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500"/>
                                        <p:tgtEl>
                                          <p:spTgt spid="2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wipe(down)">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20" grpId="0" animBg="1"/>
      <p:bldP spid="21" grpId="0"/>
      <p:bldP spid="22" grpId="0" animBg="1"/>
      <p:bldP spid="23" grpId="0"/>
      <p:bldP spid="24" grpId="0" animBg="1"/>
      <p:bldP spid="25" grpId="0"/>
      <p:bldP spid="26" grpId="0" animBg="1"/>
      <p:bldP spid="27" grpId="0"/>
      <p:bldP spid="18" grpId="0"/>
      <p:bldP spid="15"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rgbClr val="000000"/>
        </a:solidFill>
        <a:effectLst/>
      </p:bgPr>
    </p:bg>
    <p:spTree>
      <p:nvGrpSpPr>
        <p:cNvPr id="1" name=""/>
        <p:cNvGrpSpPr/>
        <p:nvPr/>
      </p:nvGrpSpPr>
      <p:grpSpPr>
        <a:xfrm>
          <a:off x="0" y="0"/>
          <a:ext cx="0" cy="0"/>
          <a:chOff x="0" y="0"/>
          <a:chExt cx="0" cy="0"/>
        </a:xfrm>
      </p:grpSpPr>
      <p:sp>
        <p:nvSpPr>
          <p:cNvPr id="5125" name="任意多边形 9"/>
          <p:cNvSpPr>
            <a:spLocks noChangeArrowheads="1"/>
          </p:cNvSpPr>
          <p:nvPr/>
        </p:nvSpPr>
        <p:spPr bwMode="auto">
          <a:xfrm rot="16200000" flipV="1">
            <a:off x="-971550" y="982237"/>
            <a:ext cx="6853238" cy="4910138"/>
          </a:xfrm>
          <a:custGeom>
            <a:avLst/>
            <a:gdLst>
              <a:gd name="T0" fmla="*/ 6853311 w 6853311"/>
              <a:gd name="T1" fmla="*/ 4910666 h 4910666"/>
              <a:gd name="T2" fmla="*/ 6853311 w 6853311"/>
              <a:gd name="T3" fmla="*/ 0 h 4910666"/>
              <a:gd name="T4" fmla="*/ 3426656 w 6853311"/>
              <a:gd name="T5" fmla="*/ 3426656 h 4910666"/>
              <a:gd name="T6" fmla="*/ 0 w 6853311"/>
              <a:gd name="T7" fmla="*/ 0 h 4910666"/>
              <a:gd name="T8" fmla="*/ 0 w 6853311"/>
              <a:gd name="T9" fmla="*/ 4910666 h 4910666"/>
              <a:gd name="T10" fmla="*/ 1942645 w 6853311"/>
              <a:gd name="T11" fmla="*/ 4910666 h 4910666"/>
              <a:gd name="T12" fmla="*/ 4910666 w 6853311"/>
              <a:gd name="T13" fmla="*/ 4910666 h 4910666"/>
              <a:gd name="T14" fmla="*/ 0 60000 65536"/>
              <a:gd name="T15" fmla="*/ 0 60000 65536"/>
              <a:gd name="T16" fmla="*/ 0 60000 65536"/>
              <a:gd name="T17" fmla="*/ 0 60000 65536"/>
              <a:gd name="T18" fmla="*/ 0 60000 65536"/>
              <a:gd name="T19" fmla="*/ 0 60000 65536"/>
              <a:gd name="T20" fmla="*/ 0 60000 65536"/>
              <a:gd name="T21" fmla="*/ 0 w 6853311"/>
              <a:gd name="T22" fmla="*/ 0 h 4910666"/>
              <a:gd name="T23" fmla="*/ 6853311 w 6853311"/>
              <a:gd name="T24" fmla="*/ 4910666 h 49106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53311" h="4910666">
                <a:moveTo>
                  <a:pt x="6853311" y="4910666"/>
                </a:moveTo>
                <a:lnTo>
                  <a:pt x="6853311" y="0"/>
                </a:lnTo>
                <a:lnTo>
                  <a:pt x="3426656" y="3426656"/>
                </a:lnTo>
                <a:lnTo>
                  <a:pt x="0" y="0"/>
                </a:lnTo>
                <a:lnTo>
                  <a:pt x="0" y="4910666"/>
                </a:lnTo>
                <a:lnTo>
                  <a:pt x="1942645" y="4910666"/>
                </a:lnTo>
                <a:lnTo>
                  <a:pt x="4910666" y="4910666"/>
                </a:lnTo>
                <a:close/>
              </a:path>
            </a:pathLst>
          </a:custGeom>
          <a:blipFill dpi="0" rotWithShape="0">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 name="组合 1"/>
          <p:cNvGrpSpPr/>
          <p:nvPr/>
        </p:nvGrpSpPr>
        <p:grpSpPr>
          <a:xfrm>
            <a:off x="2370138" y="1831975"/>
            <a:ext cx="3221037" cy="3308350"/>
            <a:chOff x="2370138" y="1831975"/>
            <a:chExt cx="3221037" cy="3308350"/>
          </a:xfrm>
        </p:grpSpPr>
        <p:sp>
          <p:nvSpPr>
            <p:cNvPr id="5124" name="矩形 43"/>
            <p:cNvSpPr>
              <a:spLocks noChangeAspect="1" noChangeArrowheads="1"/>
            </p:cNvSpPr>
            <p:nvPr/>
          </p:nvSpPr>
          <p:spPr bwMode="auto">
            <a:xfrm rot="2700000">
              <a:off x="2370138" y="1831975"/>
              <a:ext cx="3221038" cy="3221037"/>
            </a:xfrm>
            <a:prstGeom prst="rect">
              <a:avLst/>
            </a:prstGeom>
            <a:gradFill rotWithShape="1">
              <a:gsLst>
                <a:gs pos="0">
                  <a:srgbClr val="FCEF75"/>
                </a:gs>
                <a:gs pos="100000">
                  <a:srgbClr val="D3A02D"/>
                </a:gs>
              </a:gsLst>
              <a:lin ang="3600000" scaled="1"/>
            </a:gradFill>
            <a:ln w="12700" cap="flat" cmpd="sng">
              <a:solidFill>
                <a:srgbClr val="2F2637">
                  <a:alpha val="39999"/>
                </a:srgbClr>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47"/>
            <p:cNvSpPr>
              <a:spLocks noChangeArrowheads="1"/>
            </p:cNvSpPr>
            <p:nvPr/>
          </p:nvSpPr>
          <p:spPr bwMode="auto">
            <a:xfrm>
              <a:off x="2840038" y="2262188"/>
              <a:ext cx="2282825"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60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PART</a:t>
              </a:r>
              <a:endParaRPr lang="zh-CN" altLang="en-US" sz="660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a:p>
              <a:r>
                <a:rPr lang="en-US" sz="11500">
                  <a:solidFill>
                    <a:srgbClr val="3F3F3F"/>
                  </a:solidFill>
                  <a:latin typeface="华文宋体" panose="02010600040101010101" pitchFamily="2" charset="-122"/>
                  <a:ea typeface="华文宋体" panose="02010600040101010101" pitchFamily="2" charset="-122"/>
                  <a:sym typeface="华文宋体" panose="02010600040101010101" pitchFamily="2" charset="-122"/>
                </a:rPr>
                <a:t> </a:t>
              </a:r>
              <a:r>
                <a:rPr lang="en-US" sz="1150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01</a:t>
              </a:r>
              <a:endParaRPr lang="zh-CN" altLang="en-US" sz="1150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p:txBody>
        </p:sp>
      </p:grpSp>
      <p:sp>
        <p:nvSpPr>
          <p:cNvPr id="13" name="TextBox 1"/>
          <p:cNvSpPr txBox="1"/>
          <p:nvPr/>
        </p:nvSpPr>
        <p:spPr>
          <a:xfrm>
            <a:off x="7179045" y="2262188"/>
            <a:ext cx="2852063" cy="830997"/>
          </a:xfrm>
          <a:prstGeom prst="rect">
            <a:avLst/>
          </a:prstGeom>
          <a:noFill/>
        </p:spPr>
        <p:txBody>
          <a:bodyPr wrap="none" rtlCol="0">
            <a:spAutoFit/>
          </a:bodyPr>
          <a:lstStyle/>
          <a:p>
            <a:pPr marL="0" lvl="1"/>
            <a:r>
              <a:rPr lang="zh-CN" altLang="en-US" sz="4800" b="1" spc="400" dirty="0">
                <a:gradFill>
                  <a:gsLst>
                    <a:gs pos="0">
                      <a:srgbClr val="FCEF75"/>
                    </a:gs>
                    <a:gs pos="100000">
                      <a:srgbClr val="D3A02D"/>
                    </a:gs>
                  </a:gsLst>
                  <a:lin ang="3600000" scaled="1"/>
                </a:gradFill>
                <a:latin typeface="微软雅黑" pitchFamily="34" charset="-122"/>
                <a:ea typeface="微软雅黑" pitchFamily="34" charset="-122"/>
              </a:rPr>
              <a:t>数据理解</a:t>
            </a:r>
          </a:p>
        </p:txBody>
      </p:sp>
      <p:sp>
        <p:nvSpPr>
          <p:cNvPr id="37" name="文本框 9"/>
          <p:cNvSpPr txBox="1"/>
          <p:nvPr/>
        </p:nvSpPr>
        <p:spPr>
          <a:xfrm>
            <a:off x="7390370" y="364845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熟悉数据内容</a:t>
            </a:r>
          </a:p>
        </p:txBody>
      </p:sp>
      <p:sp>
        <p:nvSpPr>
          <p:cNvPr id="38" name="文本框 9"/>
          <p:cNvSpPr txBox="1"/>
          <p:nvPr/>
        </p:nvSpPr>
        <p:spPr>
          <a:xfrm>
            <a:off x="7390370" y="531426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好坏客户比例</a:t>
            </a:r>
          </a:p>
        </p:txBody>
      </p:sp>
      <p:sp>
        <p:nvSpPr>
          <p:cNvPr id="39" name="文本框 9"/>
          <p:cNvSpPr txBox="1"/>
          <p:nvPr/>
        </p:nvSpPr>
        <p:spPr>
          <a:xfrm>
            <a:off x="7390369" y="416728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更改字段名称</a:t>
            </a:r>
          </a:p>
        </p:txBody>
      </p:sp>
      <p:sp>
        <p:nvSpPr>
          <p:cNvPr id="40" name="文本框 9"/>
          <p:cNvSpPr txBox="1"/>
          <p:nvPr/>
        </p:nvSpPr>
        <p:spPr>
          <a:xfrm>
            <a:off x="7390370" y="472776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数据缺失情况</a:t>
            </a:r>
          </a:p>
        </p:txBody>
      </p:sp>
    </p:spTree>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randombar(horizontal)">
                                      <p:cBhvr>
                                        <p:cTn id="7" dur="750"/>
                                        <p:tgtEl>
                                          <p:spTgt spid="5125"/>
                                        </p:tgtEl>
                                      </p:cBhvr>
                                    </p:animEffect>
                                  </p:childTnLst>
                                </p:cTn>
                              </p:par>
                            </p:childTnLst>
                          </p:cTn>
                        </p:par>
                        <p:par>
                          <p:cTn id="8" fill="hold">
                            <p:stCondLst>
                              <p:cond delay="75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750"/>
                            </p:stCondLst>
                            <p:childTnLst>
                              <p:par>
                                <p:cTn id="15" presetID="5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childTnLst>
                          </p:cTn>
                        </p:par>
                        <p:par>
                          <p:cTn id="20" fill="hold">
                            <p:stCondLst>
                              <p:cond delay="2750"/>
                            </p:stCondLst>
                            <p:childTnLst>
                              <p:par>
                                <p:cTn id="21" presetID="6" presetClass="emph" presetSubtype="0" fill="hold" grpId="1" nodeType="afterEffect">
                                  <p:stCondLst>
                                    <p:cond delay="0"/>
                                  </p:stCondLst>
                                  <p:childTnLst>
                                    <p:animScale>
                                      <p:cBhvr>
                                        <p:cTn id="22" dur="500" fill="hold"/>
                                        <p:tgtEl>
                                          <p:spTgt spid="13"/>
                                        </p:tgtEl>
                                      </p:cBhvr>
                                      <p:by x="150000" y="150000"/>
                                    </p:animScale>
                                  </p:childTnLst>
                                </p:cTn>
                              </p:par>
                            </p:childTnLst>
                          </p:cTn>
                        </p:par>
                        <p:par>
                          <p:cTn id="23" fill="hold">
                            <p:stCondLst>
                              <p:cond delay="3250"/>
                            </p:stCondLst>
                            <p:childTnLst>
                              <p:par>
                                <p:cTn id="24" presetID="2" presetClass="entr" presetSubtype="4"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ppt_x"/>
                                          </p:val>
                                        </p:tav>
                                        <p:tav tm="100000">
                                          <p:val>
                                            <p:strVal val="#ppt_x"/>
                                          </p:val>
                                        </p:tav>
                                      </p:tavLst>
                                    </p:anim>
                                    <p:anim calcmode="lin" valueType="num">
                                      <p:cBhvr additive="base">
                                        <p:cTn id="27" dur="500" fill="hold"/>
                                        <p:tgtEl>
                                          <p:spTgt spid="37"/>
                                        </p:tgtEl>
                                        <p:attrNameLst>
                                          <p:attrName>ppt_y</p:attrName>
                                        </p:attrNameLst>
                                      </p:cBhvr>
                                      <p:tavLst>
                                        <p:tav tm="0">
                                          <p:val>
                                            <p:strVal val="1+#ppt_h/2"/>
                                          </p:val>
                                        </p:tav>
                                        <p:tav tm="100000">
                                          <p:val>
                                            <p:strVal val="#ppt_y"/>
                                          </p:val>
                                        </p:tav>
                                      </p:tavLst>
                                    </p:anim>
                                  </p:childTnLst>
                                </p:cTn>
                              </p:par>
                            </p:childTnLst>
                          </p:cTn>
                        </p:par>
                        <p:par>
                          <p:cTn id="28" fill="hold">
                            <p:stCondLst>
                              <p:cond delay="3750"/>
                            </p:stCondLst>
                            <p:childTnLst>
                              <p:par>
                                <p:cTn id="29" presetID="2" presetClass="entr" presetSubtype="4"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childTnLst>
                          </p:cTn>
                        </p:par>
                        <p:par>
                          <p:cTn id="33" fill="hold">
                            <p:stCondLst>
                              <p:cond delay="4250"/>
                            </p:stCondLst>
                            <p:childTnLst>
                              <p:par>
                                <p:cTn id="34" presetID="2" presetClass="entr" presetSubtype="4"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childTnLst>
                          </p:cTn>
                        </p:par>
                        <p:par>
                          <p:cTn id="38" fill="hold">
                            <p:stCondLst>
                              <p:cond delay="4750"/>
                            </p:stCondLst>
                            <p:childTnLst>
                              <p:par>
                                <p:cTn id="39" presetID="2" presetClass="entr" presetSubtype="4"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13" grpId="0"/>
      <p:bldP spid="13" grpId="1"/>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C695B0B-B6F3-4112-959D-4AF4501E97C1}" type="datetime1">
              <a:rPr lang="zh-CN" altLang="en-US" smtClean="0"/>
              <a:pPr/>
              <a:t>2018/12/24</a:t>
            </a:fld>
            <a:endParaRPr lang="zh-CN" altLang="en-US" sz="1800">
              <a:solidFill>
                <a:schemeClr val="tx1"/>
              </a:solidFill>
            </a:endParaRPr>
          </a:p>
        </p:txBody>
      </p:sp>
      <p:sp>
        <p:nvSpPr>
          <p:cNvPr id="4" name="矩形 3"/>
          <p:cNvSpPr/>
          <p:nvPr/>
        </p:nvSpPr>
        <p:spPr>
          <a:xfrm flipH="1">
            <a:off x="-1" y="0"/>
            <a:ext cx="12192000" cy="6858000"/>
          </a:xfrm>
          <a:prstGeom prst="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a:p>
            <a:pPr algn="ctr"/>
            <a:endParaRPr lang="zh-CN" altLang="en-US" dirty="0"/>
          </a:p>
        </p:txBody>
      </p:sp>
      <p:pic>
        <p:nvPicPr>
          <p:cNvPr id="6" name="图片 5"/>
          <p:cNvPicPr>
            <a:picLocks noChangeAspect="1"/>
          </p:cNvPicPr>
          <p:nvPr/>
        </p:nvPicPr>
        <p:blipFill>
          <a:blip r:embed="rId2"/>
          <a:stretch>
            <a:fillRect/>
          </a:stretch>
        </p:blipFill>
        <p:spPr>
          <a:xfrm>
            <a:off x="7798808" y="3128990"/>
            <a:ext cx="3924300" cy="3409922"/>
          </a:xfrm>
          <a:prstGeom prst="rect">
            <a:avLst/>
          </a:prstGeom>
        </p:spPr>
      </p:pic>
      <p:sp>
        <p:nvSpPr>
          <p:cNvPr id="8" name="文本框 7"/>
          <p:cNvSpPr txBox="1"/>
          <p:nvPr/>
        </p:nvSpPr>
        <p:spPr>
          <a:xfrm>
            <a:off x="7798808" y="405489"/>
            <a:ext cx="1694329"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数据信息</a:t>
            </a:r>
            <a:endParaRPr lang="zh-CN" altLang="en-US" sz="2400" dirty="0">
              <a:latin typeface="幼圆" panose="02010509060101010101" pitchFamily="49" charset="-122"/>
              <a:ea typeface="幼圆" panose="02010509060101010101" pitchFamily="49" charset="-122"/>
            </a:endParaRPr>
          </a:p>
        </p:txBody>
      </p:sp>
      <p:sp>
        <p:nvSpPr>
          <p:cNvPr id="9" name="文本框 8"/>
          <p:cNvSpPr txBox="1"/>
          <p:nvPr/>
        </p:nvSpPr>
        <p:spPr>
          <a:xfrm>
            <a:off x="7798808" y="2545432"/>
            <a:ext cx="184364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缺失值情况</a:t>
            </a:r>
            <a:endParaRPr lang="zh-CN" altLang="en-US" sz="2400" dirty="0">
              <a:latin typeface="幼圆" panose="02010509060101010101" pitchFamily="49" charset="-122"/>
              <a:ea typeface="幼圆" panose="02010509060101010101" pitchFamily="49" charset="-122"/>
            </a:endParaRPr>
          </a:p>
        </p:txBody>
      </p:sp>
      <p:pic>
        <p:nvPicPr>
          <p:cNvPr id="10" name="图片 9"/>
          <p:cNvPicPr>
            <a:picLocks noChangeAspect="1"/>
          </p:cNvPicPr>
          <p:nvPr/>
        </p:nvPicPr>
        <p:blipFill>
          <a:blip r:embed="rId3"/>
          <a:stretch>
            <a:fillRect/>
          </a:stretch>
        </p:blipFill>
        <p:spPr>
          <a:xfrm>
            <a:off x="468770" y="232704"/>
            <a:ext cx="6851595" cy="6306208"/>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7508" y="1025281"/>
            <a:ext cx="3875600" cy="1078428"/>
          </a:xfrm>
          <a:prstGeom prst="rect">
            <a:avLst/>
          </a:prstGeom>
        </p:spPr>
      </p:pic>
    </p:spTree>
    <p:extLst>
      <p:ext uri="{BB962C8B-B14F-4D97-AF65-F5344CB8AC3E}">
        <p14:creationId xmlns:p14="http://schemas.microsoft.com/office/powerpoint/2010/main" val="364370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488626" y="1045680"/>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109788" y="1255955"/>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252042" y="158972"/>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理解数据</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cxnSp>
        <p:nvCxnSpPr>
          <p:cNvPr id="8" name="直接连接符 7"/>
          <p:cNvCxnSpPr/>
          <p:nvPr/>
        </p:nvCxnSpPr>
        <p:spPr>
          <a:xfrm>
            <a:off x="3308261" y="1954244"/>
            <a:ext cx="0" cy="4081548"/>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3308261" y="1949827"/>
            <a:ext cx="890698" cy="8833"/>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791746" y="4235569"/>
            <a:ext cx="516515" cy="12136"/>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712893" y="1567688"/>
            <a:ext cx="1975209" cy="773112"/>
            <a:chOff x="3952875" y="1970088"/>
            <a:chExt cx="2855913" cy="773112"/>
          </a:xfrm>
        </p:grpSpPr>
        <p:sp>
          <p:nvSpPr>
            <p:cNvPr id="17" name="圆角矩形 16"/>
            <p:cNvSpPr/>
            <p:nvPr/>
          </p:nvSpPr>
          <p:spPr>
            <a:xfrm>
              <a:off x="3952875" y="1970088"/>
              <a:ext cx="2855913" cy="773112"/>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 name="文本框 1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60685" y="2097409"/>
              <a:ext cx="1873902" cy="400110"/>
            </a:xfrm>
            <a:prstGeom prst="rect">
              <a:avLst/>
            </a:prstGeom>
            <a:noFill/>
            <a:effectLst/>
          </p:spPr>
          <p:txBody>
            <a:bodyPr wrap="square" rtlCol="0">
              <a:spAutoFit/>
            </a:bodyPr>
            <a:lstStyle/>
            <a:p>
              <a:r>
                <a:rPr lang="zh-CN" altLang="en-US" sz="2000" b="1" dirty="0" smtClean="0">
                  <a:latin typeface="幼圆" panose="02010509060101010101" pitchFamily="49" charset="-122"/>
                  <a:ea typeface="幼圆" panose="02010509060101010101" pitchFamily="49" charset="-122"/>
                  <a:cs typeface="Kartika" panose="02020503030404060203" pitchFamily="18" charset="0"/>
                </a:rPr>
                <a:t>基本属性</a:t>
              </a:r>
              <a:endParaRPr lang="en-US" altLang="zh-CN" sz="2000" b="1" dirty="0">
                <a:latin typeface="幼圆" panose="02010509060101010101" pitchFamily="49" charset="-122"/>
                <a:ea typeface="幼圆" panose="02010509060101010101" pitchFamily="49" charset="-122"/>
                <a:cs typeface="Kartika" panose="02020503030404060203" pitchFamily="18" charset="0"/>
              </a:endParaRPr>
            </a:p>
          </p:txBody>
        </p:sp>
      </p:grpSp>
      <p:grpSp>
        <p:nvGrpSpPr>
          <p:cNvPr id="19" name="组合 18"/>
          <p:cNvGrpSpPr/>
          <p:nvPr/>
        </p:nvGrpSpPr>
        <p:grpSpPr>
          <a:xfrm>
            <a:off x="3712891" y="4792143"/>
            <a:ext cx="1975209" cy="774700"/>
            <a:chOff x="3952875" y="3751263"/>
            <a:chExt cx="2855913" cy="774700"/>
          </a:xfrm>
        </p:grpSpPr>
        <p:sp>
          <p:nvSpPr>
            <p:cNvPr id="20" name="圆角矩形 19"/>
            <p:cNvSpPr/>
            <p:nvPr/>
          </p:nvSpPr>
          <p:spPr>
            <a:xfrm>
              <a:off x="3952875" y="3751263"/>
              <a:ext cx="2855913" cy="774700"/>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1" name="文本框 2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60685" y="3884006"/>
              <a:ext cx="1759635" cy="400110"/>
            </a:xfrm>
            <a:prstGeom prst="rect">
              <a:avLst/>
            </a:prstGeom>
            <a:noFill/>
            <a:effectLst/>
          </p:spPr>
          <p:txBody>
            <a:bodyPr wrap="none" rtlCol="0">
              <a:spAutoFit/>
            </a:bodyPr>
            <a:lstStyle/>
            <a:p>
              <a:r>
                <a:rPr lang="zh-CN" altLang="en-US" sz="2000" b="1" dirty="0">
                  <a:solidFill>
                    <a:srgbClr val="FFFFFF"/>
                  </a:solidFill>
                  <a:latin typeface="幼圆" panose="02010509060101010101" pitchFamily="49" charset="-122"/>
                  <a:ea typeface="幼圆" panose="02010509060101010101" pitchFamily="49" charset="-122"/>
                  <a:cs typeface="Kartika" panose="02020503030404060203" pitchFamily="18" charset="0"/>
                </a:rPr>
                <a:t>财产状况</a:t>
              </a:r>
              <a:endParaRPr lang="en-US" altLang="zh-CN" sz="2000"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22" name="组合 21"/>
          <p:cNvGrpSpPr/>
          <p:nvPr/>
        </p:nvGrpSpPr>
        <p:grpSpPr>
          <a:xfrm>
            <a:off x="3732370" y="3698897"/>
            <a:ext cx="1975209" cy="774700"/>
            <a:chOff x="3952875" y="5532438"/>
            <a:chExt cx="2855913" cy="774700"/>
          </a:xfrm>
        </p:grpSpPr>
        <p:sp>
          <p:nvSpPr>
            <p:cNvPr id="23" name="圆角矩形 22"/>
            <p:cNvSpPr/>
            <p:nvPr/>
          </p:nvSpPr>
          <p:spPr>
            <a:xfrm>
              <a:off x="3952875" y="5532438"/>
              <a:ext cx="2855913" cy="774700"/>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文本框 2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60685" y="5658072"/>
              <a:ext cx="1759635" cy="400110"/>
            </a:xfrm>
            <a:prstGeom prst="rect">
              <a:avLst/>
            </a:prstGeom>
            <a:noFill/>
            <a:effectLst/>
          </p:spPr>
          <p:txBody>
            <a:bodyPr wrap="none" rtlCol="0">
              <a:spAutoFit/>
            </a:bodyPr>
            <a:lstStyle/>
            <a:p>
              <a:r>
                <a:rPr lang="zh-CN" altLang="en-US" sz="2000" b="1" dirty="0" smtClean="0">
                  <a:latin typeface="幼圆" panose="02010509060101010101" pitchFamily="49" charset="-122"/>
                  <a:ea typeface="幼圆" panose="02010509060101010101" pitchFamily="49" charset="-122"/>
                  <a:cs typeface="Kartika" panose="02020503030404060203" pitchFamily="18" charset="0"/>
                </a:rPr>
                <a:t>信用往来</a:t>
              </a:r>
              <a:endParaRPr lang="en-US" altLang="zh-CN" sz="2000" b="1" dirty="0">
                <a:latin typeface="幼圆" panose="02010509060101010101" pitchFamily="49" charset="-122"/>
                <a:ea typeface="幼圆" panose="02010509060101010101" pitchFamily="49" charset="-122"/>
                <a:cs typeface="Kartika" panose="02020503030404060203" pitchFamily="18" charset="0"/>
              </a:endParaRPr>
            </a:p>
          </p:txBody>
        </p:sp>
      </p:grpSp>
      <p:sp>
        <p:nvSpPr>
          <p:cNvPr id="25" name="矩形 47"/>
          <p:cNvSpPr>
            <a:spLocks noChangeArrowheads="1"/>
          </p:cNvSpPr>
          <p:nvPr/>
        </p:nvSpPr>
        <p:spPr bwMode="auto">
          <a:xfrm>
            <a:off x="6215234" y="1725795"/>
            <a:ext cx="3524096"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zh-CN" sz="1800" dirty="0"/>
              <a:t>包括了借款人当时的年龄</a:t>
            </a:r>
          </a:p>
        </p:txBody>
      </p:sp>
      <p:sp>
        <p:nvSpPr>
          <p:cNvPr id="27" name="矩形 47"/>
          <p:cNvSpPr>
            <a:spLocks noChangeArrowheads="1"/>
          </p:cNvSpPr>
          <p:nvPr/>
        </p:nvSpPr>
        <p:spPr bwMode="auto">
          <a:xfrm>
            <a:off x="6215234" y="3600035"/>
            <a:ext cx="3524096" cy="92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zh-CN" sz="1800" dirty="0"/>
              <a:t>两年内</a:t>
            </a:r>
            <a:r>
              <a:rPr lang="en-US" altLang="zh-CN" sz="1800" dirty="0"/>
              <a:t>35-59</a:t>
            </a:r>
            <a:r>
              <a:rPr lang="zh-CN" altLang="zh-CN" sz="1800" dirty="0"/>
              <a:t>天逾期次数、两年内</a:t>
            </a:r>
            <a:r>
              <a:rPr lang="en-US" altLang="zh-CN" sz="1800" dirty="0"/>
              <a:t>60-89</a:t>
            </a:r>
            <a:r>
              <a:rPr lang="zh-CN" altLang="zh-CN" sz="1800" dirty="0"/>
              <a:t>天逾期次数、两年内</a:t>
            </a:r>
            <a:r>
              <a:rPr lang="en-US" altLang="zh-CN" sz="1800" dirty="0"/>
              <a:t>90</a:t>
            </a:r>
            <a:r>
              <a:rPr lang="zh-CN" altLang="zh-CN" sz="1800" dirty="0"/>
              <a:t>天或高于</a:t>
            </a:r>
            <a:r>
              <a:rPr lang="en-US" altLang="zh-CN" sz="1800" dirty="0"/>
              <a:t>90</a:t>
            </a:r>
            <a:r>
              <a:rPr lang="zh-CN" altLang="zh-CN" sz="1800" dirty="0"/>
              <a:t>天逾期的次数。</a:t>
            </a:r>
            <a:endParaRPr lang="en-US" altLang="zh-CN" sz="1800" dirty="0">
              <a:solidFill>
                <a:schemeClr val="tx1">
                  <a:lumMod val="85000"/>
                  <a:lumOff val="15000"/>
                </a:schemeClr>
              </a:solidFill>
            </a:endParaRPr>
          </a:p>
        </p:txBody>
      </p:sp>
      <p:sp>
        <p:nvSpPr>
          <p:cNvPr id="28" name="直接连接符 24"/>
          <p:cNvSpPr>
            <a:spLocks noChangeShapeType="1"/>
          </p:cNvSpPr>
          <p:nvPr/>
        </p:nvSpPr>
        <p:spPr bwMode="auto">
          <a:xfrm flipV="1">
            <a:off x="6238477" y="1229648"/>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9" name="组合 28"/>
          <p:cNvGrpSpPr/>
          <p:nvPr/>
        </p:nvGrpSpPr>
        <p:grpSpPr>
          <a:xfrm>
            <a:off x="3723476" y="2702792"/>
            <a:ext cx="1975209" cy="774700"/>
            <a:chOff x="3964138" y="3802216"/>
            <a:chExt cx="2855913" cy="774700"/>
          </a:xfrm>
        </p:grpSpPr>
        <p:sp>
          <p:nvSpPr>
            <p:cNvPr id="30" name="圆角矩形 29"/>
            <p:cNvSpPr/>
            <p:nvPr/>
          </p:nvSpPr>
          <p:spPr>
            <a:xfrm>
              <a:off x="3964138" y="3802216"/>
              <a:ext cx="2855913" cy="774700"/>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1" name="文本框 3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60685" y="3884006"/>
              <a:ext cx="1759635" cy="400110"/>
            </a:xfrm>
            <a:prstGeom prst="rect">
              <a:avLst/>
            </a:prstGeom>
            <a:noFill/>
            <a:effectLst/>
          </p:spPr>
          <p:txBody>
            <a:bodyPr wrap="none" rtlCol="0">
              <a:spAutoFit/>
            </a:bodyPr>
            <a:lstStyle/>
            <a:p>
              <a:r>
                <a:rPr lang="zh-CN" altLang="en-US" sz="2000"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偿债能力</a:t>
              </a:r>
              <a:endParaRPr lang="en-US" altLang="zh-CN" sz="2000"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cxnSp>
        <p:nvCxnSpPr>
          <p:cNvPr id="36" name="直接连接符 35"/>
          <p:cNvCxnSpPr/>
          <p:nvPr/>
        </p:nvCxnSpPr>
        <p:spPr>
          <a:xfrm flipH="1">
            <a:off x="3308263" y="6035794"/>
            <a:ext cx="890696"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6215234" y="2600602"/>
            <a:ext cx="2723823" cy="738664"/>
          </a:xfrm>
          <a:prstGeom prst="rect">
            <a:avLst/>
          </a:prstGeom>
        </p:spPr>
        <p:txBody>
          <a:bodyPr wrap="none">
            <a:spAutoFit/>
          </a:bodyPr>
          <a:lstStyle/>
          <a:p>
            <a:pPr>
              <a:spcAft>
                <a:spcPts val="0"/>
              </a:spcAft>
            </a:pPr>
            <a:r>
              <a:rPr lang="zh-CN" altLang="zh-CN" dirty="0">
                <a:latin typeface="宋体" panose="02010600030101010101" pitchFamily="2" charset="-122"/>
                <a:ea typeface="微软雅黑" panose="020B0503020204020204" pitchFamily="34" charset="-122"/>
                <a:cs typeface="宋体" panose="02010600030101010101" pitchFamily="2" charset="-122"/>
              </a:rPr>
              <a:t>包括了借款人的月收入</a:t>
            </a:r>
            <a:r>
              <a:rPr lang="zh-CN" altLang="zh-CN" dirty="0" smtClean="0">
                <a:latin typeface="宋体" panose="02010600030101010101" pitchFamily="2" charset="-122"/>
                <a:ea typeface="微软雅黑" panose="020B0503020204020204" pitchFamily="34" charset="-122"/>
                <a:cs typeface="宋体" panose="02010600030101010101" pitchFamily="2" charset="-122"/>
              </a:rPr>
              <a:t>、</a:t>
            </a:r>
            <a:endParaRPr lang="en-US" altLang="zh-CN" dirty="0" smtClean="0">
              <a:latin typeface="宋体" panose="02010600030101010101" pitchFamily="2" charset="-122"/>
              <a:ea typeface="微软雅黑" panose="020B0503020204020204" pitchFamily="34" charset="-122"/>
              <a:cs typeface="宋体" panose="02010600030101010101" pitchFamily="2" charset="-122"/>
            </a:endParaRPr>
          </a:p>
          <a:p>
            <a:pPr>
              <a:spcAft>
                <a:spcPts val="0"/>
              </a:spcAft>
            </a:pPr>
            <a:r>
              <a:rPr lang="zh-CN" altLang="zh-CN" dirty="0" smtClean="0">
                <a:latin typeface="宋体" panose="02010600030101010101" pitchFamily="2" charset="-122"/>
                <a:ea typeface="微软雅黑" panose="020B0503020204020204" pitchFamily="34" charset="-122"/>
                <a:cs typeface="宋体" panose="02010600030101010101" pitchFamily="2" charset="-122"/>
              </a:rPr>
              <a:t>负债</a:t>
            </a:r>
            <a:r>
              <a:rPr lang="zh-CN" altLang="zh-CN" dirty="0">
                <a:latin typeface="宋体" panose="02010600030101010101" pitchFamily="2" charset="-122"/>
                <a:ea typeface="微软雅黑" panose="020B0503020204020204" pitchFamily="34" charset="-122"/>
                <a:cs typeface="宋体" panose="02010600030101010101" pitchFamily="2" charset="-122"/>
              </a:rPr>
              <a:t>比率</a:t>
            </a:r>
            <a:endParaRPr lang="zh-CN" altLang="zh-CN" sz="2400" dirty="0">
              <a:latin typeface="宋体" panose="02010600030101010101" pitchFamily="2" charset="-122"/>
              <a:cs typeface="宋体" panose="02010600030101010101" pitchFamily="2" charset="-122"/>
            </a:endParaRPr>
          </a:p>
        </p:txBody>
      </p:sp>
      <p:sp>
        <p:nvSpPr>
          <p:cNvPr id="40" name="矩形 39"/>
          <p:cNvSpPr/>
          <p:nvPr/>
        </p:nvSpPr>
        <p:spPr>
          <a:xfrm>
            <a:off x="6215234" y="4810161"/>
            <a:ext cx="3416320" cy="738664"/>
          </a:xfrm>
          <a:prstGeom prst="rect">
            <a:avLst/>
          </a:prstGeom>
        </p:spPr>
        <p:txBody>
          <a:bodyPr wrap="none">
            <a:spAutoFit/>
          </a:bodyPr>
          <a:lstStyle/>
          <a:p>
            <a:pPr>
              <a:spcAft>
                <a:spcPts val="0"/>
              </a:spcAft>
            </a:pPr>
            <a:r>
              <a:rPr lang="zh-CN" altLang="en-US" dirty="0">
                <a:latin typeface="宋体" panose="02010600030101010101" pitchFamily="2" charset="-122"/>
                <a:ea typeface="微软雅黑" panose="020B0503020204020204" pitchFamily="34" charset="-122"/>
                <a:cs typeface="宋体" panose="02010600030101010101" pitchFamily="2" charset="-122"/>
              </a:rPr>
              <a:t>包括了开放式信贷和贷款数量</a:t>
            </a:r>
            <a:r>
              <a:rPr lang="zh-CN" altLang="en-US" dirty="0" smtClean="0">
                <a:latin typeface="宋体" panose="02010600030101010101" pitchFamily="2" charset="-122"/>
                <a:ea typeface="微软雅黑" panose="020B0503020204020204" pitchFamily="34" charset="-122"/>
                <a:cs typeface="宋体" panose="02010600030101010101" pitchFamily="2" charset="-122"/>
              </a:rPr>
              <a:t>、</a:t>
            </a:r>
            <a:endParaRPr lang="en-US" altLang="zh-CN" dirty="0" smtClean="0">
              <a:latin typeface="宋体" panose="02010600030101010101" pitchFamily="2" charset="-122"/>
              <a:ea typeface="微软雅黑" panose="020B0503020204020204" pitchFamily="34" charset="-122"/>
              <a:cs typeface="宋体" panose="02010600030101010101" pitchFamily="2" charset="-122"/>
            </a:endParaRPr>
          </a:p>
          <a:p>
            <a:pPr>
              <a:spcAft>
                <a:spcPts val="0"/>
              </a:spcAft>
            </a:pPr>
            <a:r>
              <a:rPr lang="zh-CN" altLang="en-US" dirty="0" smtClean="0">
                <a:latin typeface="宋体" panose="02010600030101010101" pitchFamily="2" charset="-122"/>
                <a:ea typeface="微软雅黑" panose="020B0503020204020204" pitchFamily="34" charset="-122"/>
                <a:cs typeface="宋体" panose="02010600030101010101" pitchFamily="2" charset="-122"/>
              </a:rPr>
              <a:t>不动产</a:t>
            </a:r>
            <a:r>
              <a:rPr lang="zh-CN" altLang="en-US" dirty="0">
                <a:latin typeface="宋体" panose="02010600030101010101" pitchFamily="2" charset="-122"/>
                <a:ea typeface="微软雅黑" panose="020B0503020204020204" pitchFamily="34" charset="-122"/>
                <a:cs typeface="宋体" panose="02010600030101010101" pitchFamily="2" charset="-122"/>
              </a:rPr>
              <a:t>贷款或额度数量</a:t>
            </a:r>
            <a:endParaRPr lang="zh-CN" altLang="zh-CN" sz="2400" dirty="0">
              <a:latin typeface="宋体" panose="02010600030101010101" pitchFamily="2" charset="-122"/>
              <a:cs typeface="宋体" panose="02010600030101010101" pitchFamily="2" charset="-122"/>
            </a:endParaRPr>
          </a:p>
        </p:txBody>
      </p:sp>
      <p:grpSp>
        <p:nvGrpSpPr>
          <p:cNvPr id="41" name="组合 40"/>
          <p:cNvGrpSpPr/>
          <p:nvPr/>
        </p:nvGrpSpPr>
        <p:grpSpPr>
          <a:xfrm>
            <a:off x="3754160" y="5863894"/>
            <a:ext cx="1975209" cy="773112"/>
            <a:chOff x="3952875" y="1970088"/>
            <a:chExt cx="2855913" cy="773112"/>
          </a:xfrm>
        </p:grpSpPr>
        <p:sp>
          <p:nvSpPr>
            <p:cNvPr id="42" name="圆角矩形 41"/>
            <p:cNvSpPr/>
            <p:nvPr/>
          </p:nvSpPr>
          <p:spPr>
            <a:xfrm>
              <a:off x="3952875" y="1970088"/>
              <a:ext cx="2855913" cy="773112"/>
            </a:xfrm>
            <a:prstGeom prst="round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3" name="文本框 42"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60685" y="2097409"/>
              <a:ext cx="1873902" cy="400110"/>
            </a:xfrm>
            <a:prstGeom prst="rect">
              <a:avLst/>
            </a:prstGeom>
            <a:noFill/>
            <a:effectLst/>
          </p:spPr>
          <p:txBody>
            <a:bodyPr wrap="square" rtlCol="0">
              <a:spAutoFit/>
            </a:bodyPr>
            <a:lstStyle/>
            <a:p>
              <a:r>
                <a:rPr lang="zh-CN" altLang="en-US" sz="2000" b="1" dirty="0" smtClean="0">
                  <a:latin typeface="幼圆" panose="02010509060101010101" pitchFamily="49" charset="-122"/>
                  <a:ea typeface="幼圆" panose="02010509060101010101" pitchFamily="49" charset="-122"/>
                  <a:cs typeface="Kartika" panose="02020503030404060203" pitchFamily="18" charset="0"/>
                </a:rPr>
                <a:t>其他</a:t>
              </a:r>
              <a:r>
                <a:rPr lang="zh-CN" altLang="en-US" sz="2000" b="1" dirty="0">
                  <a:latin typeface="幼圆" panose="02010509060101010101" pitchFamily="49" charset="-122"/>
                  <a:ea typeface="幼圆" panose="02010509060101010101" pitchFamily="49" charset="-122"/>
                  <a:cs typeface="Kartika" panose="02020503030404060203" pitchFamily="18" charset="0"/>
                </a:rPr>
                <a:t>因素</a:t>
              </a:r>
              <a:endParaRPr lang="en-US" altLang="zh-CN" sz="2000" b="1" dirty="0">
                <a:latin typeface="幼圆" panose="02010509060101010101" pitchFamily="49" charset="-122"/>
                <a:ea typeface="幼圆" panose="02010509060101010101" pitchFamily="49" charset="-122"/>
                <a:cs typeface="Kartika" panose="02020503030404060203" pitchFamily="18" charset="0"/>
              </a:endParaRPr>
            </a:p>
          </p:txBody>
        </p:sp>
      </p:grpSp>
      <p:sp>
        <p:nvSpPr>
          <p:cNvPr id="44" name="文本框 43"/>
          <p:cNvSpPr txBox="1"/>
          <p:nvPr/>
        </p:nvSpPr>
        <p:spPr>
          <a:xfrm>
            <a:off x="6243618" y="5927284"/>
            <a:ext cx="3359551" cy="646331"/>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包括了借款人的家属数量（不包括本人在内）</a:t>
            </a:r>
          </a:p>
        </p:txBody>
      </p:sp>
      <p:grpSp>
        <p:nvGrpSpPr>
          <p:cNvPr id="48" name="组合 47"/>
          <p:cNvGrpSpPr/>
          <p:nvPr/>
        </p:nvGrpSpPr>
        <p:grpSpPr>
          <a:xfrm>
            <a:off x="1134181" y="3551921"/>
            <a:ext cx="1399307" cy="1240222"/>
            <a:chOff x="4590285" y="2817621"/>
            <a:chExt cx="1399307" cy="1240222"/>
          </a:xfrm>
        </p:grpSpPr>
        <p:sp>
          <p:nvSpPr>
            <p:cNvPr id="49"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6" y="2817647"/>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000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50"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5" y="2817621"/>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51" name="组合 5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2964597"/>
              <a:ext cx="776055" cy="830997"/>
              <a:chOff x="897622" y="2482587"/>
              <a:chExt cx="1001347" cy="1072241"/>
            </a:xfrm>
          </p:grpSpPr>
          <p:sp>
            <p:nvSpPr>
              <p:cNvPr id="52" name="文本框 51"/>
              <p:cNvSpPr txBox="1"/>
              <p:nvPr/>
            </p:nvSpPr>
            <p:spPr>
              <a:xfrm>
                <a:off x="1023089" y="2482587"/>
                <a:ext cx="802263" cy="1072241"/>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zh-CN" altLang="en-US" sz="2400" dirty="0">
                    <a:ln w="15875">
                      <a:noFill/>
                    </a:ln>
                    <a:solidFill>
                      <a:schemeClr val="bg1"/>
                    </a:solidFill>
                    <a:latin typeface="幼圆" panose="02010509060101010101" pitchFamily="49" charset="-122"/>
                    <a:ea typeface="幼圆" panose="02010509060101010101" pitchFamily="49" charset="-122"/>
                  </a:rPr>
                  <a:t>变量</a:t>
                </a:r>
              </a:p>
            </p:txBody>
          </p:sp>
          <p:sp>
            <p:nvSpPr>
              <p:cNvPr id="53" name="文本框 52"/>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9489598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750" fill="hold"/>
                                        <p:tgtEl>
                                          <p:spTgt spid="48"/>
                                        </p:tgtEl>
                                        <p:attrNameLst>
                                          <p:attrName>ppt_w</p:attrName>
                                        </p:attrNameLst>
                                      </p:cBhvr>
                                      <p:tavLst>
                                        <p:tav tm="0">
                                          <p:val>
                                            <p:fltVal val="0"/>
                                          </p:val>
                                        </p:tav>
                                        <p:tav tm="100000">
                                          <p:val>
                                            <p:strVal val="#ppt_w"/>
                                          </p:val>
                                        </p:tav>
                                      </p:tavLst>
                                    </p:anim>
                                    <p:anim calcmode="lin" valueType="num">
                                      <p:cBhvr>
                                        <p:cTn id="8" dur="750" fill="hold"/>
                                        <p:tgtEl>
                                          <p:spTgt spid="48"/>
                                        </p:tgtEl>
                                        <p:attrNameLst>
                                          <p:attrName>ppt_h</p:attrName>
                                        </p:attrNameLst>
                                      </p:cBhvr>
                                      <p:tavLst>
                                        <p:tav tm="0">
                                          <p:val>
                                            <p:fltVal val="0"/>
                                          </p:val>
                                        </p:tav>
                                        <p:tav tm="100000">
                                          <p:val>
                                            <p:strVal val="#ppt_h"/>
                                          </p:val>
                                        </p:tav>
                                      </p:tavLst>
                                    </p:anim>
                                    <p:animEffect transition="in" filter="fade">
                                      <p:cBhvr>
                                        <p:cTn id="9" dur="750"/>
                                        <p:tgtEl>
                                          <p:spTgt spid="48"/>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250"/>
                            </p:stCondLst>
                            <p:childTnLst>
                              <p:par>
                                <p:cTn id="15" presetID="16" presetClass="entr" presetSubtype="4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outHorizontal)">
                                      <p:cBhvr>
                                        <p:cTn id="17" dur="500"/>
                                        <p:tgtEl>
                                          <p:spTgt spid="8"/>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par>
                                <p:cTn id="22" presetID="22" presetClass="entr" presetSubtype="8" fill="hold"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2250"/>
                            </p:stCondLst>
                            <p:childTnLst>
                              <p:par>
                                <p:cTn id="26" presetID="2" presetClass="entr" presetSubtype="2" decel="2800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750" fill="hold"/>
                                        <p:tgtEl>
                                          <p:spTgt spid="13"/>
                                        </p:tgtEl>
                                        <p:attrNameLst>
                                          <p:attrName>ppt_x</p:attrName>
                                        </p:attrNameLst>
                                      </p:cBhvr>
                                      <p:tavLst>
                                        <p:tav tm="0">
                                          <p:val>
                                            <p:strVal val="1+#ppt_w/2"/>
                                          </p:val>
                                        </p:tav>
                                        <p:tav tm="100000">
                                          <p:val>
                                            <p:strVal val="#ppt_x"/>
                                          </p:val>
                                        </p:tav>
                                      </p:tavLst>
                                    </p:anim>
                                    <p:anim calcmode="lin" valueType="num">
                                      <p:cBhvr additive="base">
                                        <p:cTn id="29" dur="75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2" decel="2800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750" fill="hold"/>
                                        <p:tgtEl>
                                          <p:spTgt spid="29"/>
                                        </p:tgtEl>
                                        <p:attrNameLst>
                                          <p:attrName>ppt_x</p:attrName>
                                        </p:attrNameLst>
                                      </p:cBhvr>
                                      <p:tavLst>
                                        <p:tav tm="0">
                                          <p:val>
                                            <p:strVal val="1+#ppt_w/2"/>
                                          </p:val>
                                        </p:tav>
                                        <p:tav tm="100000">
                                          <p:val>
                                            <p:strVal val="#ppt_x"/>
                                          </p:val>
                                        </p:tav>
                                      </p:tavLst>
                                    </p:anim>
                                    <p:anim calcmode="lin" valueType="num">
                                      <p:cBhvr additive="base">
                                        <p:cTn id="33" dur="75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decel="2800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1+#ppt_w/2"/>
                                          </p:val>
                                        </p:tav>
                                        <p:tav tm="100000">
                                          <p:val>
                                            <p:strVal val="#ppt_x"/>
                                          </p:val>
                                        </p:tav>
                                      </p:tavLst>
                                    </p:anim>
                                    <p:anim calcmode="lin" valueType="num">
                                      <p:cBhvr additive="base">
                                        <p:cTn id="37" dur="75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2" decel="2800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1+#ppt_w/2"/>
                                          </p:val>
                                        </p:tav>
                                        <p:tav tm="100000">
                                          <p:val>
                                            <p:strVal val="#ppt_x"/>
                                          </p:val>
                                        </p:tav>
                                      </p:tavLst>
                                    </p:anim>
                                    <p:anim calcmode="lin" valueType="num">
                                      <p:cBhvr additive="base">
                                        <p:cTn id="41" dur="75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decel="2800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750" fill="hold"/>
                                        <p:tgtEl>
                                          <p:spTgt spid="41"/>
                                        </p:tgtEl>
                                        <p:attrNameLst>
                                          <p:attrName>ppt_x</p:attrName>
                                        </p:attrNameLst>
                                      </p:cBhvr>
                                      <p:tavLst>
                                        <p:tav tm="0">
                                          <p:val>
                                            <p:strVal val="1+#ppt_w/2"/>
                                          </p:val>
                                        </p:tav>
                                        <p:tav tm="100000">
                                          <p:val>
                                            <p:strVal val="#ppt_x"/>
                                          </p:val>
                                        </p:tav>
                                      </p:tavLst>
                                    </p:anim>
                                    <p:anim calcmode="lin" valueType="num">
                                      <p:cBhvr additive="base">
                                        <p:cTn id="45" dur="750" fill="hold"/>
                                        <p:tgtEl>
                                          <p:spTgt spid="41"/>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down)">
                                      <p:cBhvr>
                                        <p:cTn id="55" dur="500"/>
                                        <p:tgtEl>
                                          <p:spTgt spid="3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down)">
                                      <p:cBhvr>
                                        <p:cTn id="58" dur="500"/>
                                        <p:tgtEl>
                                          <p:spTgt spid="40"/>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down)">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35" grpId="0"/>
      <p:bldP spid="40"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文本框 6"/>
          <p:cNvSpPr txBox="1"/>
          <p:nvPr/>
        </p:nvSpPr>
        <p:spPr>
          <a:xfrm>
            <a:off x="4620058" y="117160"/>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理解数据</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8" name="矩形 7"/>
          <p:cNvSpPr/>
          <p:nvPr/>
        </p:nvSpPr>
        <p:spPr>
          <a:xfrm flipH="1">
            <a:off x="467157" y="1678680"/>
            <a:ext cx="11235558" cy="4929378"/>
          </a:xfrm>
          <a:prstGeom prst="rect">
            <a:avLst/>
          </a:prstGeom>
          <a:gradFill>
            <a:gsLst>
              <a:gs pos="0">
                <a:srgbClr val="FCEF75"/>
              </a:gs>
              <a:gs pos="100000">
                <a:srgbClr val="D3A02D"/>
              </a:gs>
            </a:gsLst>
            <a:lin ang="36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8841320" y="2989870"/>
            <a:ext cx="2296281" cy="2018633"/>
            <a:chOff x="4590285" y="2817621"/>
            <a:chExt cx="1399307" cy="1240222"/>
          </a:xfrm>
        </p:grpSpPr>
        <p:sp>
          <p:nvSpPr>
            <p:cNvPr id="24"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6" y="2817647"/>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000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2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5" y="2817621"/>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26" name="组合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2912064"/>
              <a:ext cx="776055" cy="557425"/>
              <a:chOff x="897622" y="2414802"/>
              <a:chExt cx="1001347" cy="719249"/>
            </a:xfrm>
          </p:grpSpPr>
          <p:sp>
            <p:nvSpPr>
              <p:cNvPr id="27" name="文本框 26"/>
              <p:cNvSpPr txBox="1"/>
              <p:nvPr/>
            </p:nvSpPr>
            <p:spPr>
              <a:xfrm>
                <a:off x="986173" y="2414802"/>
                <a:ext cx="802263" cy="595689"/>
              </a:xfrm>
              <a:prstGeom prst="rect">
                <a:avLst/>
              </a:prstGeom>
              <a:noFill/>
              <a:ln>
                <a:noFill/>
              </a:ln>
              <a:effectLst>
                <a:innerShdw blurRad="63500" dist="50800" dir="13500000">
                  <a:prstClr val="black">
                    <a:alpha val="50000"/>
                  </a:prstClr>
                </a:innerShdw>
              </a:effectLst>
            </p:spPr>
            <p:txBody>
              <a:bodyPr wrap="square" rtlCol="0">
                <a:spAutoFit/>
              </a:bodyPr>
              <a:lstStyle/>
              <a:p>
                <a:pPr algn="ctr"/>
                <a:endParaRPr lang="zh-CN" altLang="en-US" sz="2400" dirty="0">
                  <a:ln w="15875">
                    <a:noFill/>
                  </a:ln>
                  <a:solidFill>
                    <a:schemeClr val="bg1"/>
                  </a:solidFill>
                  <a:latin typeface="Impact" panose="020B0806030902050204" pitchFamily="34" charset="0"/>
                </a:endParaRPr>
              </a:p>
            </p:txBody>
          </p:sp>
          <p:sp>
            <p:nvSpPr>
              <p:cNvPr id="29" name="文本框 28"/>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pic>
        <p:nvPicPr>
          <p:cNvPr id="30" name="图片 29" descr="C:\Users\Administrator\Desktop\TIM图片20181223161038.png"/>
          <p:cNvPicPr/>
          <p:nvPr/>
        </p:nvPicPr>
        <p:blipFill>
          <a:blip r:embed="rId3">
            <a:extLst>
              <a:ext uri="{28A0092B-C50C-407E-A947-70E740481C1C}">
                <a14:useLocalDpi xmlns:a14="http://schemas.microsoft.com/office/drawing/2010/main" val="0"/>
              </a:ext>
            </a:extLst>
          </a:blip>
          <a:srcRect/>
          <a:stretch>
            <a:fillRect/>
          </a:stretch>
        </p:blipFill>
        <p:spPr bwMode="auto">
          <a:xfrm>
            <a:off x="998037" y="2178619"/>
            <a:ext cx="7278170" cy="4172965"/>
          </a:xfrm>
          <a:prstGeom prst="rect">
            <a:avLst/>
          </a:prstGeom>
          <a:noFill/>
          <a:ln>
            <a:noFill/>
          </a:ln>
        </p:spPr>
      </p:pic>
      <p:sp>
        <p:nvSpPr>
          <p:cNvPr id="2" name="文本框 1"/>
          <p:cNvSpPr txBox="1"/>
          <p:nvPr/>
        </p:nvSpPr>
        <p:spPr>
          <a:xfrm>
            <a:off x="8966893" y="3681704"/>
            <a:ext cx="2012231" cy="461665"/>
          </a:xfrm>
          <a:prstGeom prst="rect">
            <a:avLst/>
          </a:prstGeom>
          <a:noFill/>
        </p:spPr>
        <p:txBody>
          <a:bodyPr wrap="square" rtlCol="0">
            <a:spAutoFit/>
          </a:bodyPr>
          <a:lstStyle/>
          <a:p>
            <a:r>
              <a:rPr lang="zh-CN" altLang="en-US" sz="2400" dirty="0" smtClean="0">
                <a:solidFill>
                  <a:srgbClr val="FEFEFE"/>
                </a:solidFill>
                <a:latin typeface="幼圆" panose="02010509060101010101" pitchFamily="49" charset="-122"/>
                <a:ea typeface="幼圆" panose="02010509060101010101" pitchFamily="49" charset="-122"/>
              </a:rPr>
              <a:t>好坏客户比例</a:t>
            </a:r>
            <a:endParaRPr lang="zh-CN" altLang="en-US" sz="2400" dirty="0">
              <a:solidFill>
                <a:srgbClr val="FEFEFE"/>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167721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750" fill="hold"/>
                                        <p:tgtEl>
                                          <p:spTgt spid="17"/>
                                        </p:tgtEl>
                                        <p:attrNameLst>
                                          <p:attrName>ppt_w</p:attrName>
                                        </p:attrNameLst>
                                      </p:cBhvr>
                                      <p:tavLst>
                                        <p:tav tm="0">
                                          <p:val>
                                            <p:fltVal val="0"/>
                                          </p:val>
                                        </p:tav>
                                        <p:tav tm="100000">
                                          <p:val>
                                            <p:strVal val="#ppt_w"/>
                                          </p:val>
                                        </p:tav>
                                      </p:tavLst>
                                    </p:anim>
                                    <p:anim calcmode="lin" valueType="num">
                                      <p:cBhvr>
                                        <p:cTn id="12" dur="750" fill="hold"/>
                                        <p:tgtEl>
                                          <p:spTgt spid="17"/>
                                        </p:tgtEl>
                                        <p:attrNameLst>
                                          <p:attrName>ppt_h</p:attrName>
                                        </p:attrNameLst>
                                      </p:cBhvr>
                                      <p:tavLst>
                                        <p:tav tm="0">
                                          <p:val>
                                            <p:fltVal val="0"/>
                                          </p:val>
                                        </p:tav>
                                        <p:tav tm="100000">
                                          <p:val>
                                            <p:strVal val="#ppt_h"/>
                                          </p:val>
                                        </p:tav>
                                      </p:tavLst>
                                    </p:anim>
                                    <p:animEffect transition="in" filter="fade">
                                      <p:cBhvr>
                                        <p:cTn id="13" dur="750"/>
                                        <p:tgtEl>
                                          <p:spTgt spid="17"/>
                                        </p:tgtEl>
                                      </p:cBhvr>
                                    </p:animEffect>
                                  </p:childTnLst>
                                </p:cTn>
                              </p:par>
                            </p:childTnLst>
                          </p:cTn>
                        </p:par>
                        <p:par>
                          <p:cTn id="14" fill="hold">
                            <p:stCondLst>
                              <p:cond delay="1250"/>
                            </p:stCondLst>
                            <p:childTnLst>
                              <p:par>
                                <p:cTn id="15" presetID="53" presetClass="entr" presetSubtype="1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rgbClr val="000000"/>
        </a:solidFill>
        <a:effectLst/>
      </p:bgPr>
    </p:bg>
    <p:spTree>
      <p:nvGrpSpPr>
        <p:cNvPr id="1" name=""/>
        <p:cNvGrpSpPr/>
        <p:nvPr/>
      </p:nvGrpSpPr>
      <p:grpSpPr>
        <a:xfrm>
          <a:off x="0" y="0"/>
          <a:ext cx="0" cy="0"/>
          <a:chOff x="0" y="0"/>
          <a:chExt cx="0" cy="0"/>
        </a:xfrm>
      </p:grpSpPr>
      <p:sp>
        <p:nvSpPr>
          <p:cNvPr id="5125" name="任意多边形 9"/>
          <p:cNvSpPr>
            <a:spLocks noChangeArrowheads="1"/>
          </p:cNvSpPr>
          <p:nvPr/>
        </p:nvSpPr>
        <p:spPr bwMode="auto">
          <a:xfrm rot="16200000" flipV="1">
            <a:off x="-971550" y="971550"/>
            <a:ext cx="6853238" cy="4910138"/>
          </a:xfrm>
          <a:custGeom>
            <a:avLst/>
            <a:gdLst>
              <a:gd name="T0" fmla="*/ 6853311 w 6853311"/>
              <a:gd name="T1" fmla="*/ 4910666 h 4910666"/>
              <a:gd name="T2" fmla="*/ 6853311 w 6853311"/>
              <a:gd name="T3" fmla="*/ 0 h 4910666"/>
              <a:gd name="T4" fmla="*/ 3426656 w 6853311"/>
              <a:gd name="T5" fmla="*/ 3426656 h 4910666"/>
              <a:gd name="T6" fmla="*/ 0 w 6853311"/>
              <a:gd name="T7" fmla="*/ 0 h 4910666"/>
              <a:gd name="T8" fmla="*/ 0 w 6853311"/>
              <a:gd name="T9" fmla="*/ 4910666 h 4910666"/>
              <a:gd name="T10" fmla="*/ 1942645 w 6853311"/>
              <a:gd name="T11" fmla="*/ 4910666 h 4910666"/>
              <a:gd name="T12" fmla="*/ 4910666 w 6853311"/>
              <a:gd name="T13" fmla="*/ 4910666 h 4910666"/>
              <a:gd name="T14" fmla="*/ 0 60000 65536"/>
              <a:gd name="T15" fmla="*/ 0 60000 65536"/>
              <a:gd name="T16" fmla="*/ 0 60000 65536"/>
              <a:gd name="T17" fmla="*/ 0 60000 65536"/>
              <a:gd name="T18" fmla="*/ 0 60000 65536"/>
              <a:gd name="T19" fmla="*/ 0 60000 65536"/>
              <a:gd name="T20" fmla="*/ 0 60000 65536"/>
              <a:gd name="T21" fmla="*/ 0 w 6853311"/>
              <a:gd name="T22" fmla="*/ 0 h 4910666"/>
              <a:gd name="T23" fmla="*/ 6853311 w 6853311"/>
              <a:gd name="T24" fmla="*/ 4910666 h 49106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53311" h="4910666">
                <a:moveTo>
                  <a:pt x="6853311" y="4910666"/>
                </a:moveTo>
                <a:lnTo>
                  <a:pt x="6853311" y="0"/>
                </a:lnTo>
                <a:lnTo>
                  <a:pt x="3426656" y="3426656"/>
                </a:lnTo>
                <a:lnTo>
                  <a:pt x="0" y="0"/>
                </a:lnTo>
                <a:lnTo>
                  <a:pt x="0" y="4910666"/>
                </a:lnTo>
                <a:lnTo>
                  <a:pt x="1942645" y="4910666"/>
                </a:lnTo>
                <a:lnTo>
                  <a:pt x="4910666" y="4910666"/>
                </a:lnTo>
                <a:close/>
              </a:path>
            </a:pathLst>
          </a:custGeom>
          <a:blipFill dpi="0" rotWithShape="0">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 name="组合 1"/>
          <p:cNvGrpSpPr/>
          <p:nvPr/>
        </p:nvGrpSpPr>
        <p:grpSpPr>
          <a:xfrm>
            <a:off x="2370138" y="1831975"/>
            <a:ext cx="3221037" cy="3308350"/>
            <a:chOff x="2370138" y="1831975"/>
            <a:chExt cx="3221037" cy="3308350"/>
          </a:xfrm>
        </p:grpSpPr>
        <p:sp>
          <p:nvSpPr>
            <p:cNvPr id="5124" name="矩形 43"/>
            <p:cNvSpPr>
              <a:spLocks noChangeAspect="1" noChangeArrowheads="1"/>
            </p:cNvSpPr>
            <p:nvPr/>
          </p:nvSpPr>
          <p:spPr bwMode="auto">
            <a:xfrm rot="2700000">
              <a:off x="2370138" y="1831975"/>
              <a:ext cx="3221038" cy="3221037"/>
            </a:xfrm>
            <a:prstGeom prst="rect">
              <a:avLst/>
            </a:prstGeom>
            <a:gradFill rotWithShape="1">
              <a:gsLst>
                <a:gs pos="0">
                  <a:srgbClr val="FCEF75"/>
                </a:gs>
                <a:gs pos="100000">
                  <a:srgbClr val="D3A02D"/>
                </a:gs>
              </a:gsLst>
              <a:lin ang="3600000" scaled="1"/>
            </a:gradFill>
            <a:ln w="12700" cap="flat" cmpd="sng">
              <a:solidFill>
                <a:srgbClr val="2F2637">
                  <a:alpha val="39999"/>
                </a:srgbClr>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47"/>
            <p:cNvSpPr>
              <a:spLocks noChangeArrowheads="1"/>
            </p:cNvSpPr>
            <p:nvPr/>
          </p:nvSpPr>
          <p:spPr bwMode="auto">
            <a:xfrm>
              <a:off x="2840038" y="2262188"/>
              <a:ext cx="2282825"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PART</a:t>
              </a:r>
              <a:endParaRPr lang="zh-CN" altLang="en-US" sz="66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a:p>
              <a:r>
                <a:rPr lang="en-US" sz="11500" dirty="0">
                  <a:solidFill>
                    <a:srgbClr val="3F3F3F"/>
                  </a:solidFill>
                  <a:latin typeface="华文宋体" panose="02010600040101010101" pitchFamily="2" charset="-122"/>
                  <a:ea typeface="华文宋体" panose="02010600040101010101" pitchFamily="2" charset="-122"/>
                  <a:sym typeface="华文宋体" panose="02010600040101010101" pitchFamily="2" charset="-122"/>
                </a:rPr>
                <a:t> </a:t>
              </a:r>
              <a:r>
                <a:rPr lang="en-US" sz="11500" dirty="0" smtClean="0">
                  <a:solidFill>
                    <a:srgbClr val="000000"/>
                  </a:solidFill>
                  <a:latin typeface="华文宋体" panose="02010600040101010101" pitchFamily="2" charset="-122"/>
                  <a:ea typeface="华文宋体" panose="02010600040101010101" pitchFamily="2" charset="-122"/>
                  <a:sym typeface="华文宋体" panose="02010600040101010101" pitchFamily="2" charset="-122"/>
                </a:rPr>
                <a:t>02</a:t>
              </a:r>
              <a:endParaRPr lang="zh-CN" altLang="en-US" sz="11500" dirty="0">
                <a:solidFill>
                  <a:srgbClr val="000000"/>
                </a:solidFill>
                <a:latin typeface="华文宋体" panose="02010600040101010101" pitchFamily="2" charset="-122"/>
                <a:ea typeface="华文宋体" panose="02010600040101010101" pitchFamily="2" charset="-122"/>
                <a:sym typeface="华文宋体" panose="02010600040101010101" pitchFamily="2" charset="-122"/>
              </a:endParaRPr>
            </a:p>
          </p:txBody>
        </p:sp>
      </p:grpSp>
      <p:sp>
        <p:nvSpPr>
          <p:cNvPr id="13" name="TextBox 1"/>
          <p:cNvSpPr txBox="1"/>
          <p:nvPr/>
        </p:nvSpPr>
        <p:spPr>
          <a:xfrm>
            <a:off x="7402337" y="2343596"/>
            <a:ext cx="3903633" cy="923330"/>
          </a:xfrm>
          <a:prstGeom prst="rect">
            <a:avLst/>
          </a:prstGeom>
          <a:noFill/>
        </p:spPr>
        <p:txBody>
          <a:bodyPr wrap="none" rtlCol="0">
            <a:spAutoFit/>
          </a:bodyPr>
          <a:lstStyle/>
          <a:p>
            <a:pPr marL="0" lvl="1"/>
            <a:r>
              <a:rPr lang="zh-CN" altLang="en-US" sz="5400" b="1" spc="400" dirty="0">
                <a:gradFill>
                  <a:gsLst>
                    <a:gs pos="0">
                      <a:srgbClr val="FCEF75"/>
                    </a:gs>
                    <a:gs pos="100000">
                      <a:srgbClr val="D3A02D"/>
                    </a:gs>
                  </a:gsLst>
                  <a:lin ang="3600000" scaled="1"/>
                </a:gradFill>
                <a:latin typeface="微软雅黑" pitchFamily="34" charset="-122"/>
                <a:ea typeface="微软雅黑" pitchFamily="34" charset="-122"/>
              </a:rPr>
              <a:t>数据预处理</a:t>
            </a:r>
          </a:p>
        </p:txBody>
      </p:sp>
      <p:sp>
        <p:nvSpPr>
          <p:cNvPr id="21" name="文本框 9"/>
          <p:cNvSpPr txBox="1"/>
          <p:nvPr/>
        </p:nvSpPr>
        <p:spPr>
          <a:xfrm>
            <a:off x="7961315" y="374456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smtClean="0">
                <a:solidFill>
                  <a:srgbClr val="FEFEFE"/>
                </a:solidFill>
                <a:latin typeface="微软雅黑" pitchFamily="34" charset="-122"/>
                <a:ea typeface="微软雅黑" pitchFamily="34" charset="-122"/>
              </a:rPr>
              <a:t>描述统计信息</a:t>
            </a:r>
            <a:endParaRPr lang="zh-CN" altLang="en-US" sz="2000" dirty="0">
              <a:solidFill>
                <a:srgbClr val="FEFEFE"/>
              </a:solidFill>
              <a:latin typeface="微软雅黑" pitchFamily="34" charset="-122"/>
              <a:ea typeface="微软雅黑" pitchFamily="34" charset="-122"/>
            </a:endParaRPr>
          </a:p>
        </p:txBody>
      </p:sp>
      <p:sp>
        <p:nvSpPr>
          <p:cNvPr id="22" name="文本框 9"/>
          <p:cNvSpPr txBox="1"/>
          <p:nvPr/>
        </p:nvSpPr>
        <p:spPr>
          <a:xfrm>
            <a:off x="7961315" y="422219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处理异常值</a:t>
            </a:r>
          </a:p>
        </p:txBody>
      </p:sp>
      <p:sp>
        <p:nvSpPr>
          <p:cNvPr id="23" name="文本框 22"/>
          <p:cNvSpPr txBox="1"/>
          <p:nvPr/>
        </p:nvSpPr>
        <p:spPr>
          <a:xfrm>
            <a:off x="7961315" y="4731381"/>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FEFEFE"/>
                </a:solidFill>
                <a:latin typeface="微软雅黑" pitchFamily="34" charset="-122"/>
                <a:ea typeface="微软雅黑" pitchFamily="34" charset="-122"/>
              </a:rPr>
              <a:t>处理缺失值</a:t>
            </a:r>
          </a:p>
        </p:txBody>
      </p:sp>
    </p:spTree>
    <p:extLst>
      <p:ext uri="{BB962C8B-B14F-4D97-AF65-F5344CB8AC3E}">
        <p14:creationId xmlns:p14="http://schemas.microsoft.com/office/powerpoint/2010/main" val="2215317862"/>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randombar(horizontal)">
                                      <p:cBhvr>
                                        <p:cTn id="7" dur="750"/>
                                        <p:tgtEl>
                                          <p:spTgt spid="5125"/>
                                        </p:tgtEl>
                                      </p:cBhvr>
                                    </p:animEffect>
                                  </p:childTnLst>
                                </p:cTn>
                              </p:par>
                            </p:childTnLst>
                          </p:cTn>
                        </p:par>
                        <p:par>
                          <p:cTn id="8" fill="hold">
                            <p:stCondLst>
                              <p:cond delay="75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750"/>
                            </p:stCondLst>
                            <p:childTnLst>
                              <p:par>
                                <p:cTn id="15" presetID="5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childTnLst>
                          </p:cTn>
                        </p:par>
                        <p:par>
                          <p:cTn id="20" fill="hold">
                            <p:stCondLst>
                              <p:cond delay="2750"/>
                            </p:stCondLst>
                            <p:childTnLst>
                              <p:par>
                                <p:cTn id="21" presetID="6" presetClass="emph" presetSubtype="0" fill="hold" grpId="1" nodeType="afterEffect">
                                  <p:stCondLst>
                                    <p:cond delay="0"/>
                                  </p:stCondLst>
                                  <p:childTnLst>
                                    <p:animScale>
                                      <p:cBhvr>
                                        <p:cTn id="22" dur="500" fill="hold"/>
                                        <p:tgtEl>
                                          <p:spTgt spid="13"/>
                                        </p:tgtEl>
                                      </p:cBhvr>
                                      <p:by x="150000" y="150000"/>
                                    </p:animScale>
                                  </p:childTnLst>
                                </p:cTn>
                              </p:par>
                            </p:childTnLst>
                          </p:cTn>
                        </p:par>
                        <p:par>
                          <p:cTn id="23" fill="hold">
                            <p:stCondLst>
                              <p:cond delay="3250"/>
                            </p:stCondLst>
                            <p:childTnLst>
                              <p:par>
                                <p:cTn id="24" presetID="2" presetClass="entr" presetSubtype="4"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13" grpId="0"/>
      <p:bldP spid="13" grpId="1"/>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22"/>
          <p:cNvSpPr>
            <a:spLocks noChangeAspect="1" noChangeArrowheads="1"/>
          </p:cNvSpPr>
          <p:nvPr/>
        </p:nvSpPr>
        <p:spPr bwMode="auto">
          <a:xfrm rot="2700000">
            <a:off x="5904936" y="1244121"/>
            <a:ext cx="360000" cy="360000"/>
          </a:xfrm>
          <a:prstGeom prst="rect">
            <a:avLst/>
          </a:prstGeom>
          <a:gradFill rotWithShape="1">
            <a:gsLst>
              <a:gs pos="0">
                <a:srgbClr val="FCEF75"/>
              </a:gs>
              <a:gs pos="100000">
                <a:srgbClr val="D3A02D"/>
              </a:gs>
            </a:gsLst>
            <a:lin ang="36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 name="直接连接符 24"/>
          <p:cNvSpPr>
            <a:spLocks noChangeShapeType="1"/>
          </p:cNvSpPr>
          <p:nvPr/>
        </p:nvSpPr>
        <p:spPr bwMode="auto">
          <a:xfrm flipV="1">
            <a:off x="2812042"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直接连接符 24"/>
          <p:cNvSpPr>
            <a:spLocks noChangeShapeType="1"/>
          </p:cNvSpPr>
          <p:nvPr/>
        </p:nvSpPr>
        <p:spPr bwMode="auto">
          <a:xfrm flipV="1">
            <a:off x="6459194" y="1424121"/>
            <a:ext cx="2880000" cy="0"/>
          </a:xfrm>
          <a:prstGeom prst="line">
            <a:avLst/>
          </a:prstGeom>
          <a:noFill/>
          <a:ln w="6350" cap="flat" cmpd="sng">
            <a:solidFill>
              <a:srgbClr val="2F263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 name="文本框 4"/>
          <p:cNvSpPr txBox="1"/>
          <p:nvPr/>
        </p:nvSpPr>
        <p:spPr>
          <a:xfrm>
            <a:off x="3694030" y="408038"/>
            <a:ext cx="4781809" cy="646331"/>
          </a:xfrm>
          <a:prstGeom prst="rect">
            <a:avLst/>
          </a:prstGeom>
          <a:noFill/>
        </p:spPr>
        <p:txBody>
          <a:bodyPr wrap="square" rtlCol="0">
            <a:spAutoFit/>
          </a:bodyPr>
          <a:lstStyle/>
          <a:p>
            <a:r>
              <a:rPr lang="zh-CN" altLang="en-US" sz="3600" b="1" dirty="0">
                <a:latin typeface="幼圆" panose="02010509060101010101" pitchFamily="49" charset="-122"/>
                <a:ea typeface="幼圆" panose="02010509060101010101" pitchFamily="49" charset="-122"/>
              </a:rPr>
              <a:t>查看分析描述统计信息</a:t>
            </a:r>
          </a:p>
        </p:txBody>
      </p:sp>
      <p:pic>
        <p:nvPicPr>
          <p:cNvPr id="2" name="图片 1"/>
          <p:cNvPicPr>
            <a:picLocks noChangeAspect="1"/>
          </p:cNvPicPr>
          <p:nvPr/>
        </p:nvPicPr>
        <p:blipFill>
          <a:blip r:embed="rId3"/>
          <a:stretch>
            <a:fillRect/>
          </a:stretch>
        </p:blipFill>
        <p:spPr>
          <a:xfrm>
            <a:off x="130629" y="1793873"/>
            <a:ext cx="11930742" cy="4171498"/>
          </a:xfrm>
          <a:prstGeom prst="rect">
            <a:avLst/>
          </a:prstGeom>
        </p:spPr>
      </p:pic>
    </p:spTree>
    <p:extLst>
      <p:ext uri="{BB962C8B-B14F-4D97-AF65-F5344CB8AC3E}">
        <p14:creationId xmlns:p14="http://schemas.microsoft.com/office/powerpoint/2010/main" val="4241224100"/>
      </p:ext>
    </p:extLst>
  </p:cSld>
  <p:clrMapOvr>
    <a:masterClrMapping/>
  </p:clrMapOvr>
  <p:transition spd="slow" advClick="0" advTm="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金色简约商业计划"/>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733</TotalTime>
  <Pages>0</Pages>
  <Words>744</Words>
  <Characters>0</Characters>
  <Application>Microsoft Office PowerPoint</Application>
  <DocSecurity>0</DocSecurity>
  <PresentationFormat>宽屏</PresentationFormat>
  <Lines>0</Lines>
  <Paragraphs>149</Paragraphs>
  <Slides>29</Slides>
  <Notes>28</Notes>
  <HiddenSlides>0</HiddenSlides>
  <MMClips>2</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29</vt:i4>
      </vt:variant>
    </vt:vector>
  </HeadingPairs>
  <TitlesOfParts>
    <vt:vector size="45" baseType="lpstr">
      <vt:lpstr>LiHei Pro</vt:lpstr>
      <vt:lpstr>华文宋体</vt:lpstr>
      <vt:lpstr>华文中宋</vt:lpstr>
      <vt:lpstr>SimSun</vt:lpstr>
      <vt:lpstr>SimSun</vt:lpstr>
      <vt:lpstr>微软雅黑</vt:lpstr>
      <vt:lpstr>微软雅黑</vt:lpstr>
      <vt:lpstr>幼圆</vt:lpstr>
      <vt:lpstr>Arial</vt:lpstr>
      <vt:lpstr>Calibri</vt:lpstr>
      <vt:lpstr>Calibri Light</vt:lpstr>
      <vt:lpstr>Impact</vt:lpstr>
      <vt:lpstr>Kartika</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Microsoft</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金色简约商业计划</dc:title>
  <dc:subject/>
  <dc:creator>PC</dc:creator>
  <cp:keywords/>
  <dc:description/>
  <cp:lastModifiedBy>微软用户</cp:lastModifiedBy>
  <cp:revision>275</cp:revision>
  <dcterms:created xsi:type="dcterms:W3CDTF">2015-09-18T02:55:00Z</dcterms:created>
  <dcterms:modified xsi:type="dcterms:W3CDTF">2018-12-24T02:19:05Z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2052-9.1.0.5113</vt:lpwstr>
  </property>
</Properties>
</file>