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4"/>
  </p:notesMasterIdLst>
  <p:sldIdLst>
    <p:sldId id="287" r:id="rId2"/>
    <p:sldId id="259" r:id="rId3"/>
    <p:sldId id="260" r:id="rId4"/>
    <p:sldId id="288" r:id="rId5"/>
    <p:sldId id="279" r:id="rId6"/>
    <p:sldId id="289" r:id="rId7"/>
    <p:sldId id="280" r:id="rId8"/>
    <p:sldId id="271" r:id="rId9"/>
    <p:sldId id="272" r:id="rId10"/>
    <p:sldId id="290" r:id="rId11"/>
    <p:sldId id="294" r:id="rId12"/>
    <p:sldId id="268" r:id="rId13"/>
    <p:sldId id="291" r:id="rId14"/>
    <p:sldId id="292" r:id="rId15"/>
    <p:sldId id="295" r:id="rId16"/>
    <p:sldId id="296" r:id="rId17"/>
    <p:sldId id="274" r:id="rId18"/>
    <p:sldId id="277" r:id="rId19"/>
    <p:sldId id="293" r:id="rId20"/>
    <p:sldId id="281" r:id="rId21"/>
    <p:sldId id="267" r:id="rId22"/>
    <p:sldId id="282" r:id="rId23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A0D1EA"/>
    <a:srgbClr val="FCAF11"/>
    <a:srgbClr val="FFCC66"/>
    <a:srgbClr val="E09600"/>
    <a:srgbClr val="F5F5F5"/>
    <a:srgbClr val="F48111"/>
    <a:srgbClr val="F15924"/>
    <a:srgbClr val="F24B22"/>
    <a:srgbClr val="FBAA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3" d="100"/>
          <a:sy n="83" d="100"/>
        </p:scale>
        <p:origin x="82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666A86-6771-4AB1-A7B7-E75BCF4FB57F}" type="doc">
      <dgm:prSet loTypeId="urn:microsoft.com/office/officeart/2005/8/layout/chevron2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3A03B59-FC3C-4593-8E8F-56527BFC7E9C}">
      <dgm:prSet phldrT="[文本]"/>
      <dgm:spPr/>
      <dgm:t>
        <a:bodyPr/>
        <a:lstStyle/>
        <a:p>
          <a:r>
            <a:rPr lang="en-US" altLang="zh-CN" dirty="0" smtClean="0"/>
            <a:t>FIRST</a:t>
          </a:r>
          <a:endParaRPr lang="zh-CN" altLang="en-US" dirty="0"/>
        </a:p>
      </dgm:t>
    </dgm:pt>
    <dgm:pt modelId="{5DDAA781-344E-4726-B183-46AE75280CB2}" type="parTrans" cxnId="{2FA178C3-D92C-4C78-B776-F904B06D225D}">
      <dgm:prSet/>
      <dgm:spPr/>
      <dgm:t>
        <a:bodyPr/>
        <a:lstStyle/>
        <a:p>
          <a:endParaRPr lang="zh-CN" altLang="en-US"/>
        </a:p>
      </dgm:t>
    </dgm:pt>
    <dgm:pt modelId="{635F3F7A-74AF-4772-BA40-72BBB4DAF3FA}" type="sibTrans" cxnId="{2FA178C3-D92C-4C78-B776-F904B06D225D}">
      <dgm:prSet/>
      <dgm:spPr/>
      <dgm:t>
        <a:bodyPr/>
        <a:lstStyle/>
        <a:p>
          <a:endParaRPr lang="zh-CN" altLang="en-US"/>
        </a:p>
      </dgm:t>
    </dgm:pt>
    <dgm:pt modelId="{F4C6D905-63F7-412D-B425-0C8846773F82}">
      <dgm:prSet phldrT="[文本]" custT="1"/>
      <dgm:spPr/>
      <dgm:t>
        <a:bodyPr/>
        <a:lstStyle/>
        <a:p>
          <a:r>
            <a:rPr lang="zh-CN" altLang="en-US" sz="2000" dirty="0" smtClean="0"/>
            <a:t>将订单状态为交易关闭的删除</a:t>
          </a:r>
          <a:endParaRPr lang="zh-CN" altLang="en-US" sz="2000" dirty="0"/>
        </a:p>
      </dgm:t>
    </dgm:pt>
    <dgm:pt modelId="{752EC979-C21E-4BE7-8DBC-60F387A1EEA7}" type="parTrans" cxnId="{D0290AE6-8B5D-401D-9D21-7BE64A02B8AB}">
      <dgm:prSet/>
      <dgm:spPr/>
      <dgm:t>
        <a:bodyPr/>
        <a:lstStyle/>
        <a:p>
          <a:endParaRPr lang="zh-CN" altLang="en-US"/>
        </a:p>
      </dgm:t>
    </dgm:pt>
    <dgm:pt modelId="{FE11683B-7865-438B-A959-78A876454B1A}" type="sibTrans" cxnId="{D0290AE6-8B5D-401D-9D21-7BE64A02B8AB}">
      <dgm:prSet/>
      <dgm:spPr/>
      <dgm:t>
        <a:bodyPr/>
        <a:lstStyle/>
        <a:p>
          <a:endParaRPr lang="zh-CN" altLang="en-US"/>
        </a:p>
      </dgm:t>
    </dgm:pt>
    <dgm:pt modelId="{C4688EFD-6761-4467-8ACD-F7D2E56D2E8E}">
      <dgm:prSet phldrT="[文本]" custT="1"/>
      <dgm:spPr/>
      <dgm:t>
        <a:bodyPr/>
        <a:lstStyle/>
        <a:p>
          <a:r>
            <a:rPr lang="zh-CN" altLang="en-US" sz="2000" dirty="0" smtClean="0"/>
            <a:t>删除记录</a:t>
          </a:r>
          <a:r>
            <a:rPr lang="en-US" altLang="zh-CN" sz="2000" dirty="0" smtClean="0"/>
            <a:t>6162</a:t>
          </a:r>
          <a:r>
            <a:rPr lang="zh-CN" altLang="en-US" sz="2000" dirty="0" smtClean="0"/>
            <a:t>条，剩余</a:t>
          </a:r>
          <a:r>
            <a:rPr lang="en-US" altLang="zh-CN" sz="2000" dirty="0" smtClean="0"/>
            <a:t>20642</a:t>
          </a:r>
          <a:r>
            <a:rPr lang="zh-CN" altLang="en-US" sz="2000" dirty="0" smtClean="0"/>
            <a:t>条记录</a:t>
          </a:r>
          <a:endParaRPr lang="zh-CN" altLang="en-US" sz="2000" dirty="0"/>
        </a:p>
      </dgm:t>
    </dgm:pt>
    <dgm:pt modelId="{771EB245-BCFB-4727-8813-0DBCC3FD809F}" type="parTrans" cxnId="{36BA3F98-867C-4F7C-94D2-E4C854674F54}">
      <dgm:prSet/>
      <dgm:spPr/>
      <dgm:t>
        <a:bodyPr/>
        <a:lstStyle/>
        <a:p>
          <a:endParaRPr lang="zh-CN" altLang="en-US"/>
        </a:p>
      </dgm:t>
    </dgm:pt>
    <dgm:pt modelId="{983AA874-65CA-4967-8791-45778FD1089C}" type="sibTrans" cxnId="{36BA3F98-867C-4F7C-94D2-E4C854674F54}">
      <dgm:prSet/>
      <dgm:spPr/>
      <dgm:t>
        <a:bodyPr/>
        <a:lstStyle/>
        <a:p>
          <a:endParaRPr lang="zh-CN" altLang="en-US"/>
        </a:p>
      </dgm:t>
    </dgm:pt>
    <dgm:pt modelId="{3C4234CF-69E8-4F09-9A66-335A2C255FE9}">
      <dgm:prSet phldrT="[文本]"/>
      <dgm:spPr/>
      <dgm:t>
        <a:bodyPr/>
        <a:lstStyle/>
        <a:p>
          <a:r>
            <a:rPr lang="en-US" altLang="zh-CN" dirty="0" smtClean="0"/>
            <a:t>SECOND</a:t>
          </a:r>
          <a:endParaRPr lang="zh-CN" altLang="en-US" dirty="0"/>
        </a:p>
      </dgm:t>
    </dgm:pt>
    <dgm:pt modelId="{8E3F532C-38B3-4FDE-AE77-B1721A6011A3}" type="parTrans" cxnId="{BB0D2396-D851-4916-A8E9-63995A739A05}">
      <dgm:prSet/>
      <dgm:spPr/>
      <dgm:t>
        <a:bodyPr/>
        <a:lstStyle/>
        <a:p>
          <a:endParaRPr lang="zh-CN" altLang="en-US"/>
        </a:p>
      </dgm:t>
    </dgm:pt>
    <dgm:pt modelId="{E60FB58F-E800-4055-8056-7764515CE3E1}" type="sibTrans" cxnId="{BB0D2396-D851-4916-A8E9-63995A739A05}">
      <dgm:prSet/>
      <dgm:spPr/>
      <dgm:t>
        <a:bodyPr/>
        <a:lstStyle/>
        <a:p>
          <a:endParaRPr lang="zh-CN" altLang="en-US"/>
        </a:p>
      </dgm:t>
    </dgm:pt>
    <dgm:pt modelId="{C36838A6-FF7A-48B7-A7C5-5BE6309A5E5F}">
      <dgm:prSet phldrT="[文本]" custT="1"/>
      <dgm:spPr/>
      <dgm:t>
        <a:bodyPr/>
        <a:lstStyle/>
        <a:p>
          <a:r>
            <a:rPr lang="zh-CN" altLang="en-US" sz="2000" dirty="0" smtClean="0"/>
            <a:t>将物流公司字段中为空值的记录删除</a:t>
          </a:r>
          <a:endParaRPr lang="zh-CN" altLang="en-US" sz="2000" dirty="0"/>
        </a:p>
      </dgm:t>
    </dgm:pt>
    <dgm:pt modelId="{3898E2F4-4F92-45B9-8E00-4B7DEEB12D7C}" type="parTrans" cxnId="{D69A829B-4639-4CC7-84A6-DC631F1D82C7}">
      <dgm:prSet/>
      <dgm:spPr/>
      <dgm:t>
        <a:bodyPr/>
        <a:lstStyle/>
        <a:p>
          <a:endParaRPr lang="zh-CN" altLang="en-US"/>
        </a:p>
      </dgm:t>
    </dgm:pt>
    <dgm:pt modelId="{E26A57C3-15DD-4A5C-94C5-C7A9D3EEF72C}" type="sibTrans" cxnId="{D69A829B-4639-4CC7-84A6-DC631F1D82C7}">
      <dgm:prSet/>
      <dgm:spPr/>
      <dgm:t>
        <a:bodyPr/>
        <a:lstStyle/>
        <a:p>
          <a:endParaRPr lang="zh-CN" altLang="en-US"/>
        </a:p>
      </dgm:t>
    </dgm:pt>
    <dgm:pt modelId="{8978F74A-C381-4818-9F63-C62F609F86DB}">
      <dgm:prSet phldrT="[文本]" custT="1"/>
      <dgm:spPr/>
      <dgm:t>
        <a:bodyPr/>
        <a:lstStyle/>
        <a:p>
          <a:r>
            <a:rPr lang="zh-CN" altLang="en-US" sz="2000" dirty="0" smtClean="0"/>
            <a:t>删除</a:t>
          </a:r>
          <a:r>
            <a:rPr lang="en-US" altLang="zh-CN" sz="2000" dirty="0" smtClean="0"/>
            <a:t>215</a:t>
          </a:r>
          <a:r>
            <a:rPr lang="zh-CN" altLang="en-US" sz="2000" dirty="0" smtClean="0"/>
            <a:t>条记录，剩余</a:t>
          </a:r>
          <a:r>
            <a:rPr lang="en-US" altLang="zh-CN" sz="2000" dirty="0" smtClean="0"/>
            <a:t>20427</a:t>
          </a:r>
          <a:r>
            <a:rPr lang="zh-CN" altLang="en-US" sz="2000" dirty="0" smtClean="0"/>
            <a:t>条记录</a:t>
          </a:r>
          <a:endParaRPr lang="zh-CN" altLang="en-US" sz="2000" dirty="0"/>
        </a:p>
      </dgm:t>
    </dgm:pt>
    <dgm:pt modelId="{51277A77-0EA2-48A5-A281-AD1A78D58962}" type="parTrans" cxnId="{C8FA8012-F8D3-45FB-A2EC-00C8E8A952B5}">
      <dgm:prSet/>
      <dgm:spPr/>
      <dgm:t>
        <a:bodyPr/>
        <a:lstStyle/>
        <a:p>
          <a:endParaRPr lang="zh-CN" altLang="en-US"/>
        </a:p>
      </dgm:t>
    </dgm:pt>
    <dgm:pt modelId="{446502FA-CB48-4A61-ABB2-CFF5A72653E2}" type="sibTrans" cxnId="{C8FA8012-F8D3-45FB-A2EC-00C8E8A952B5}">
      <dgm:prSet/>
      <dgm:spPr/>
      <dgm:t>
        <a:bodyPr/>
        <a:lstStyle/>
        <a:p>
          <a:endParaRPr lang="zh-CN" altLang="en-US"/>
        </a:p>
      </dgm:t>
    </dgm:pt>
    <dgm:pt modelId="{12EE808C-3180-43B7-90E9-853C112D177B}">
      <dgm:prSet phldrT="[文本]"/>
      <dgm:spPr/>
      <dgm:t>
        <a:bodyPr/>
        <a:lstStyle/>
        <a:p>
          <a:r>
            <a:rPr lang="en-US" altLang="zh-CN" dirty="0" smtClean="0"/>
            <a:t>THIRD</a:t>
          </a:r>
          <a:endParaRPr lang="zh-CN" altLang="en-US" dirty="0"/>
        </a:p>
      </dgm:t>
    </dgm:pt>
    <dgm:pt modelId="{E4959FC9-1F06-4FD2-A6E6-ABA0F4543475}" type="parTrans" cxnId="{02A8570B-3638-42EA-B69C-6022FC8887F6}">
      <dgm:prSet/>
      <dgm:spPr/>
      <dgm:t>
        <a:bodyPr/>
        <a:lstStyle/>
        <a:p>
          <a:endParaRPr lang="zh-CN" altLang="en-US"/>
        </a:p>
      </dgm:t>
    </dgm:pt>
    <dgm:pt modelId="{BF762E35-553A-49D6-B550-4C28D886267C}" type="sibTrans" cxnId="{02A8570B-3638-42EA-B69C-6022FC8887F6}">
      <dgm:prSet/>
      <dgm:spPr/>
      <dgm:t>
        <a:bodyPr/>
        <a:lstStyle/>
        <a:p>
          <a:endParaRPr lang="zh-CN" altLang="en-US"/>
        </a:p>
      </dgm:t>
    </dgm:pt>
    <dgm:pt modelId="{7455634E-528A-4A71-9A92-97709025AD71}">
      <dgm:prSet phldrT="[文本]" custT="1"/>
      <dgm:spPr/>
      <dgm:t>
        <a:bodyPr/>
        <a:lstStyle/>
        <a:p>
          <a:r>
            <a:rPr lang="zh-CN" altLang="en-US" sz="2000" dirty="0" smtClean="0"/>
            <a:t>删除买家支付积分、返点积分、买家实际支付积分字段</a:t>
          </a:r>
          <a:endParaRPr lang="zh-CN" altLang="en-US" sz="2000" dirty="0"/>
        </a:p>
      </dgm:t>
    </dgm:pt>
    <dgm:pt modelId="{3B300067-E7D2-45E7-BF6D-C9345889AA53}" type="parTrans" cxnId="{19A3580D-D202-4D6F-AD86-4FBE1BEB9EEB}">
      <dgm:prSet/>
      <dgm:spPr/>
      <dgm:t>
        <a:bodyPr/>
        <a:lstStyle/>
        <a:p>
          <a:endParaRPr lang="zh-CN" altLang="en-US"/>
        </a:p>
      </dgm:t>
    </dgm:pt>
    <dgm:pt modelId="{D0833A79-ACB3-4CCF-9D90-B6DB69E27686}" type="sibTrans" cxnId="{19A3580D-D202-4D6F-AD86-4FBE1BEB9EEB}">
      <dgm:prSet/>
      <dgm:spPr/>
      <dgm:t>
        <a:bodyPr/>
        <a:lstStyle/>
        <a:p>
          <a:endParaRPr lang="zh-CN" altLang="en-US"/>
        </a:p>
      </dgm:t>
    </dgm:pt>
    <dgm:pt modelId="{B7CEFD8B-69D1-4A7C-AAF5-13FC502E06D3}">
      <dgm:prSet phldrT="[文本]" custT="1"/>
      <dgm:spPr/>
      <dgm:t>
        <a:bodyPr/>
        <a:lstStyle/>
        <a:p>
          <a:r>
            <a:rPr lang="zh-CN" altLang="en-US" sz="2000" dirty="0" smtClean="0"/>
            <a:t>（这些字段值为</a:t>
          </a:r>
          <a:r>
            <a:rPr lang="en-US" altLang="zh-CN" sz="2000" dirty="0" smtClean="0"/>
            <a:t>0</a:t>
          </a:r>
          <a:r>
            <a:rPr lang="zh-CN" altLang="en-US" sz="2000" dirty="0" smtClean="0"/>
            <a:t>，不具备分析的意义）</a:t>
          </a:r>
          <a:endParaRPr lang="zh-CN" altLang="en-US" sz="2000" dirty="0"/>
        </a:p>
      </dgm:t>
    </dgm:pt>
    <dgm:pt modelId="{3BA8CC3D-38C9-46D9-A95D-54536771F390}" type="parTrans" cxnId="{CE74FAFB-5547-443E-B8B1-E3434C944602}">
      <dgm:prSet/>
      <dgm:spPr/>
      <dgm:t>
        <a:bodyPr/>
        <a:lstStyle/>
        <a:p>
          <a:endParaRPr lang="zh-CN" altLang="en-US"/>
        </a:p>
      </dgm:t>
    </dgm:pt>
    <dgm:pt modelId="{21F6F3DD-4067-418D-AB7E-D9F65332FFA1}" type="sibTrans" cxnId="{CE74FAFB-5547-443E-B8B1-E3434C944602}">
      <dgm:prSet/>
      <dgm:spPr/>
      <dgm:t>
        <a:bodyPr/>
        <a:lstStyle/>
        <a:p>
          <a:endParaRPr lang="zh-CN" altLang="en-US"/>
        </a:p>
      </dgm:t>
    </dgm:pt>
    <dgm:pt modelId="{29B7EC8F-6D69-40BD-95D9-7257EDEB487C}">
      <dgm:prSet/>
      <dgm:spPr/>
      <dgm:t>
        <a:bodyPr/>
        <a:lstStyle/>
        <a:p>
          <a:r>
            <a:rPr lang="en-US" altLang="zh-CN" dirty="0" smtClean="0"/>
            <a:t>FORTH</a:t>
          </a:r>
          <a:endParaRPr lang="zh-CN" altLang="en-US" dirty="0"/>
        </a:p>
      </dgm:t>
    </dgm:pt>
    <dgm:pt modelId="{BCA10069-B145-49A4-B643-03939F302C04}" type="parTrans" cxnId="{C750DE1D-C37F-42D5-B273-3551F1E9FFA3}">
      <dgm:prSet/>
      <dgm:spPr/>
      <dgm:t>
        <a:bodyPr/>
        <a:lstStyle/>
        <a:p>
          <a:endParaRPr lang="zh-CN" altLang="en-US"/>
        </a:p>
      </dgm:t>
    </dgm:pt>
    <dgm:pt modelId="{BCBA5D8F-D90A-4BAC-81BA-A08EC24637CA}" type="sibTrans" cxnId="{C750DE1D-C37F-42D5-B273-3551F1E9FFA3}">
      <dgm:prSet/>
      <dgm:spPr/>
      <dgm:t>
        <a:bodyPr/>
        <a:lstStyle/>
        <a:p>
          <a:endParaRPr lang="zh-CN" altLang="en-US"/>
        </a:p>
      </dgm:t>
    </dgm:pt>
    <dgm:pt modelId="{8824BDF7-8033-4A97-B53D-76C0F87BAB3A}">
      <dgm:prSet/>
      <dgm:spPr/>
      <dgm:t>
        <a:bodyPr/>
        <a:lstStyle/>
        <a:p>
          <a:r>
            <a:rPr lang="en-US" altLang="zh-CN" dirty="0" smtClean="0"/>
            <a:t>FINALLY</a:t>
          </a:r>
          <a:endParaRPr lang="zh-CN" altLang="en-US" dirty="0"/>
        </a:p>
      </dgm:t>
    </dgm:pt>
    <dgm:pt modelId="{1EC87AC4-1010-4330-A91F-665E790D2A73}" type="parTrans" cxnId="{78709D5D-2F41-431B-B883-A513E01D2192}">
      <dgm:prSet/>
      <dgm:spPr/>
      <dgm:t>
        <a:bodyPr/>
        <a:lstStyle/>
        <a:p>
          <a:endParaRPr lang="zh-CN" altLang="en-US"/>
        </a:p>
      </dgm:t>
    </dgm:pt>
    <dgm:pt modelId="{D7578A95-F10A-4C2D-9EDA-1D93F62BD1C4}" type="sibTrans" cxnId="{78709D5D-2F41-431B-B883-A513E01D2192}">
      <dgm:prSet/>
      <dgm:spPr/>
      <dgm:t>
        <a:bodyPr/>
        <a:lstStyle/>
        <a:p>
          <a:endParaRPr lang="zh-CN" altLang="en-US"/>
        </a:p>
      </dgm:t>
    </dgm:pt>
    <dgm:pt modelId="{35425D45-4DFF-4DDC-95FD-0BC99356CFA9}">
      <dgm:prSet custT="1"/>
      <dgm:spPr/>
      <dgm:t>
        <a:bodyPr/>
        <a:lstStyle/>
        <a:p>
          <a:r>
            <a:rPr lang="zh-CN" altLang="en-US" sz="2000" dirty="0" smtClean="0"/>
            <a:t>将收货地址字段拆分成收货省份和收货地区</a:t>
          </a:r>
          <a:endParaRPr lang="zh-CN" altLang="en-US" sz="2000" dirty="0"/>
        </a:p>
      </dgm:t>
    </dgm:pt>
    <dgm:pt modelId="{1EC8FE8E-FC3A-4E3D-AAF5-1FD0309F87C9}" type="parTrans" cxnId="{752E655B-1D20-4AC8-A49A-04C5153CC0F3}">
      <dgm:prSet/>
      <dgm:spPr/>
      <dgm:t>
        <a:bodyPr/>
        <a:lstStyle/>
        <a:p>
          <a:endParaRPr lang="zh-CN" altLang="en-US"/>
        </a:p>
      </dgm:t>
    </dgm:pt>
    <dgm:pt modelId="{8B970108-1292-491D-A7C0-7AEEDB7271F9}" type="sibTrans" cxnId="{752E655B-1D20-4AC8-A49A-04C5153CC0F3}">
      <dgm:prSet/>
      <dgm:spPr/>
      <dgm:t>
        <a:bodyPr/>
        <a:lstStyle/>
        <a:p>
          <a:endParaRPr lang="zh-CN" altLang="en-US"/>
        </a:p>
      </dgm:t>
    </dgm:pt>
    <dgm:pt modelId="{F5582615-8804-4CA5-B013-3BB6282BB7A2}">
      <dgm:prSet custT="1"/>
      <dgm:spPr/>
      <dgm:t>
        <a:bodyPr/>
        <a:lstStyle/>
        <a:p>
          <a:r>
            <a:rPr lang="zh-CN" altLang="en-US" sz="2000" dirty="0" smtClean="0"/>
            <a:t>数据整理</a:t>
          </a:r>
          <a:endParaRPr lang="zh-CN" altLang="en-US" sz="2000" dirty="0"/>
        </a:p>
      </dgm:t>
    </dgm:pt>
    <dgm:pt modelId="{9A73BD05-CFCC-4466-ACFF-69AF7945DAFD}" type="parTrans" cxnId="{900D723E-FB10-4469-B2ED-9D826E0D8FA1}">
      <dgm:prSet/>
      <dgm:spPr/>
      <dgm:t>
        <a:bodyPr/>
        <a:lstStyle/>
        <a:p>
          <a:endParaRPr lang="zh-CN" altLang="en-US"/>
        </a:p>
      </dgm:t>
    </dgm:pt>
    <dgm:pt modelId="{81F4FFA2-2145-48DD-A50D-405B7045EF1E}" type="sibTrans" cxnId="{900D723E-FB10-4469-B2ED-9D826E0D8FA1}">
      <dgm:prSet/>
      <dgm:spPr/>
      <dgm:t>
        <a:bodyPr/>
        <a:lstStyle/>
        <a:p>
          <a:endParaRPr lang="zh-CN" altLang="en-US"/>
        </a:p>
      </dgm:t>
    </dgm:pt>
    <dgm:pt modelId="{DF4DB338-A635-407C-AB0B-2F2C7AA9EF3A}">
      <dgm:prSet custT="1"/>
      <dgm:spPr/>
      <dgm:t>
        <a:bodyPr/>
        <a:lstStyle/>
        <a:p>
          <a:r>
            <a:rPr lang="zh-CN" altLang="en-US" sz="2000" dirty="0" smtClean="0"/>
            <a:t>（用于分析客户分布）</a:t>
          </a:r>
          <a:endParaRPr lang="zh-CN" altLang="en-US" sz="2000" dirty="0"/>
        </a:p>
      </dgm:t>
    </dgm:pt>
    <dgm:pt modelId="{C679AF20-91A9-4EAB-A8E6-F69F2D9299BA}" type="parTrans" cxnId="{2FF13A4F-EBE8-433D-B563-303598AE1258}">
      <dgm:prSet/>
      <dgm:spPr/>
      <dgm:t>
        <a:bodyPr/>
        <a:lstStyle/>
        <a:p>
          <a:endParaRPr lang="zh-CN" altLang="en-US"/>
        </a:p>
      </dgm:t>
    </dgm:pt>
    <dgm:pt modelId="{B995ECCD-80EE-4049-A969-DE913B429F76}" type="sibTrans" cxnId="{2FF13A4F-EBE8-433D-B563-303598AE1258}">
      <dgm:prSet/>
      <dgm:spPr/>
      <dgm:t>
        <a:bodyPr/>
        <a:lstStyle/>
        <a:p>
          <a:endParaRPr lang="zh-CN" altLang="en-US"/>
        </a:p>
      </dgm:t>
    </dgm:pt>
    <dgm:pt modelId="{AE999506-EE71-40AC-B298-4C05F6C5489A}">
      <dgm:prSet custT="1"/>
      <dgm:spPr/>
      <dgm:t>
        <a:bodyPr/>
        <a:lstStyle/>
        <a:p>
          <a:r>
            <a:rPr lang="zh-CN" altLang="en-US" sz="2000" dirty="0" smtClean="0"/>
            <a:t>（删除字段名空格）</a:t>
          </a:r>
          <a:endParaRPr lang="zh-CN" altLang="en-US" sz="2000" dirty="0"/>
        </a:p>
      </dgm:t>
    </dgm:pt>
    <dgm:pt modelId="{F95B9B31-9110-43E4-A6AB-32C779F149D4}" type="sibTrans" cxnId="{51FE1DA6-9437-4AD5-B4D1-286707F7B28B}">
      <dgm:prSet/>
      <dgm:spPr/>
      <dgm:t>
        <a:bodyPr/>
        <a:lstStyle/>
        <a:p>
          <a:endParaRPr lang="zh-CN" altLang="en-US"/>
        </a:p>
      </dgm:t>
    </dgm:pt>
    <dgm:pt modelId="{A6DA09B2-50B6-499C-8AB8-89C191E776CA}" type="parTrans" cxnId="{51FE1DA6-9437-4AD5-B4D1-286707F7B28B}">
      <dgm:prSet/>
      <dgm:spPr/>
      <dgm:t>
        <a:bodyPr/>
        <a:lstStyle/>
        <a:p>
          <a:endParaRPr lang="zh-CN" altLang="en-US"/>
        </a:p>
      </dgm:t>
    </dgm:pt>
    <dgm:pt modelId="{35F1EE03-700F-4389-8614-9F1B66414C8F}" type="pres">
      <dgm:prSet presAssocID="{46666A86-6771-4AB1-A7B7-E75BCF4FB57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6A1631E-385B-49AE-BEDC-C2AD41DD43E6}" type="pres">
      <dgm:prSet presAssocID="{23A03B59-FC3C-4593-8E8F-56527BFC7E9C}" presName="composite" presStyleCnt="0"/>
      <dgm:spPr/>
    </dgm:pt>
    <dgm:pt modelId="{FEF970BE-08A2-49F4-A193-7D17289F4728}" type="pres">
      <dgm:prSet presAssocID="{23A03B59-FC3C-4593-8E8F-56527BFC7E9C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1258B7B-0055-4FD8-9E07-7A41FD41542B}" type="pres">
      <dgm:prSet presAssocID="{23A03B59-FC3C-4593-8E8F-56527BFC7E9C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183450C-F7C9-4E5A-80ED-300BF050150C}" type="pres">
      <dgm:prSet presAssocID="{635F3F7A-74AF-4772-BA40-72BBB4DAF3FA}" presName="sp" presStyleCnt="0"/>
      <dgm:spPr/>
    </dgm:pt>
    <dgm:pt modelId="{64C8A5E5-783E-41EE-83E5-DE4744C7E1F8}" type="pres">
      <dgm:prSet presAssocID="{3C4234CF-69E8-4F09-9A66-335A2C255FE9}" presName="composite" presStyleCnt="0"/>
      <dgm:spPr/>
    </dgm:pt>
    <dgm:pt modelId="{91A40F81-988A-4241-89F2-EB2D9958B6CB}" type="pres">
      <dgm:prSet presAssocID="{3C4234CF-69E8-4F09-9A66-335A2C255FE9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7C15B4E-5440-4A21-AB1B-4981C5C4C80B}" type="pres">
      <dgm:prSet presAssocID="{3C4234CF-69E8-4F09-9A66-335A2C255FE9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360040B-85B6-4477-84AC-67F28C2498FD}" type="pres">
      <dgm:prSet presAssocID="{E60FB58F-E800-4055-8056-7764515CE3E1}" presName="sp" presStyleCnt="0"/>
      <dgm:spPr/>
    </dgm:pt>
    <dgm:pt modelId="{92A509D5-2CD0-44E3-83FD-635EB6570C35}" type="pres">
      <dgm:prSet presAssocID="{12EE808C-3180-43B7-90E9-853C112D177B}" presName="composite" presStyleCnt="0"/>
      <dgm:spPr/>
    </dgm:pt>
    <dgm:pt modelId="{AE41CB74-4CDD-4173-99B5-1E6C62A9C0E0}" type="pres">
      <dgm:prSet presAssocID="{12EE808C-3180-43B7-90E9-853C112D177B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DA45166-BEEA-43E3-A116-4C456953D36B}" type="pres">
      <dgm:prSet presAssocID="{12EE808C-3180-43B7-90E9-853C112D177B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6A99A1D-D7D1-4538-803E-C1D97184308D}" type="pres">
      <dgm:prSet presAssocID="{BF762E35-553A-49D6-B550-4C28D886267C}" presName="sp" presStyleCnt="0"/>
      <dgm:spPr/>
    </dgm:pt>
    <dgm:pt modelId="{5AFD2DAF-135D-49E5-B64F-1C1EB1B1FDEE}" type="pres">
      <dgm:prSet presAssocID="{29B7EC8F-6D69-40BD-95D9-7257EDEB487C}" presName="composite" presStyleCnt="0"/>
      <dgm:spPr/>
    </dgm:pt>
    <dgm:pt modelId="{BBDA6772-0DB8-4CE2-961E-99406F09D384}" type="pres">
      <dgm:prSet presAssocID="{29B7EC8F-6D69-40BD-95D9-7257EDEB487C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E7A52AD-FF33-4967-8136-F9F6F571F690}" type="pres">
      <dgm:prSet presAssocID="{29B7EC8F-6D69-40BD-95D9-7257EDEB487C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A8A6F98-9155-4879-B14A-815B73074760}" type="pres">
      <dgm:prSet presAssocID="{BCBA5D8F-D90A-4BAC-81BA-A08EC24637CA}" presName="sp" presStyleCnt="0"/>
      <dgm:spPr/>
    </dgm:pt>
    <dgm:pt modelId="{53810939-315C-4D08-A723-41AE2E8FC9E5}" type="pres">
      <dgm:prSet presAssocID="{8824BDF7-8033-4A97-B53D-76C0F87BAB3A}" presName="composite" presStyleCnt="0"/>
      <dgm:spPr/>
    </dgm:pt>
    <dgm:pt modelId="{E334D5B5-B46D-4C1B-AB9D-BEEA22205834}" type="pres">
      <dgm:prSet presAssocID="{8824BDF7-8033-4A97-B53D-76C0F87BAB3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40BB884-5008-42D2-9133-1B033F1DA6BE}" type="pres">
      <dgm:prSet presAssocID="{8824BDF7-8033-4A97-B53D-76C0F87BAB3A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88BEE5B-EE77-4309-8805-8F995F78FA20}" type="presOf" srcId="{3C4234CF-69E8-4F09-9A66-335A2C255FE9}" destId="{91A40F81-988A-4241-89F2-EB2D9958B6CB}" srcOrd="0" destOrd="0" presId="urn:microsoft.com/office/officeart/2005/8/layout/chevron2"/>
    <dgm:cxn modelId="{900D723E-FB10-4469-B2ED-9D826E0D8FA1}" srcId="{8824BDF7-8033-4A97-B53D-76C0F87BAB3A}" destId="{F5582615-8804-4CA5-B013-3BB6282BB7A2}" srcOrd="0" destOrd="0" parTransId="{9A73BD05-CFCC-4466-ACFF-69AF7945DAFD}" sibTransId="{81F4FFA2-2145-48DD-A50D-405B7045EF1E}"/>
    <dgm:cxn modelId="{C50901E3-B77C-4556-869C-D6F803FE03A2}" type="presOf" srcId="{C36838A6-FF7A-48B7-A7C5-5BE6309A5E5F}" destId="{C7C15B4E-5440-4A21-AB1B-4981C5C4C80B}" srcOrd="0" destOrd="0" presId="urn:microsoft.com/office/officeart/2005/8/layout/chevron2"/>
    <dgm:cxn modelId="{CE74FAFB-5547-443E-B8B1-E3434C944602}" srcId="{12EE808C-3180-43B7-90E9-853C112D177B}" destId="{B7CEFD8B-69D1-4A7C-AAF5-13FC502E06D3}" srcOrd="1" destOrd="0" parTransId="{3BA8CC3D-38C9-46D9-A95D-54536771F390}" sibTransId="{21F6F3DD-4067-418D-AB7E-D9F65332FFA1}"/>
    <dgm:cxn modelId="{78709D5D-2F41-431B-B883-A513E01D2192}" srcId="{46666A86-6771-4AB1-A7B7-E75BCF4FB57F}" destId="{8824BDF7-8033-4A97-B53D-76C0F87BAB3A}" srcOrd="4" destOrd="0" parTransId="{1EC87AC4-1010-4330-A91F-665E790D2A73}" sibTransId="{D7578A95-F10A-4C2D-9EDA-1D93F62BD1C4}"/>
    <dgm:cxn modelId="{E56847C0-5D7C-45AA-A19D-D6D27BD69FD3}" type="presOf" srcId="{B7CEFD8B-69D1-4A7C-AAF5-13FC502E06D3}" destId="{7DA45166-BEEA-43E3-A116-4C456953D36B}" srcOrd="0" destOrd="1" presId="urn:microsoft.com/office/officeart/2005/8/layout/chevron2"/>
    <dgm:cxn modelId="{A43DF36A-E9DD-484D-83DC-D40C72006C7A}" type="presOf" srcId="{35425D45-4DFF-4DDC-95FD-0BC99356CFA9}" destId="{7E7A52AD-FF33-4967-8136-F9F6F571F690}" srcOrd="0" destOrd="0" presId="urn:microsoft.com/office/officeart/2005/8/layout/chevron2"/>
    <dgm:cxn modelId="{ACA1D043-F908-4859-A7B9-CDC0306CB06A}" type="presOf" srcId="{8824BDF7-8033-4A97-B53D-76C0F87BAB3A}" destId="{E334D5B5-B46D-4C1B-AB9D-BEEA22205834}" srcOrd="0" destOrd="0" presId="urn:microsoft.com/office/officeart/2005/8/layout/chevron2"/>
    <dgm:cxn modelId="{5E1E9E22-27A5-48E7-A9DF-2DB21E87CC30}" type="presOf" srcId="{29B7EC8F-6D69-40BD-95D9-7257EDEB487C}" destId="{BBDA6772-0DB8-4CE2-961E-99406F09D384}" srcOrd="0" destOrd="0" presId="urn:microsoft.com/office/officeart/2005/8/layout/chevron2"/>
    <dgm:cxn modelId="{669DDB2D-7ADB-4A1A-B9CE-F5C1144BE5B3}" type="presOf" srcId="{F5582615-8804-4CA5-B013-3BB6282BB7A2}" destId="{E40BB884-5008-42D2-9133-1B033F1DA6BE}" srcOrd="0" destOrd="0" presId="urn:microsoft.com/office/officeart/2005/8/layout/chevron2"/>
    <dgm:cxn modelId="{A781B037-1DB2-466D-9961-409CC2A9E968}" type="presOf" srcId="{C4688EFD-6761-4467-8ACD-F7D2E56D2E8E}" destId="{21258B7B-0055-4FD8-9E07-7A41FD41542B}" srcOrd="0" destOrd="1" presId="urn:microsoft.com/office/officeart/2005/8/layout/chevron2"/>
    <dgm:cxn modelId="{D69A829B-4639-4CC7-84A6-DC631F1D82C7}" srcId="{3C4234CF-69E8-4F09-9A66-335A2C255FE9}" destId="{C36838A6-FF7A-48B7-A7C5-5BE6309A5E5F}" srcOrd="0" destOrd="0" parTransId="{3898E2F4-4F92-45B9-8E00-4B7DEEB12D7C}" sibTransId="{E26A57C3-15DD-4A5C-94C5-C7A9D3EEF72C}"/>
    <dgm:cxn modelId="{9CD9998D-5F65-49BB-B3CA-DE2CD5AA4E56}" type="presOf" srcId="{12EE808C-3180-43B7-90E9-853C112D177B}" destId="{AE41CB74-4CDD-4173-99B5-1E6C62A9C0E0}" srcOrd="0" destOrd="0" presId="urn:microsoft.com/office/officeart/2005/8/layout/chevron2"/>
    <dgm:cxn modelId="{36BA3F98-867C-4F7C-94D2-E4C854674F54}" srcId="{23A03B59-FC3C-4593-8E8F-56527BFC7E9C}" destId="{C4688EFD-6761-4467-8ACD-F7D2E56D2E8E}" srcOrd="1" destOrd="0" parTransId="{771EB245-BCFB-4727-8813-0DBCC3FD809F}" sibTransId="{983AA874-65CA-4967-8791-45778FD1089C}"/>
    <dgm:cxn modelId="{87ECE75F-7774-433A-93C2-943AAAAF8A35}" type="presOf" srcId="{23A03B59-FC3C-4593-8E8F-56527BFC7E9C}" destId="{FEF970BE-08A2-49F4-A193-7D17289F4728}" srcOrd="0" destOrd="0" presId="urn:microsoft.com/office/officeart/2005/8/layout/chevron2"/>
    <dgm:cxn modelId="{8F318BF8-DB5C-4045-8772-D99B227A50A6}" type="presOf" srcId="{AE999506-EE71-40AC-B298-4C05F6C5489A}" destId="{E40BB884-5008-42D2-9133-1B033F1DA6BE}" srcOrd="0" destOrd="1" presId="urn:microsoft.com/office/officeart/2005/8/layout/chevron2"/>
    <dgm:cxn modelId="{02A8570B-3638-42EA-B69C-6022FC8887F6}" srcId="{46666A86-6771-4AB1-A7B7-E75BCF4FB57F}" destId="{12EE808C-3180-43B7-90E9-853C112D177B}" srcOrd="2" destOrd="0" parTransId="{E4959FC9-1F06-4FD2-A6E6-ABA0F4543475}" sibTransId="{BF762E35-553A-49D6-B550-4C28D886267C}"/>
    <dgm:cxn modelId="{2FA178C3-D92C-4C78-B776-F904B06D225D}" srcId="{46666A86-6771-4AB1-A7B7-E75BCF4FB57F}" destId="{23A03B59-FC3C-4593-8E8F-56527BFC7E9C}" srcOrd="0" destOrd="0" parTransId="{5DDAA781-344E-4726-B183-46AE75280CB2}" sibTransId="{635F3F7A-74AF-4772-BA40-72BBB4DAF3FA}"/>
    <dgm:cxn modelId="{BB0D2396-D851-4916-A8E9-63995A739A05}" srcId="{46666A86-6771-4AB1-A7B7-E75BCF4FB57F}" destId="{3C4234CF-69E8-4F09-9A66-335A2C255FE9}" srcOrd="1" destOrd="0" parTransId="{8E3F532C-38B3-4FDE-AE77-B1721A6011A3}" sibTransId="{E60FB58F-E800-4055-8056-7764515CE3E1}"/>
    <dgm:cxn modelId="{67A5FE7B-5538-4242-8B7F-31E4A3CB4351}" type="presOf" srcId="{46666A86-6771-4AB1-A7B7-E75BCF4FB57F}" destId="{35F1EE03-700F-4389-8614-9F1B66414C8F}" srcOrd="0" destOrd="0" presId="urn:microsoft.com/office/officeart/2005/8/layout/chevron2"/>
    <dgm:cxn modelId="{1965CFBB-D796-4D50-9678-82A84E9A7ECE}" type="presOf" srcId="{F4C6D905-63F7-412D-B425-0C8846773F82}" destId="{21258B7B-0055-4FD8-9E07-7A41FD41542B}" srcOrd="0" destOrd="0" presId="urn:microsoft.com/office/officeart/2005/8/layout/chevron2"/>
    <dgm:cxn modelId="{38639AB1-8028-4DB4-97A7-FBA6918001B1}" type="presOf" srcId="{DF4DB338-A635-407C-AB0B-2F2C7AA9EF3A}" destId="{7E7A52AD-FF33-4967-8136-F9F6F571F690}" srcOrd="0" destOrd="1" presId="urn:microsoft.com/office/officeart/2005/8/layout/chevron2"/>
    <dgm:cxn modelId="{88B1CB0E-9A69-40F6-A8C9-00286B627D4D}" type="presOf" srcId="{8978F74A-C381-4818-9F63-C62F609F86DB}" destId="{C7C15B4E-5440-4A21-AB1B-4981C5C4C80B}" srcOrd="0" destOrd="1" presId="urn:microsoft.com/office/officeart/2005/8/layout/chevron2"/>
    <dgm:cxn modelId="{C8FA8012-F8D3-45FB-A2EC-00C8E8A952B5}" srcId="{3C4234CF-69E8-4F09-9A66-335A2C255FE9}" destId="{8978F74A-C381-4818-9F63-C62F609F86DB}" srcOrd="1" destOrd="0" parTransId="{51277A77-0EA2-48A5-A281-AD1A78D58962}" sibTransId="{446502FA-CB48-4A61-ABB2-CFF5A72653E2}"/>
    <dgm:cxn modelId="{19A3580D-D202-4D6F-AD86-4FBE1BEB9EEB}" srcId="{12EE808C-3180-43B7-90E9-853C112D177B}" destId="{7455634E-528A-4A71-9A92-97709025AD71}" srcOrd="0" destOrd="0" parTransId="{3B300067-E7D2-45E7-BF6D-C9345889AA53}" sibTransId="{D0833A79-ACB3-4CCF-9D90-B6DB69E27686}"/>
    <dgm:cxn modelId="{51FE1DA6-9437-4AD5-B4D1-286707F7B28B}" srcId="{8824BDF7-8033-4A97-B53D-76C0F87BAB3A}" destId="{AE999506-EE71-40AC-B298-4C05F6C5489A}" srcOrd="1" destOrd="0" parTransId="{A6DA09B2-50B6-499C-8AB8-89C191E776CA}" sibTransId="{F95B9B31-9110-43E4-A6AB-32C779F149D4}"/>
    <dgm:cxn modelId="{C750DE1D-C37F-42D5-B273-3551F1E9FFA3}" srcId="{46666A86-6771-4AB1-A7B7-E75BCF4FB57F}" destId="{29B7EC8F-6D69-40BD-95D9-7257EDEB487C}" srcOrd="3" destOrd="0" parTransId="{BCA10069-B145-49A4-B643-03939F302C04}" sibTransId="{BCBA5D8F-D90A-4BAC-81BA-A08EC24637CA}"/>
    <dgm:cxn modelId="{2FF13A4F-EBE8-433D-B563-303598AE1258}" srcId="{29B7EC8F-6D69-40BD-95D9-7257EDEB487C}" destId="{DF4DB338-A635-407C-AB0B-2F2C7AA9EF3A}" srcOrd="1" destOrd="0" parTransId="{C679AF20-91A9-4EAB-A8E6-F69F2D9299BA}" sibTransId="{B995ECCD-80EE-4049-A969-DE913B429F76}"/>
    <dgm:cxn modelId="{D0290AE6-8B5D-401D-9D21-7BE64A02B8AB}" srcId="{23A03B59-FC3C-4593-8E8F-56527BFC7E9C}" destId="{F4C6D905-63F7-412D-B425-0C8846773F82}" srcOrd="0" destOrd="0" parTransId="{752EC979-C21E-4BE7-8DBC-60F387A1EEA7}" sibTransId="{FE11683B-7865-438B-A959-78A876454B1A}"/>
    <dgm:cxn modelId="{0278D675-7C7B-456B-A0D2-9D800C607884}" type="presOf" srcId="{7455634E-528A-4A71-9A92-97709025AD71}" destId="{7DA45166-BEEA-43E3-A116-4C456953D36B}" srcOrd="0" destOrd="0" presId="urn:microsoft.com/office/officeart/2005/8/layout/chevron2"/>
    <dgm:cxn modelId="{752E655B-1D20-4AC8-A49A-04C5153CC0F3}" srcId="{29B7EC8F-6D69-40BD-95D9-7257EDEB487C}" destId="{35425D45-4DFF-4DDC-95FD-0BC99356CFA9}" srcOrd="0" destOrd="0" parTransId="{1EC8FE8E-FC3A-4E3D-AAF5-1FD0309F87C9}" sibTransId="{8B970108-1292-491D-A7C0-7AEEDB7271F9}"/>
    <dgm:cxn modelId="{A7865285-9099-4EC9-98A0-778D148CAF2A}" type="presParOf" srcId="{35F1EE03-700F-4389-8614-9F1B66414C8F}" destId="{26A1631E-385B-49AE-BEDC-C2AD41DD43E6}" srcOrd="0" destOrd="0" presId="urn:microsoft.com/office/officeart/2005/8/layout/chevron2"/>
    <dgm:cxn modelId="{12F4352A-AAE5-48A6-A391-AB71ABE63528}" type="presParOf" srcId="{26A1631E-385B-49AE-BEDC-C2AD41DD43E6}" destId="{FEF970BE-08A2-49F4-A193-7D17289F4728}" srcOrd="0" destOrd="0" presId="urn:microsoft.com/office/officeart/2005/8/layout/chevron2"/>
    <dgm:cxn modelId="{1252B0AC-B161-40F9-B9EE-95A41B53AA68}" type="presParOf" srcId="{26A1631E-385B-49AE-BEDC-C2AD41DD43E6}" destId="{21258B7B-0055-4FD8-9E07-7A41FD41542B}" srcOrd="1" destOrd="0" presId="urn:microsoft.com/office/officeart/2005/8/layout/chevron2"/>
    <dgm:cxn modelId="{9333C0CF-346F-41BA-96BC-614F1BA58F84}" type="presParOf" srcId="{35F1EE03-700F-4389-8614-9F1B66414C8F}" destId="{9183450C-F7C9-4E5A-80ED-300BF050150C}" srcOrd="1" destOrd="0" presId="urn:microsoft.com/office/officeart/2005/8/layout/chevron2"/>
    <dgm:cxn modelId="{B654A979-47AE-467B-BC0E-7522D81FA08C}" type="presParOf" srcId="{35F1EE03-700F-4389-8614-9F1B66414C8F}" destId="{64C8A5E5-783E-41EE-83E5-DE4744C7E1F8}" srcOrd="2" destOrd="0" presId="urn:microsoft.com/office/officeart/2005/8/layout/chevron2"/>
    <dgm:cxn modelId="{F55A16A5-7C0F-420C-934E-F4FB4D1F977C}" type="presParOf" srcId="{64C8A5E5-783E-41EE-83E5-DE4744C7E1F8}" destId="{91A40F81-988A-4241-89F2-EB2D9958B6CB}" srcOrd="0" destOrd="0" presId="urn:microsoft.com/office/officeart/2005/8/layout/chevron2"/>
    <dgm:cxn modelId="{F8958678-85FB-4505-A8A4-B2ED68539DA4}" type="presParOf" srcId="{64C8A5E5-783E-41EE-83E5-DE4744C7E1F8}" destId="{C7C15B4E-5440-4A21-AB1B-4981C5C4C80B}" srcOrd="1" destOrd="0" presId="urn:microsoft.com/office/officeart/2005/8/layout/chevron2"/>
    <dgm:cxn modelId="{E130E649-A8D3-459B-A6B0-523FEB23940A}" type="presParOf" srcId="{35F1EE03-700F-4389-8614-9F1B66414C8F}" destId="{8360040B-85B6-4477-84AC-67F28C2498FD}" srcOrd="3" destOrd="0" presId="urn:microsoft.com/office/officeart/2005/8/layout/chevron2"/>
    <dgm:cxn modelId="{5E75EBFB-B47B-409E-8E08-E1639E8FD4AA}" type="presParOf" srcId="{35F1EE03-700F-4389-8614-9F1B66414C8F}" destId="{92A509D5-2CD0-44E3-83FD-635EB6570C35}" srcOrd="4" destOrd="0" presId="urn:microsoft.com/office/officeart/2005/8/layout/chevron2"/>
    <dgm:cxn modelId="{443A9708-B39B-448F-8116-C58608A818C1}" type="presParOf" srcId="{92A509D5-2CD0-44E3-83FD-635EB6570C35}" destId="{AE41CB74-4CDD-4173-99B5-1E6C62A9C0E0}" srcOrd="0" destOrd="0" presId="urn:microsoft.com/office/officeart/2005/8/layout/chevron2"/>
    <dgm:cxn modelId="{81022526-824E-47B9-8AD2-DFC2E6B6D607}" type="presParOf" srcId="{92A509D5-2CD0-44E3-83FD-635EB6570C35}" destId="{7DA45166-BEEA-43E3-A116-4C456953D36B}" srcOrd="1" destOrd="0" presId="urn:microsoft.com/office/officeart/2005/8/layout/chevron2"/>
    <dgm:cxn modelId="{7A22A2A8-9B11-4622-B1D2-68703072787C}" type="presParOf" srcId="{35F1EE03-700F-4389-8614-9F1B66414C8F}" destId="{76A99A1D-D7D1-4538-803E-C1D97184308D}" srcOrd="5" destOrd="0" presId="urn:microsoft.com/office/officeart/2005/8/layout/chevron2"/>
    <dgm:cxn modelId="{2E316FEE-93C7-4875-9BAA-37C0DBD030B7}" type="presParOf" srcId="{35F1EE03-700F-4389-8614-9F1B66414C8F}" destId="{5AFD2DAF-135D-49E5-B64F-1C1EB1B1FDEE}" srcOrd="6" destOrd="0" presId="urn:microsoft.com/office/officeart/2005/8/layout/chevron2"/>
    <dgm:cxn modelId="{234FE49F-E0B0-4AFD-9B8E-0FD2711697A5}" type="presParOf" srcId="{5AFD2DAF-135D-49E5-B64F-1C1EB1B1FDEE}" destId="{BBDA6772-0DB8-4CE2-961E-99406F09D384}" srcOrd="0" destOrd="0" presId="urn:microsoft.com/office/officeart/2005/8/layout/chevron2"/>
    <dgm:cxn modelId="{235423F3-156F-442D-8A32-061851CB0A88}" type="presParOf" srcId="{5AFD2DAF-135D-49E5-B64F-1C1EB1B1FDEE}" destId="{7E7A52AD-FF33-4967-8136-F9F6F571F690}" srcOrd="1" destOrd="0" presId="urn:microsoft.com/office/officeart/2005/8/layout/chevron2"/>
    <dgm:cxn modelId="{87D58018-78D1-4D34-BF08-7A0AA6864E21}" type="presParOf" srcId="{35F1EE03-700F-4389-8614-9F1B66414C8F}" destId="{2A8A6F98-9155-4879-B14A-815B73074760}" srcOrd="7" destOrd="0" presId="urn:microsoft.com/office/officeart/2005/8/layout/chevron2"/>
    <dgm:cxn modelId="{E9F51ACD-DCCA-4491-BD36-1D2C121C448F}" type="presParOf" srcId="{35F1EE03-700F-4389-8614-9F1B66414C8F}" destId="{53810939-315C-4D08-A723-41AE2E8FC9E5}" srcOrd="8" destOrd="0" presId="urn:microsoft.com/office/officeart/2005/8/layout/chevron2"/>
    <dgm:cxn modelId="{AB26126A-B626-440D-B413-518F3B478FF2}" type="presParOf" srcId="{53810939-315C-4D08-A723-41AE2E8FC9E5}" destId="{E334D5B5-B46D-4C1B-AB9D-BEEA22205834}" srcOrd="0" destOrd="0" presId="urn:microsoft.com/office/officeart/2005/8/layout/chevron2"/>
    <dgm:cxn modelId="{2DE4D731-8E89-40D4-8E3B-CC897A384BB7}" type="presParOf" srcId="{53810939-315C-4D08-A723-41AE2E8FC9E5}" destId="{E40BB884-5008-42D2-9133-1B033F1DA6B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970BE-08A2-49F4-A193-7D17289F4728}">
      <dsp:nvSpPr>
        <dsp:cNvPr id="0" name=""/>
        <dsp:cNvSpPr/>
      </dsp:nvSpPr>
      <dsp:spPr>
        <a:xfrm rot="5400000">
          <a:off x="-183315" y="187243"/>
          <a:ext cx="1222101" cy="85547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500" kern="1200" dirty="0" smtClean="0"/>
            <a:t>FIRST</a:t>
          </a:r>
          <a:endParaRPr lang="zh-CN" altLang="en-US" sz="1500" kern="1200" dirty="0"/>
        </a:p>
      </dsp:txBody>
      <dsp:txXfrm rot="-5400000">
        <a:off x="1" y="431664"/>
        <a:ext cx="855471" cy="366630"/>
      </dsp:txXfrm>
    </dsp:sp>
    <dsp:sp modelId="{21258B7B-0055-4FD8-9E07-7A41FD41542B}">
      <dsp:nvSpPr>
        <dsp:cNvPr id="0" name=""/>
        <dsp:cNvSpPr/>
      </dsp:nvSpPr>
      <dsp:spPr>
        <a:xfrm rot="5400000">
          <a:off x="3750783" y="-2891383"/>
          <a:ext cx="794366" cy="65849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将订单状态为交易关闭的删除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删除记录</a:t>
          </a:r>
          <a:r>
            <a:rPr lang="en-US" altLang="zh-CN" sz="2000" kern="1200" dirty="0" smtClean="0"/>
            <a:t>6162</a:t>
          </a:r>
          <a:r>
            <a:rPr lang="zh-CN" altLang="en-US" sz="2000" kern="1200" dirty="0" smtClean="0"/>
            <a:t>条，剩余</a:t>
          </a:r>
          <a:r>
            <a:rPr lang="en-US" altLang="zh-CN" sz="2000" kern="1200" dirty="0" smtClean="0"/>
            <a:t>20642</a:t>
          </a:r>
          <a:r>
            <a:rPr lang="zh-CN" altLang="en-US" sz="2000" kern="1200" dirty="0" smtClean="0"/>
            <a:t>条记录</a:t>
          </a:r>
          <a:endParaRPr lang="zh-CN" altLang="en-US" sz="2000" kern="1200" dirty="0"/>
        </a:p>
      </dsp:txBody>
      <dsp:txXfrm rot="-5400000">
        <a:off x="855472" y="42706"/>
        <a:ext cx="6546211" cy="716810"/>
      </dsp:txXfrm>
    </dsp:sp>
    <dsp:sp modelId="{91A40F81-988A-4241-89F2-EB2D9958B6CB}">
      <dsp:nvSpPr>
        <dsp:cNvPr id="0" name=""/>
        <dsp:cNvSpPr/>
      </dsp:nvSpPr>
      <dsp:spPr>
        <a:xfrm rot="5400000">
          <a:off x="-183315" y="1293586"/>
          <a:ext cx="1222101" cy="85547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500" kern="1200" dirty="0" smtClean="0"/>
            <a:t>SECOND</a:t>
          </a:r>
          <a:endParaRPr lang="zh-CN" altLang="en-US" sz="1500" kern="1200" dirty="0"/>
        </a:p>
      </dsp:txBody>
      <dsp:txXfrm rot="-5400000">
        <a:off x="1" y="1538007"/>
        <a:ext cx="855471" cy="366630"/>
      </dsp:txXfrm>
    </dsp:sp>
    <dsp:sp modelId="{C7C15B4E-5440-4A21-AB1B-4981C5C4C80B}">
      <dsp:nvSpPr>
        <dsp:cNvPr id="0" name=""/>
        <dsp:cNvSpPr/>
      </dsp:nvSpPr>
      <dsp:spPr>
        <a:xfrm rot="5400000">
          <a:off x="3750783" y="-1785040"/>
          <a:ext cx="794366" cy="65849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将物流公司字段中为空值的记录删除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删除</a:t>
          </a:r>
          <a:r>
            <a:rPr lang="en-US" altLang="zh-CN" sz="2000" kern="1200" dirty="0" smtClean="0"/>
            <a:t>215</a:t>
          </a:r>
          <a:r>
            <a:rPr lang="zh-CN" altLang="en-US" sz="2000" kern="1200" dirty="0" smtClean="0"/>
            <a:t>条记录，剩余</a:t>
          </a:r>
          <a:r>
            <a:rPr lang="en-US" altLang="zh-CN" sz="2000" kern="1200" dirty="0" smtClean="0"/>
            <a:t>20427</a:t>
          </a:r>
          <a:r>
            <a:rPr lang="zh-CN" altLang="en-US" sz="2000" kern="1200" dirty="0" smtClean="0"/>
            <a:t>条记录</a:t>
          </a:r>
          <a:endParaRPr lang="zh-CN" altLang="en-US" sz="2000" kern="1200" dirty="0"/>
        </a:p>
      </dsp:txBody>
      <dsp:txXfrm rot="-5400000">
        <a:off x="855472" y="1149049"/>
        <a:ext cx="6546211" cy="716810"/>
      </dsp:txXfrm>
    </dsp:sp>
    <dsp:sp modelId="{AE41CB74-4CDD-4173-99B5-1E6C62A9C0E0}">
      <dsp:nvSpPr>
        <dsp:cNvPr id="0" name=""/>
        <dsp:cNvSpPr/>
      </dsp:nvSpPr>
      <dsp:spPr>
        <a:xfrm rot="5400000">
          <a:off x="-183315" y="2399929"/>
          <a:ext cx="1222101" cy="85547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500" kern="1200" dirty="0" smtClean="0"/>
            <a:t>THIRD</a:t>
          </a:r>
          <a:endParaRPr lang="zh-CN" altLang="en-US" sz="1500" kern="1200" dirty="0"/>
        </a:p>
      </dsp:txBody>
      <dsp:txXfrm rot="-5400000">
        <a:off x="1" y="2644350"/>
        <a:ext cx="855471" cy="366630"/>
      </dsp:txXfrm>
    </dsp:sp>
    <dsp:sp modelId="{7DA45166-BEEA-43E3-A116-4C456953D36B}">
      <dsp:nvSpPr>
        <dsp:cNvPr id="0" name=""/>
        <dsp:cNvSpPr/>
      </dsp:nvSpPr>
      <dsp:spPr>
        <a:xfrm rot="5400000">
          <a:off x="3750783" y="-678697"/>
          <a:ext cx="794366" cy="65849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删除买家支付积分、返点积分、买家实际支付积分字段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（这些字段值为</a:t>
          </a:r>
          <a:r>
            <a:rPr lang="en-US" altLang="zh-CN" sz="2000" kern="1200" dirty="0" smtClean="0"/>
            <a:t>0</a:t>
          </a:r>
          <a:r>
            <a:rPr lang="zh-CN" altLang="en-US" sz="2000" kern="1200" dirty="0" smtClean="0"/>
            <a:t>，不具备分析的意义）</a:t>
          </a:r>
          <a:endParaRPr lang="zh-CN" altLang="en-US" sz="2000" kern="1200" dirty="0"/>
        </a:p>
      </dsp:txBody>
      <dsp:txXfrm rot="-5400000">
        <a:off x="855472" y="2255392"/>
        <a:ext cx="6546211" cy="716810"/>
      </dsp:txXfrm>
    </dsp:sp>
    <dsp:sp modelId="{BBDA6772-0DB8-4CE2-961E-99406F09D384}">
      <dsp:nvSpPr>
        <dsp:cNvPr id="0" name=""/>
        <dsp:cNvSpPr/>
      </dsp:nvSpPr>
      <dsp:spPr>
        <a:xfrm rot="5400000">
          <a:off x="-183315" y="3506272"/>
          <a:ext cx="1222101" cy="85547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500" kern="1200" dirty="0" smtClean="0"/>
            <a:t>FORTH</a:t>
          </a:r>
          <a:endParaRPr lang="zh-CN" altLang="en-US" sz="1500" kern="1200" dirty="0"/>
        </a:p>
      </dsp:txBody>
      <dsp:txXfrm rot="-5400000">
        <a:off x="1" y="3750693"/>
        <a:ext cx="855471" cy="366630"/>
      </dsp:txXfrm>
    </dsp:sp>
    <dsp:sp modelId="{7E7A52AD-FF33-4967-8136-F9F6F571F690}">
      <dsp:nvSpPr>
        <dsp:cNvPr id="0" name=""/>
        <dsp:cNvSpPr/>
      </dsp:nvSpPr>
      <dsp:spPr>
        <a:xfrm rot="5400000">
          <a:off x="3750783" y="427645"/>
          <a:ext cx="794366" cy="65849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将收货地址字段拆分成收货省份和收货地区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（用于分析客户分布）</a:t>
          </a:r>
          <a:endParaRPr lang="zh-CN" altLang="en-US" sz="2000" kern="1200" dirty="0"/>
        </a:p>
      </dsp:txBody>
      <dsp:txXfrm rot="-5400000">
        <a:off x="855472" y="3361734"/>
        <a:ext cx="6546211" cy="716810"/>
      </dsp:txXfrm>
    </dsp:sp>
    <dsp:sp modelId="{E334D5B5-B46D-4C1B-AB9D-BEEA22205834}">
      <dsp:nvSpPr>
        <dsp:cNvPr id="0" name=""/>
        <dsp:cNvSpPr/>
      </dsp:nvSpPr>
      <dsp:spPr>
        <a:xfrm rot="5400000">
          <a:off x="-183315" y="4612614"/>
          <a:ext cx="1222101" cy="85547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500" kern="1200" dirty="0" smtClean="0"/>
            <a:t>FINALLY</a:t>
          </a:r>
          <a:endParaRPr lang="zh-CN" altLang="en-US" sz="1500" kern="1200" dirty="0"/>
        </a:p>
      </dsp:txBody>
      <dsp:txXfrm rot="-5400000">
        <a:off x="1" y="4857035"/>
        <a:ext cx="855471" cy="366630"/>
      </dsp:txXfrm>
    </dsp:sp>
    <dsp:sp modelId="{E40BB884-5008-42D2-9133-1B033F1DA6BE}">
      <dsp:nvSpPr>
        <dsp:cNvPr id="0" name=""/>
        <dsp:cNvSpPr/>
      </dsp:nvSpPr>
      <dsp:spPr>
        <a:xfrm rot="5400000">
          <a:off x="3750783" y="1533987"/>
          <a:ext cx="794366" cy="65849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数据整理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（删除字段名空格）</a:t>
          </a:r>
          <a:endParaRPr lang="zh-CN" altLang="en-US" sz="2000" kern="1200" dirty="0"/>
        </a:p>
      </dsp:txBody>
      <dsp:txXfrm rot="-5400000">
        <a:off x="855472" y="4468076"/>
        <a:ext cx="6546211" cy="7168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F94EA-5688-4FEA-9ADF-B6A181947A35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73E7D-005B-40FA-BA74-142CD851F0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46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073E7D-005B-40FA-BA74-142CD851F01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39987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F7401-6E7D-4CE3-89B6-86741D8BF9B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3855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F7401-6E7D-4CE3-89B6-86741D8BF9B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9729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E8F154-D10B-4217-8098-E9B94BCC3F2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42024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E8F154-D10B-4217-8098-E9B94BCC3F2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7404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E8F154-D10B-4217-8098-E9B94BCC3F2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80169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E8F154-D10B-4217-8098-E9B94BCC3F2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0420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3DB7F-D4F4-4AE4-B28C-F74E3E8373D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3912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3DB7F-D4F4-4AE4-B28C-F74E3E8373D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21340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3DB7F-D4F4-4AE4-B28C-F74E3E8373D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6140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7BE5F-40B3-4EA7-8AD7-8D1ABAFCB6B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136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073E7D-005B-40FA-BA74-142CD851F01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1798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073E7D-005B-40FA-BA74-142CD851F01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6138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E8F154-D10B-4217-8098-E9B94BCC3F2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0856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073E7D-005B-40FA-BA74-142CD851F01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490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073E7D-005B-40FA-BA74-142CD851F01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403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3DB7F-D4F4-4AE4-B28C-F74E3E8373D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2002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073E7D-005B-40FA-BA74-142CD851F01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640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CAA79-63ED-4D4C-97FF-23192032DF9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284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073E7D-005B-40FA-BA74-142CD851F01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1846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CAA79-63ED-4D4C-97FF-23192032DF9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463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CAA79-63ED-4D4C-97FF-23192032DF9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433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14" r="5476" b="17169"/>
          <a:stretch/>
        </p:blipFill>
        <p:spPr>
          <a:xfrm>
            <a:off x="1" y="1654411"/>
            <a:ext cx="12192000" cy="520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332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050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1"/>
          </p:nvPr>
        </p:nvSpPr>
        <p:spPr>
          <a:xfrm>
            <a:off x="1943202" y="3313436"/>
            <a:ext cx="1390620" cy="1194142"/>
          </a:xfrm>
          <a:custGeom>
            <a:avLst/>
            <a:gdLst>
              <a:gd name="connsiteX0" fmla="*/ 298536 w 1390620"/>
              <a:gd name="connsiteY0" fmla="*/ 0 h 1194142"/>
              <a:gd name="connsiteX1" fmla="*/ 1092085 w 1390620"/>
              <a:gd name="connsiteY1" fmla="*/ 0 h 1194142"/>
              <a:gd name="connsiteX2" fmla="*/ 1390620 w 1390620"/>
              <a:gd name="connsiteY2" fmla="*/ 597071 h 1194142"/>
              <a:gd name="connsiteX3" fmla="*/ 1092085 w 1390620"/>
              <a:gd name="connsiteY3" fmla="*/ 1194142 h 1194142"/>
              <a:gd name="connsiteX4" fmla="*/ 298536 w 1390620"/>
              <a:gd name="connsiteY4" fmla="*/ 1194142 h 1194142"/>
              <a:gd name="connsiteX5" fmla="*/ 0 w 1390620"/>
              <a:gd name="connsiteY5" fmla="*/ 597071 h 1194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0620" h="1194142">
                <a:moveTo>
                  <a:pt x="298536" y="0"/>
                </a:moveTo>
                <a:lnTo>
                  <a:pt x="1092085" y="0"/>
                </a:lnTo>
                <a:lnTo>
                  <a:pt x="1390620" y="597071"/>
                </a:lnTo>
                <a:lnTo>
                  <a:pt x="1092085" y="1194142"/>
                </a:lnTo>
                <a:lnTo>
                  <a:pt x="298536" y="1194142"/>
                </a:lnTo>
                <a:lnTo>
                  <a:pt x="0" y="5970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2"/>
          </p:nvPr>
        </p:nvSpPr>
        <p:spPr>
          <a:xfrm>
            <a:off x="4295653" y="3313436"/>
            <a:ext cx="1390620" cy="1194142"/>
          </a:xfrm>
          <a:custGeom>
            <a:avLst/>
            <a:gdLst>
              <a:gd name="connsiteX0" fmla="*/ 298536 w 1390620"/>
              <a:gd name="connsiteY0" fmla="*/ 0 h 1194142"/>
              <a:gd name="connsiteX1" fmla="*/ 1092085 w 1390620"/>
              <a:gd name="connsiteY1" fmla="*/ 0 h 1194142"/>
              <a:gd name="connsiteX2" fmla="*/ 1390620 w 1390620"/>
              <a:gd name="connsiteY2" fmla="*/ 597071 h 1194142"/>
              <a:gd name="connsiteX3" fmla="*/ 1092085 w 1390620"/>
              <a:gd name="connsiteY3" fmla="*/ 1194142 h 1194142"/>
              <a:gd name="connsiteX4" fmla="*/ 298536 w 1390620"/>
              <a:gd name="connsiteY4" fmla="*/ 1194142 h 1194142"/>
              <a:gd name="connsiteX5" fmla="*/ 0 w 1390620"/>
              <a:gd name="connsiteY5" fmla="*/ 597071 h 1194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0620" h="1194142">
                <a:moveTo>
                  <a:pt x="298536" y="0"/>
                </a:moveTo>
                <a:lnTo>
                  <a:pt x="1092085" y="0"/>
                </a:lnTo>
                <a:lnTo>
                  <a:pt x="1390620" y="597071"/>
                </a:lnTo>
                <a:lnTo>
                  <a:pt x="1092085" y="1194142"/>
                </a:lnTo>
                <a:lnTo>
                  <a:pt x="298536" y="1194142"/>
                </a:lnTo>
                <a:lnTo>
                  <a:pt x="0" y="5970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3"/>
          </p:nvPr>
        </p:nvSpPr>
        <p:spPr>
          <a:xfrm>
            <a:off x="6648105" y="3313436"/>
            <a:ext cx="1390620" cy="1194142"/>
          </a:xfrm>
          <a:custGeom>
            <a:avLst/>
            <a:gdLst>
              <a:gd name="connsiteX0" fmla="*/ 298536 w 1390620"/>
              <a:gd name="connsiteY0" fmla="*/ 0 h 1194142"/>
              <a:gd name="connsiteX1" fmla="*/ 1092085 w 1390620"/>
              <a:gd name="connsiteY1" fmla="*/ 0 h 1194142"/>
              <a:gd name="connsiteX2" fmla="*/ 1390620 w 1390620"/>
              <a:gd name="connsiteY2" fmla="*/ 597071 h 1194142"/>
              <a:gd name="connsiteX3" fmla="*/ 1092085 w 1390620"/>
              <a:gd name="connsiteY3" fmla="*/ 1194142 h 1194142"/>
              <a:gd name="connsiteX4" fmla="*/ 298536 w 1390620"/>
              <a:gd name="connsiteY4" fmla="*/ 1194142 h 1194142"/>
              <a:gd name="connsiteX5" fmla="*/ 0 w 1390620"/>
              <a:gd name="connsiteY5" fmla="*/ 597071 h 1194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0620" h="1194142">
                <a:moveTo>
                  <a:pt x="298536" y="0"/>
                </a:moveTo>
                <a:lnTo>
                  <a:pt x="1092085" y="0"/>
                </a:lnTo>
                <a:lnTo>
                  <a:pt x="1390620" y="597071"/>
                </a:lnTo>
                <a:lnTo>
                  <a:pt x="1092085" y="1194142"/>
                </a:lnTo>
                <a:lnTo>
                  <a:pt x="298536" y="1194142"/>
                </a:lnTo>
                <a:lnTo>
                  <a:pt x="0" y="5970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4"/>
          </p:nvPr>
        </p:nvSpPr>
        <p:spPr>
          <a:xfrm>
            <a:off x="9000555" y="3313436"/>
            <a:ext cx="1390620" cy="1194142"/>
          </a:xfrm>
          <a:custGeom>
            <a:avLst/>
            <a:gdLst>
              <a:gd name="connsiteX0" fmla="*/ 298536 w 1390620"/>
              <a:gd name="connsiteY0" fmla="*/ 0 h 1194142"/>
              <a:gd name="connsiteX1" fmla="*/ 1092085 w 1390620"/>
              <a:gd name="connsiteY1" fmla="*/ 0 h 1194142"/>
              <a:gd name="connsiteX2" fmla="*/ 1390620 w 1390620"/>
              <a:gd name="connsiteY2" fmla="*/ 597071 h 1194142"/>
              <a:gd name="connsiteX3" fmla="*/ 1092085 w 1390620"/>
              <a:gd name="connsiteY3" fmla="*/ 1194142 h 1194142"/>
              <a:gd name="connsiteX4" fmla="*/ 298536 w 1390620"/>
              <a:gd name="connsiteY4" fmla="*/ 1194142 h 1194142"/>
              <a:gd name="connsiteX5" fmla="*/ 0 w 1390620"/>
              <a:gd name="connsiteY5" fmla="*/ 597071 h 1194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0620" h="1194142">
                <a:moveTo>
                  <a:pt x="298536" y="0"/>
                </a:moveTo>
                <a:lnTo>
                  <a:pt x="1092085" y="0"/>
                </a:lnTo>
                <a:lnTo>
                  <a:pt x="1390620" y="597071"/>
                </a:lnTo>
                <a:lnTo>
                  <a:pt x="1092085" y="1194142"/>
                </a:lnTo>
                <a:lnTo>
                  <a:pt x="298536" y="1194142"/>
                </a:lnTo>
                <a:lnTo>
                  <a:pt x="0" y="5970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38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874713" y="1592796"/>
            <a:ext cx="4523842" cy="4523842"/>
          </a:xfrm>
          <a:custGeom>
            <a:avLst/>
            <a:gdLst>
              <a:gd name="connsiteX0" fmla="*/ 0 w 4523842"/>
              <a:gd name="connsiteY0" fmla="*/ 0 h 4523842"/>
              <a:gd name="connsiteX1" fmla="*/ 4523842 w 4523842"/>
              <a:gd name="connsiteY1" fmla="*/ 0 h 4523842"/>
              <a:gd name="connsiteX2" fmla="*/ 4523842 w 4523842"/>
              <a:gd name="connsiteY2" fmla="*/ 4523842 h 4523842"/>
              <a:gd name="connsiteX3" fmla="*/ 0 w 4523842"/>
              <a:gd name="connsiteY3" fmla="*/ 4523842 h 452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3842" h="4523842">
                <a:moveTo>
                  <a:pt x="0" y="0"/>
                </a:moveTo>
                <a:lnTo>
                  <a:pt x="4523842" y="0"/>
                </a:lnTo>
                <a:lnTo>
                  <a:pt x="4523842" y="4523842"/>
                </a:lnTo>
                <a:lnTo>
                  <a:pt x="0" y="45238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82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4407512" y="2425700"/>
            <a:ext cx="3352188" cy="1917700"/>
          </a:xfrm>
          <a:custGeom>
            <a:avLst/>
            <a:gdLst>
              <a:gd name="connsiteX0" fmla="*/ 0 w 3352188"/>
              <a:gd name="connsiteY0" fmla="*/ 0 h 1917700"/>
              <a:gd name="connsiteX1" fmla="*/ 3352188 w 3352188"/>
              <a:gd name="connsiteY1" fmla="*/ 0 h 1917700"/>
              <a:gd name="connsiteX2" fmla="*/ 3352188 w 3352188"/>
              <a:gd name="connsiteY2" fmla="*/ 1917700 h 1917700"/>
              <a:gd name="connsiteX3" fmla="*/ 0 w 3352188"/>
              <a:gd name="connsiteY3" fmla="*/ 1917700 h 191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188" h="1917700">
                <a:moveTo>
                  <a:pt x="0" y="0"/>
                </a:moveTo>
                <a:lnTo>
                  <a:pt x="3352188" y="0"/>
                </a:lnTo>
                <a:lnTo>
                  <a:pt x="3352188" y="1917700"/>
                </a:lnTo>
                <a:lnTo>
                  <a:pt x="0" y="1917700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079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0" y="1810259"/>
            <a:ext cx="4550500" cy="3595494"/>
          </a:xfrm>
          <a:custGeom>
            <a:avLst/>
            <a:gdLst>
              <a:gd name="connsiteX0" fmla="*/ 0 w 4550500"/>
              <a:gd name="connsiteY0" fmla="*/ 0 h 3595494"/>
              <a:gd name="connsiteX1" fmla="*/ 4550500 w 4550500"/>
              <a:gd name="connsiteY1" fmla="*/ 0 h 3595494"/>
              <a:gd name="connsiteX2" fmla="*/ 4550500 w 4550500"/>
              <a:gd name="connsiteY2" fmla="*/ 3595494 h 3595494"/>
              <a:gd name="connsiteX3" fmla="*/ 0 w 4550500"/>
              <a:gd name="connsiteY3" fmla="*/ 3595494 h 3595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0500" h="3595494">
                <a:moveTo>
                  <a:pt x="0" y="0"/>
                </a:moveTo>
                <a:lnTo>
                  <a:pt x="4550500" y="0"/>
                </a:lnTo>
                <a:lnTo>
                  <a:pt x="4550500" y="3595494"/>
                </a:lnTo>
                <a:lnTo>
                  <a:pt x="0" y="359549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4599089" y="1810261"/>
            <a:ext cx="1922847" cy="1774131"/>
          </a:xfrm>
          <a:custGeom>
            <a:avLst/>
            <a:gdLst>
              <a:gd name="connsiteX0" fmla="*/ 0 w 1922847"/>
              <a:gd name="connsiteY0" fmla="*/ 0 h 1774131"/>
              <a:gd name="connsiteX1" fmla="*/ 1922847 w 1922847"/>
              <a:gd name="connsiteY1" fmla="*/ 0 h 1774131"/>
              <a:gd name="connsiteX2" fmla="*/ 1922847 w 1922847"/>
              <a:gd name="connsiteY2" fmla="*/ 1774131 h 1774131"/>
              <a:gd name="connsiteX3" fmla="*/ 0 w 1922847"/>
              <a:gd name="connsiteY3" fmla="*/ 1774131 h 1774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847" h="1774131">
                <a:moveTo>
                  <a:pt x="0" y="0"/>
                </a:moveTo>
                <a:lnTo>
                  <a:pt x="1922847" y="0"/>
                </a:lnTo>
                <a:lnTo>
                  <a:pt x="1922847" y="1774131"/>
                </a:lnTo>
                <a:lnTo>
                  <a:pt x="0" y="177413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6570521" y="3631624"/>
            <a:ext cx="1922847" cy="1774131"/>
          </a:xfrm>
          <a:custGeom>
            <a:avLst/>
            <a:gdLst>
              <a:gd name="connsiteX0" fmla="*/ 0 w 1922847"/>
              <a:gd name="connsiteY0" fmla="*/ 0 h 1774131"/>
              <a:gd name="connsiteX1" fmla="*/ 1922847 w 1922847"/>
              <a:gd name="connsiteY1" fmla="*/ 0 h 1774131"/>
              <a:gd name="connsiteX2" fmla="*/ 1922847 w 1922847"/>
              <a:gd name="connsiteY2" fmla="*/ 1774131 h 1774131"/>
              <a:gd name="connsiteX3" fmla="*/ 0 w 1922847"/>
              <a:gd name="connsiteY3" fmla="*/ 1774131 h 1774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847" h="1774131">
                <a:moveTo>
                  <a:pt x="0" y="0"/>
                </a:moveTo>
                <a:lnTo>
                  <a:pt x="1922847" y="0"/>
                </a:lnTo>
                <a:lnTo>
                  <a:pt x="1922847" y="1774131"/>
                </a:lnTo>
                <a:lnTo>
                  <a:pt x="0" y="177413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3"/>
          </p:nvPr>
        </p:nvSpPr>
        <p:spPr>
          <a:xfrm>
            <a:off x="8541954" y="1810261"/>
            <a:ext cx="1922847" cy="1774131"/>
          </a:xfrm>
          <a:custGeom>
            <a:avLst/>
            <a:gdLst>
              <a:gd name="connsiteX0" fmla="*/ 0 w 1922847"/>
              <a:gd name="connsiteY0" fmla="*/ 0 h 1774131"/>
              <a:gd name="connsiteX1" fmla="*/ 1922847 w 1922847"/>
              <a:gd name="connsiteY1" fmla="*/ 0 h 1774131"/>
              <a:gd name="connsiteX2" fmla="*/ 1922847 w 1922847"/>
              <a:gd name="connsiteY2" fmla="*/ 1774131 h 1774131"/>
              <a:gd name="connsiteX3" fmla="*/ 0 w 1922847"/>
              <a:gd name="connsiteY3" fmla="*/ 1774131 h 1774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847" h="1774131">
                <a:moveTo>
                  <a:pt x="0" y="0"/>
                </a:moveTo>
                <a:lnTo>
                  <a:pt x="1922847" y="0"/>
                </a:lnTo>
                <a:lnTo>
                  <a:pt x="1922847" y="1774131"/>
                </a:lnTo>
                <a:lnTo>
                  <a:pt x="0" y="177413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13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1"/>
          <p:cNvSpPr>
            <a:spLocks noGrp="1"/>
          </p:cNvSpPr>
          <p:nvPr>
            <p:ph type="sldNum" sz="quarter" idx="4"/>
          </p:nvPr>
        </p:nvSpPr>
        <p:spPr>
          <a:xfrm>
            <a:off x="11799600" y="6492875"/>
            <a:ext cx="39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fld id="{B8795048-91B6-49DA-A9A5-3C4B5CC254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933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4562941" y="1583027"/>
            <a:ext cx="3099495" cy="1901537"/>
          </a:xfrm>
          <a:custGeom>
            <a:avLst/>
            <a:gdLst>
              <a:gd name="connsiteX0" fmla="*/ 0 w 3099495"/>
              <a:gd name="connsiteY0" fmla="*/ 0 h 1901537"/>
              <a:gd name="connsiteX1" fmla="*/ 3099495 w 3099495"/>
              <a:gd name="connsiteY1" fmla="*/ 0 h 1901537"/>
              <a:gd name="connsiteX2" fmla="*/ 3099495 w 3099495"/>
              <a:gd name="connsiteY2" fmla="*/ 1901537 h 1901537"/>
              <a:gd name="connsiteX3" fmla="*/ 0 w 3099495"/>
              <a:gd name="connsiteY3" fmla="*/ 1901537 h 1901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9495" h="1901537">
                <a:moveTo>
                  <a:pt x="0" y="0"/>
                </a:moveTo>
                <a:lnTo>
                  <a:pt x="3099495" y="0"/>
                </a:lnTo>
                <a:lnTo>
                  <a:pt x="3099495" y="1901537"/>
                </a:lnTo>
                <a:lnTo>
                  <a:pt x="0" y="190153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874714" y="3824289"/>
            <a:ext cx="3099495" cy="1901537"/>
          </a:xfrm>
          <a:custGeom>
            <a:avLst/>
            <a:gdLst>
              <a:gd name="connsiteX0" fmla="*/ 0 w 3099495"/>
              <a:gd name="connsiteY0" fmla="*/ 0 h 1901537"/>
              <a:gd name="connsiteX1" fmla="*/ 3099495 w 3099495"/>
              <a:gd name="connsiteY1" fmla="*/ 0 h 1901537"/>
              <a:gd name="connsiteX2" fmla="*/ 3099495 w 3099495"/>
              <a:gd name="connsiteY2" fmla="*/ 1901537 h 1901537"/>
              <a:gd name="connsiteX3" fmla="*/ 0 w 3099495"/>
              <a:gd name="connsiteY3" fmla="*/ 1901537 h 1901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9495" h="1901537">
                <a:moveTo>
                  <a:pt x="0" y="0"/>
                </a:moveTo>
                <a:lnTo>
                  <a:pt x="3099495" y="0"/>
                </a:lnTo>
                <a:lnTo>
                  <a:pt x="3099495" y="1901537"/>
                </a:lnTo>
                <a:lnTo>
                  <a:pt x="0" y="190153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3"/>
          </p:nvPr>
        </p:nvSpPr>
        <p:spPr>
          <a:xfrm>
            <a:off x="8217794" y="3824289"/>
            <a:ext cx="3099495" cy="1901537"/>
          </a:xfrm>
          <a:custGeom>
            <a:avLst/>
            <a:gdLst>
              <a:gd name="connsiteX0" fmla="*/ 0 w 3099495"/>
              <a:gd name="connsiteY0" fmla="*/ 0 h 1901537"/>
              <a:gd name="connsiteX1" fmla="*/ 3099495 w 3099495"/>
              <a:gd name="connsiteY1" fmla="*/ 0 h 1901537"/>
              <a:gd name="connsiteX2" fmla="*/ 3099495 w 3099495"/>
              <a:gd name="connsiteY2" fmla="*/ 1901537 h 1901537"/>
              <a:gd name="connsiteX3" fmla="*/ 0 w 3099495"/>
              <a:gd name="connsiteY3" fmla="*/ 1901537 h 1901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9495" h="1901537">
                <a:moveTo>
                  <a:pt x="0" y="0"/>
                </a:moveTo>
                <a:lnTo>
                  <a:pt x="3099495" y="0"/>
                </a:lnTo>
                <a:lnTo>
                  <a:pt x="3099495" y="1901537"/>
                </a:lnTo>
                <a:lnTo>
                  <a:pt x="0" y="190153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5048-91B6-49DA-A9A5-3C4B5CC254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886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042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99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8" r:id="rId4"/>
    <p:sldLayoutId id="2147483670" r:id="rId5"/>
    <p:sldLayoutId id="2147483671" r:id="rId6"/>
    <p:sldLayoutId id="2147483672" r:id="rId7"/>
    <p:sldLayoutId id="2147483673" r:id="rId8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8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977900" y="1179513"/>
            <a:ext cx="1435100" cy="2757487"/>
          </a:xfrm>
          <a:custGeom>
            <a:avLst/>
            <a:gdLst>
              <a:gd name="connsiteX0" fmla="*/ 0 w 1435100"/>
              <a:gd name="connsiteY0" fmla="*/ 0 h 2757487"/>
              <a:gd name="connsiteX1" fmla="*/ 1435100 w 1435100"/>
              <a:gd name="connsiteY1" fmla="*/ 0 h 2757487"/>
              <a:gd name="connsiteX2" fmla="*/ 1435100 w 1435100"/>
              <a:gd name="connsiteY2" fmla="*/ 496887 h 2757487"/>
              <a:gd name="connsiteX3" fmla="*/ 1352094 w 1435100"/>
              <a:gd name="connsiteY3" fmla="*/ 496887 h 2757487"/>
              <a:gd name="connsiteX4" fmla="*/ 1352094 w 1435100"/>
              <a:gd name="connsiteY4" fmla="*/ 83006 h 2757487"/>
              <a:gd name="connsiteX5" fmla="*/ 83006 w 1435100"/>
              <a:gd name="connsiteY5" fmla="*/ 83006 h 2757487"/>
              <a:gd name="connsiteX6" fmla="*/ 83006 w 1435100"/>
              <a:gd name="connsiteY6" fmla="*/ 2674481 h 2757487"/>
              <a:gd name="connsiteX7" fmla="*/ 1352094 w 1435100"/>
              <a:gd name="connsiteY7" fmla="*/ 2674481 h 2757487"/>
              <a:gd name="connsiteX8" fmla="*/ 1352094 w 1435100"/>
              <a:gd name="connsiteY8" fmla="*/ 2260540 h 2757487"/>
              <a:gd name="connsiteX9" fmla="*/ 1435100 w 1435100"/>
              <a:gd name="connsiteY9" fmla="*/ 2260540 h 2757487"/>
              <a:gd name="connsiteX10" fmla="*/ 1435100 w 1435100"/>
              <a:gd name="connsiteY10" fmla="*/ 2757487 h 2757487"/>
              <a:gd name="connsiteX11" fmla="*/ 0 w 1435100"/>
              <a:gd name="connsiteY11" fmla="*/ 2757487 h 2757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35100" h="2757487">
                <a:moveTo>
                  <a:pt x="0" y="0"/>
                </a:moveTo>
                <a:lnTo>
                  <a:pt x="1435100" y="0"/>
                </a:lnTo>
                <a:lnTo>
                  <a:pt x="1435100" y="496887"/>
                </a:lnTo>
                <a:lnTo>
                  <a:pt x="1352094" y="496887"/>
                </a:lnTo>
                <a:lnTo>
                  <a:pt x="1352094" y="83006"/>
                </a:lnTo>
                <a:lnTo>
                  <a:pt x="83006" y="83006"/>
                </a:lnTo>
                <a:lnTo>
                  <a:pt x="83006" y="2674481"/>
                </a:lnTo>
                <a:lnTo>
                  <a:pt x="1352094" y="2674481"/>
                </a:lnTo>
                <a:lnTo>
                  <a:pt x="1352094" y="2260540"/>
                </a:lnTo>
                <a:lnTo>
                  <a:pt x="1435100" y="2260540"/>
                </a:lnTo>
                <a:lnTo>
                  <a:pt x="1435100" y="2757487"/>
                </a:lnTo>
                <a:lnTo>
                  <a:pt x="0" y="2757487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45116" y="1816159"/>
            <a:ext cx="4735592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  <a:ea typeface="微软雅黑"/>
              </a:rPr>
              <a:t>电 商 数 据 分 析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45116" y="2697956"/>
            <a:ext cx="6416184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en-US" altLang="zh-CN" sz="1600" i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Do one thing at a time, and do </a:t>
            </a:r>
            <a:r>
              <a:rPr lang="en-US" altLang="zh-CN" sz="16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well</a:t>
            </a:r>
            <a:r>
              <a:rPr lang="zh-CN" altLang="en-US" sz="16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！</a:t>
            </a:r>
            <a:endParaRPr lang="en-US" altLang="zh-CN" sz="1600" i="1" dirty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869058" y="3484044"/>
            <a:ext cx="2443722" cy="419211"/>
            <a:chOff x="8931239" y="4779393"/>
            <a:chExt cx="2443722" cy="419211"/>
          </a:xfrm>
        </p:grpSpPr>
        <p:sp>
          <p:nvSpPr>
            <p:cNvPr id="14" name="文本框 13"/>
            <p:cNvSpPr txBox="1"/>
            <p:nvPr/>
          </p:nvSpPr>
          <p:spPr>
            <a:xfrm>
              <a:off x="9270999" y="4798494"/>
              <a:ext cx="21039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  <a:cs typeface="+mn-cs"/>
                </a:rPr>
                <a:t>汇报人：冯方慧</a:t>
              </a:r>
            </a:p>
          </p:txBody>
        </p:sp>
        <p:sp>
          <p:nvSpPr>
            <p:cNvPr id="15" name="圆角矩形 14"/>
            <p:cNvSpPr/>
            <p:nvPr/>
          </p:nvSpPr>
          <p:spPr>
            <a:xfrm rot="2700000">
              <a:off x="8931239" y="4779393"/>
              <a:ext cx="376756" cy="3767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6" name="椭圆 14"/>
            <p:cNvSpPr/>
            <p:nvPr/>
          </p:nvSpPr>
          <p:spPr>
            <a:xfrm>
              <a:off x="9032842" y="4871950"/>
              <a:ext cx="173551" cy="191642"/>
            </a:xfrm>
            <a:custGeom>
              <a:avLst/>
              <a:gdLst>
                <a:gd name="T0" fmla="*/ 4679 w 5850"/>
                <a:gd name="T1" fmla="*/ 4350 h 6469"/>
                <a:gd name="T2" fmla="*/ 3615 w 5850"/>
                <a:gd name="T3" fmla="*/ 3289 h 6469"/>
                <a:gd name="T4" fmla="*/ 3638 w 5850"/>
                <a:gd name="T5" fmla="*/ 3151 h 6469"/>
                <a:gd name="T6" fmla="*/ 3969 w 5850"/>
                <a:gd name="T7" fmla="*/ 2500 h 6469"/>
                <a:gd name="T8" fmla="*/ 4273 w 5850"/>
                <a:gd name="T9" fmla="*/ 1950 h 6469"/>
                <a:gd name="T10" fmla="*/ 4154 w 5850"/>
                <a:gd name="T11" fmla="*/ 1678 h 6469"/>
                <a:gd name="T12" fmla="*/ 4238 w 5850"/>
                <a:gd name="T13" fmla="*/ 1107 h 6469"/>
                <a:gd name="T14" fmla="*/ 2940 w 5850"/>
                <a:gd name="T15" fmla="*/ 0 h 6469"/>
                <a:gd name="T16" fmla="*/ 2925 w 5850"/>
                <a:gd name="T17" fmla="*/ 0 h 6469"/>
                <a:gd name="T18" fmla="*/ 2911 w 5850"/>
                <a:gd name="T19" fmla="*/ 0 h 6469"/>
                <a:gd name="T20" fmla="*/ 1612 w 5850"/>
                <a:gd name="T21" fmla="*/ 1107 h 6469"/>
                <a:gd name="T22" fmla="*/ 1696 w 5850"/>
                <a:gd name="T23" fmla="*/ 1678 h 6469"/>
                <a:gd name="T24" fmla="*/ 1578 w 5850"/>
                <a:gd name="T25" fmla="*/ 1950 h 6469"/>
                <a:gd name="T26" fmla="*/ 1881 w 5850"/>
                <a:gd name="T27" fmla="*/ 2500 h 6469"/>
                <a:gd name="T28" fmla="*/ 2213 w 5850"/>
                <a:gd name="T29" fmla="*/ 3151 h 6469"/>
                <a:gd name="T30" fmla="*/ 2235 w 5850"/>
                <a:gd name="T31" fmla="*/ 3289 h 6469"/>
                <a:gd name="T32" fmla="*/ 1172 w 5850"/>
                <a:gd name="T33" fmla="*/ 4350 h 6469"/>
                <a:gd name="T34" fmla="*/ 0 w 5850"/>
                <a:gd name="T35" fmla="*/ 5141 h 6469"/>
                <a:gd name="T36" fmla="*/ 0 w 5850"/>
                <a:gd name="T37" fmla="*/ 6469 h 6469"/>
                <a:gd name="T38" fmla="*/ 2923 w 5850"/>
                <a:gd name="T39" fmla="*/ 6469 h 6469"/>
                <a:gd name="T40" fmla="*/ 2927 w 5850"/>
                <a:gd name="T41" fmla="*/ 6469 h 6469"/>
                <a:gd name="T42" fmla="*/ 5850 w 5850"/>
                <a:gd name="T43" fmla="*/ 6469 h 6469"/>
                <a:gd name="T44" fmla="*/ 5850 w 5850"/>
                <a:gd name="T45" fmla="*/ 5141 h 6469"/>
                <a:gd name="T46" fmla="*/ 4679 w 5850"/>
                <a:gd name="T47" fmla="*/ 4350 h 6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850" h="6469">
                  <a:moveTo>
                    <a:pt x="4679" y="4350"/>
                  </a:moveTo>
                  <a:cubicBezTo>
                    <a:pt x="3873" y="4059"/>
                    <a:pt x="3615" y="3814"/>
                    <a:pt x="3615" y="3289"/>
                  </a:cubicBezTo>
                  <a:cubicBezTo>
                    <a:pt x="3615" y="3231"/>
                    <a:pt x="3624" y="3187"/>
                    <a:pt x="3638" y="3151"/>
                  </a:cubicBezTo>
                  <a:cubicBezTo>
                    <a:pt x="3701" y="2989"/>
                    <a:pt x="3881" y="2971"/>
                    <a:pt x="3969" y="2500"/>
                  </a:cubicBezTo>
                  <a:cubicBezTo>
                    <a:pt x="4014" y="2260"/>
                    <a:pt x="4231" y="2496"/>
                    <a:pt x="4273" y="1950"/>
                  </a:cubicBezTo>
                  <a:cubicBezTo>
                    <a:pt x="4273" y="1732"/>
                    <a:pt x="4154" y="1678"/>
                    <a:pt x="4154" y="1678"/>
                  </a:cubicBezTo>
                  <a:cubicBezTo>
                    <a:pt x="4154" y="1678"/>
                    <a:pt x="4215" y="1355"/>
                    <a:pt x="4238" y="1107"/>
                  </a:cubicBezTo>
                  <a:cubicBezTo>
                    <a:pt x="4268" y="798"/>
                    <a:pt x="4058" y="0"/>
                    <a:pt x="2940" y="0"/>
                  </a:cubicBezTo>
                  <a:cubicBezTo>
                    <a:pt x="2935" y="0"/>
                    <a:pt x="2930" y="0"/>
                    <a:pt x="2925" y="0"/>
                  </a:cubicBezTo>
                  <a:cubicBezTo>
                    <a:pt x="2921" y="0"/>
                    <a:pt x="2916" y="0"/>
                    <a:pt x="2911" y="0"/>
                  </a:cubicBezTo>
                  <a:cubicBezTo>
                    <a:pt x="1793" y="0"/>
                    <a:pt x="1583" y="798"/>
                    <a:pt x="1612" y="1107"/>
                  </a:cubicBezTo>
                  <a:cubicBezTo>
                    <a:pt x="1636" y="1355"/>
                    <a:pt x="1696" y="1678"/>
                    <a:pt x="1696" y="1678"/>
                  </a:cubicBezTo>
                  <a:cubicBezTo>
                    <a:pt x="1696" y="1678"/>
                    <a:pt x="1578" y="1732"/>
                    <a:pt x="1578" y="1950"/>
                  </a:cubicBezTo>
                  <a:cubicBezTo>
                    <a:pt x="1619" y="2496"/>
                    <a:pt x="1837" y="2260"/>
                    <a:pt x="1881" y="2500"/>
                  </a:cubicBezTo>
                  <a:cubicBezTo>
                    <a:pt x="1970" y="2971"/>
                    <a:pt x="2150" y="2989"/>
                    <a:pt x="2213" y="3151"/>
                  </a:cubicBezTo>
                  <a:cubicBezTo>
                    <a:pt x="2227" y="3187"/>
                    <a:pt x="2235" y="3231"/>
                    <a:pt x="2235" y="3289"/>
                  </a:cubicBezTo>
                  <a:cubicBezTo>
                    <a:pt x="2235" y="3814"/>
                    <a:pt x="1978" y="4059"/>
                    <a:pt x="1172" y="4350"/>
                  </a:cubicBezTo>
                  <a:cubicBezTo>
                    <a:pt x="364" y="4641"/>
                    <a:pt x="0" y="4938"/>
                    <a:pt x="0" y="5141"/>
                  </a:cubicBezTo>
                  <a:lnTo>
                    <a:pt x="0" y="6469"/>
                  </a:lnTo>
                  <a:lnTo>
                    <a:pt x="2923" y="6469"/>
                  </a:lnTo>
                  <a:lnTo>
                    <a:pt x="2927" y="6469"/>
                  </a:lnTo>
                  <a:lnTo>
                    <a:pt x="5850" y="6469"/>
                  </a:lnTo>
                  <a:lnTo>
                    <a:pt x="5850" y="5141"/>
                  </a:lnTo>
                  <a:cubicBezTo>
                    <a:pt x="5850" y="4938"/>
                    <a:pt x="5487" y="4641"/>
                    <a:pt x="4679" y="43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0658733" y="6187913"/>
            <a:ext cx="1533267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27799" y="4107284"/>
            <a:ext cx="5733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anose="020B0502020202020204" pitchFamily="34" charset="0"/>
                <a:ea typeface="微软雅黑"/>
              </a:rPr>
              <a:t>第一组：杜孟泽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anose="020B0502020202020204" pitchFamily="34" charset="0"/>
                <a:ea typeface="微软雅黑"/>
              </a:rPr>
              <a:t>、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anose="020B0502020202020204" pitchFamily="34" charset="0"/>
                <a:ea typeface="微软雅黑"/>
              </a:rPr>
              <a:t>李诗语、金艳平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anose="020B0502020202020204" pitchFamily="34" charset="0"/>
                <a:ea typeface="微软雅黑"/>
              </a:rPr>
              <a:t>、冯方慧、张梦洁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23843" y="4511368"/>
            <a:ext cx="2407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anose="020B0502020202020204" pitchFamily="34" charset="0"/>
                <a:ea typeface="微软雅黑"/>
              </a:rPr>
              <a:t>CDA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anose="020B0502020202020204" pitchFamily="34" charset="0"/>
                <a:ea typeface="微软雅黑"/>
              </a:rPr>
              <a:t>数据分析就业班</a:t>
            </a:r>
          </a:p>
        </p:txBody>
      </p:sp>
    </p:spTree>
    <p:extLst>
      <p:ext uri="{BB962C8B-B14F-4D97-AF65-F5344CB8AC3E}">
        <p14:creationId xmlns:p14="http://schemas.microsoft.com/office/powerpoint/2010/main" val="56517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/>
      <p:bldP spid="10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297197" y="4714717"/>
            <a:ext cx="3894803" cy="2143282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1"/>
            <a:ext cx="2304976" cy="1268412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1195529" y="485297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周销售</a:t>
            </a:r>
            <a:r>
              <a:rPr lang="zh-CN" altLang="en-US" sz="28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分析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46" y="1547478"/>
            <a:ext cx="7875794" cy="218489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80" y="4074269"/>
            <a:ext cx="7723360" cy="218489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65972" y="1205585"/>
            <a:ext cx="2039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买家实际支付</a:t>
            </a:r>
            <a:r>
              <a:rPr lang="zh-CN" altLang="en-US" dirty="0" smtClean="0"/>
              <a:t>金额：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265972" y="3814612"/>
            <a:ext cx="2039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宝贝总数量：</a:t>
            </a:r>
          </a:p>
        </p:txBody>
      </p:sp>
      <p:sp>
        <p:nvSpPr>
          <p:cNvPr id="15" name="矩形 14"/>
          <p:cNvSpPr/>
          <p:nvPr/>
        </p:nvSpPr>
        <p:spPr>
          <a:xfrm>
            <a:off x="8500841" y="1646559"/>
            <a:ext cx="2766428" cy="4149807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34656" y="2244951"/>
            <a:ext cx="23621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 将时间按周分割，分别对买家实际支付金额，和宝贝数量做出一个时序分析图，可以看出在</a:t>
            </a:r>
            <a:r>
              <a:rPr lang="en-US" altLang="zh-CN" dirty="0" smtClean="0"/>
              <a:t>4</a:t>
            </a:r>
            <a:r>
              <a:rPr lang="zh-CN" altLang="en-US" dirty="0" smtClean="0"/>
              <a:t>月中旬销量是最高的。</a:t>
            </a:r>
            <a:endParaRPr lang="en-US" altLang="zh-CN" dirty="0" smtClean="0"/>
          </a:p>
          <a:p>
            <a:r>
              <a:rPr lang="zh-CN" altLang="en-US" dirty="0" smtClean="0"/>
              <a:t>       从两个图的趋势对比可以看出，这些产品的价值没有特别大的差别。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73683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>
            <a:extLst>
              <a:ext uri="{FF2B5EF4-FFF2-40B4-BE49-F238E27FC236}">
                <a16:creationId xmlns:a16="http://schemas.microsoft.com/office/drawing/2014/main" id="{CBCE2F27-1948-4AAF-B7D2-B7B4F23C2784}"/>
              </a:ext>
            </a:extLst>
          </p:cNvPr>
          <p:cNvSpPr/>
          <p:nvPr/>
        </p:nvSpPr>
        <p:spPr>
          <a:xfrm>
            <a:off x="1392014" y="4777274"/>
            <a:ext cx="8191824" cy="79919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由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以上两个图可以看出，每天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10:00-15;00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为订单高峰期，在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14:00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出现峰值； 同时，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19:00-22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00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也为高峰期，在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20:00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出现峰值。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297197" y="4714717"/>
            <a:ext cx="3894803" cy="2143282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1"/>
            <a:ext cx="2304976" cy="1268412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1195529" y="485297"/>
            <a:ext cx="2739853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28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24</a:t>
            </a:r>
            <a:r>
              <a:rPr lang="zh-CN" altLang="en-US" sz="28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小时销售</a:t>
            </a:r>
            <a:r>
              <a:rPr lang="zh-CN" altLang="en-US" sz="28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分析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5529" y="1889851"/>
            <a:ext cx="5101099" cy="271428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9980" y="1889851"/>
            <a:ext cx="5094623" cy="27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611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1"/>
            <a:ext cx="2304976" cy="1268412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297197" y="4714718"/>
            <a:ext cx="3894803" cy="2143282"/>
          </a:xfrm>
          <a:prstGeom prst="rect">
            <a:avLst/>
          </a:prstGeom>
        </p:spPr>
      </p:pic>
      <p:sp>
        <p:nvSpPr>
          <p:cNvPr id="56" name="文本框 55"/>
          <p:cNvSpPr txBox="1"/>
          <p:nvPr/>
        </p:nvSpPr>
        <p:spPr>
          <a:xfrm>
            <a:off x="1195529" y="485297"/>
            <a:ext cx="4435830" cy="95410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客户分析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--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客户贡献率分析</a:t>
            </a:r>
          </a:p>
          <a:p>
            <a:endParaRPr lang="zh-CN" altLang="en-US" sz="28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03" y="1562582"/>
            <a:ext cx="6686229" cy="422377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620376" y="1562582"/>
            <a:ext cx="457162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根据客户</a:t>
            </a:r>
            <a:r>
              <a:rPr lang="en-US" altLang="zh-CN" sz="2000" dirty="0" smtClean="0"/>
              <a:t>120</a:t>
            </a:r>
            <a:r>
              <a:rPr lang="zh-CN" altLang="en-US" sz="2000" dirty="0" smtClean="0"/>
              <a:t>天平均购买量对客户进行划分：</a:t>
            </a:r>
            <a:endParaRPr lang="en-US" altLang="zh-CN" sz="2000" dirty="0" smtClean="0"/>
          </a:p>
          <a:p>
            <a:r>
              <a:rPr lang="en-US" altLang="zh-CN" sz="2000" dirty="0" smtClean="0"/>
              <a:t>[1,5]</a:t>
            </a:r>
            <a:r>
              <a:rPr lang="zh-CN" altLang="en-US" sz="2000" dirty="0" smtClean="0"/>
              <a:t>单个消费者</a:t>
            </a:r>
            <a:endParaRPr lang="en-US" altLang="zh-CN" sz="2000" dirty="0" smtClean="0"/>
          </a:p>
          <a:p>
            <a:r>
              <a:rPr lang="en-US" altLang="zh-CN" sz="2000" dirty="0" smtClean="0"/>
              <a:t>(5,20]</a:t>
            </a:r>
            <a:r>
              <a:rPr lang="zh-CN" altLang="en-US" sz="2000" dirty="0" smtClean="0"/>
              <a:t>小型商家</a:t>
            </a:r>
            <a:endParaRPr lang="en-US" altLang="zh-CN" sz="2000" dirty="0" smtClean="0"/>
          </a:p>
          <a:p>
            <a:r>
              <a:rPr lang="en-US" altLang="zh-CN" sz="2000" dirty="0" smtClean="0"/>
              <a:t>(20,100]</a:t>
            </a:r>
            <a:r>
              <a:rPr lang="zh-CN" altLang="en-US" sz="2000" dirty="0" smtClean="0"/>
              <a:t>中型商家</a:t>
            </a:r>
            <a:endParaRPr lang="en-US" altLang="zh-CN" sz="2000" dirty="0" smtClean="0"/>
          </a:p>
          <a:p>
            <a:r>
              <a:rPr lang="en-US" altLang="zh-CN" sz="2000" dirty="0" smtClean="0"/>
              <a:t>100</a:t>
            </a:r>
            <a:r>
              <a:rPr lang="zh-CN" altLang="en-US" sz="2000" dirty="0" smtClean="0"/>
              <a:t>以上大型商家</a:t>
            </a:r>
            <a:endParaRPr lang="en-US" altLang="zh-CN" sz="2000" dirty="0" smtClean="0"/>
          </a:p>
          <a:p>
            <a:r>
              <a:rPr lang="zh-CN" altLang="en-US" sz="2000" dirty="0"/>
              <a:t>单个</a:t>
            </a:r>
            <a:r>
              <a:rPr lang="zh-CN" altLang="en-US" sz="2000" dirty="0" smtClean="0"/>
              <a:t>消费者为主要客户群占比</a:t>
            </a:r>
            <a:r>
              <a:rPr lang="en-US" altLang="zh-CN" sz="2000" dirty="0" smtClean="0"/>
              <a:t>85%</a:t>
            </a:r>
            <a:r>
              <a:rPr lang="zh-CN" altLang="en-US" sz="2000" dirty="0" smtClean="0"/>
              <a:t>大中小型商家仅占</a:t>
            </a:r>
            <a:r>
              <a:rPr lang="en-US" altLang="zh-CN" sz="2000" dirty="0" smtClean="0"/>
              <a:t>15% </a:t>
            </a:r>
            <a:r>
              <a:rPr lang="zh-CN" altLang="en-US" sz="2000" dirty="0" smtClean="0"/>
              <a:t>符合</a:t>
            </a:r>
            <a:r>
              <a:rPr lang="en-US" altLang="zh-CN" sz="2000" dirty="0" smtClean="0"/>
              <a:t>B2C</a:t>
            </a:r>
            <a:r>
              <a:rPr lang="zh-CN" altLang="en-US" sz="2000" dirty="0" smtClean="0"/>
              <a:t>的情况</a:t>
            </a:r>
            <a:endParaRPr lang="en-US" altLang="zh-CN" sz="2000" dirty="0" smtClean="0"/>
          </a:p>
          <a:p>
            <a:endParaRPr lang="zh-CN" altLang="en-US" sz="14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49153" y="4202247"/>
            <a:ext cx="3721886" cy="158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648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7916120" y="1439404"/>
            <a:ext cx="2814497" cy="4648200"/>
            <a:chOff x="4663634" y="1851026"/>
            <a:chExt cx="2814497" cy="3787774"/>
          </a:xfrm>
        </p:grpSpPr>
        <p:sp>
          <p:nvSpPr>
            <p:cNvPr id="8" name="Rectangle: Rounded Corners 53"/>
            <p:cNvSpPr/>
            <p:nvPr/>
          </p:nvSpPr>
          <p:spPr>
            <a:xfrm>
              <a:off x="4663634" y="1851026"/>
              <a:ext cx="2814497" cy="3787774"/>
            </a:xfrm>
            <a:prstGeom prst="roundRect">
              <a:avLst>
                <a:gd name="adj" fmla="val 5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228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50"/>
            <p:cNvSpPr>
              <a:spLocks/>
            </p:cNvSpPr>
            <p:nvPr/>
          </p:nvSpPr>
          <p:spPr bwMode="auto">
            <a:xfrm>
              <a:off x="5754842" y="2309017"/>
              <a:ext cx="661953" cy="661953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E3EB1709-6D20-4440-8800-976CC5E9712E}"/>
                </a:ext>
              </a:extLst>
            </p:cNvPr>
            <p:cNvSpPr/>
            <p:nvPr/>
          </p:nvSpPr>
          <p:spPr>
            <a:xfrm>
              <a:off x="4897141" y="3184252"/>
              <a:ext cx="2348502" cy="32707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1"/>
            <a:ext cx="2304976" cy="1268412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297197" y="4714718"/>
            <a:ext cx="3894803" cy="2143282"/>
          </a:xfrm>
          <a:prstGeom prst="rect">
            <a:avLst/>
          </a:prstGeom>
        </p:spPr>
      </p:pic>
      <p:sp>
        <p:nvSpPr>
          <p:cNvPr id="56" name="文本框 55"/>
          <p:cNvSpPr txBox="1"/>
          <p:nvPr/>
        </p:nvSpPr>
        <p:spPr>
          <a:xfrm>
            <a:off x="859337" y="399801"/>
            <a:ext cx="4637808" cy="95410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  客户</a:t>
            </a:r>
            <a:r>
              <a:rPr lang="zh-CN" altLang="en-US" sz="28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分析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--</a:t>
            </a: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客户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复购率</a:t>
            </a: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分析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zh-CN" altLang="en-US" sz="28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956137" y="3495725"/>
            <a:ext cx="277448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      五个月内</a:t>
            </a:r>
            <a:r>
              <a:rPr lang="zh-CN" altLang="en-US" sz="2000" dirty="0">
                <a:solidFill>
                  <a:schemeClr val="bg1"/>
                </a:solidFill>
              </a:rPr>
              <a:t>客户复购</a:t>
            </a:r>
            <a:r>
              <a:rPr lang="zh-CN" altLang="en-US" sz="2000" dirty="0" smtClean="0">
                <a:solidFill>
                  <a:schemeClr val="bg1"/>
                </a:solidFill>
              </a:rPr>
              <a:t>率</a:t>
            </a:r>
            <a:r>
              <a:rPr lang="en-US" altLang="zh-CN" sz="2000" dirty="0" smtClean="0">
                <a:solidFill>
                  <a:schemeClr val="bg1"/>
                </a:solidFill>
              </a:rPr>
              <a:t>18.63</a:t>
            </a:r>
            <a:r>
              <a:rPr lang="en-US" altLang="zh-CN" sz="2000" dirty="0">
                <a:solidFill>
                  <a:schemeClr val="bg1"/>
                </a:solidFill>
              </a:rPr>
              <a:t>%</a:t>
            </a:r>
            <a:r>
              <a:rPr lang="zh-CN" altLang="en-US" sz="2000" dirty="0" smtClean="0">
                <a:solidFill>
                  <a:schemeClr val="bg1"/>
                </a:solidFill>
              </a:rPr>
              <a:t>，且</a:t>
            </a:r>
            <a:r>
              <a:rPr lang="en-US" altLang="zh-CN" sz="2000" dirty="0" smtClean="0">
                <a:solidFill>
                  <a:schemeClr val="bg1"/>
                </a:solidFill>
              </a:rPr>
              <a:t>10</a:t>
            </a:r>
            <a:r>
              <a:rPr lang="zh-CN" altLang="en-US" sz="2000" dirty="0" smtClean="0">
                <a:solidFill>
                  <a:schemeClr val="bg1"/>
                </a:solidFill>
              </a:rPr>
              <a:t>次以上的人数占比不到</a:t>
            </a:r>
            <a:r>
              <a:rPr lang="en-US" altLang="zh-CN" sz="2000" dirty="0" smtClean="0">
                <a:solidFill>
                  <a:schemeClr val="bg1"/>
                </a:solidFill>
              </a:rPr>
              <a:t>1%</a:t>
            </a:r>
            <a:r>
              <a:rPr lang="zh-CN" altLang="en-US" sz="2000" dirty="0" smtClean="0">
                <a:solidFill>
                  <a:schemeClr val="bg1"/>
                </a:solidFill>
              </a:rPr>
              <a:t>，说明该</a:t>
            </a:r>
            <a:r>
              <a:rPr lang="zh-CN" altLang="en-US" sz="2000" dirty="0">
                <a:solidFill>
                  <a:schemeClr val="bg1"/>
                </a:solidFill>
              </a:rPr>
              <a:t>平台客户粘性</a:t>
            </a:r>
            <a:r>
              <a:rPr lang="zh-CN" altLang="en-US" sz="2000" dirty="0" smtClean="0">
                <a:solidFill>
                  <a:schemeClr val="bg1"/>
                </a:solidFill>
              </a:rPr>
              <a:t>较低</a:t>
            </a:r>
            <a:endParaRPr lang="zh-CN" altLang="en-US" sz="2000" dirty="0">
              <a:solidFill>
                <a:schemeClr val="bg1"/>
              </a:solidFill>
            </a:endParaRPr>
          </a:p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9337" y="1439404"/>
            <a:ext cx="65151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66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252432" y="2164466"/>
            <a:ext cx="3983415" cy="387307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1"/>
            <a:ext cx="2304976" cy="1268412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297197" y="4714718"/>
            <a:ext cx="3894803" cy="2143282"/>
          </a:xfrm>
          <a:prstGeom prst="rect">
            <a:avLst/>
          </a:prstGeom>
        </p:spPr>
      </p:pic>
      <p:sp>
        <p:nvSpPr>
          <p:cNvPr id="56" name="文本框 55"/>
          <p:cNvSpPr txBox="1"/>
          <p:nvPr/>
        </p:nvSpPr>
        <p:spPr>
          <a:xfrm>
            <a:off x="1195529" y="485297"/>
            <a:ext cx="4076757" cy="95410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客户分析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--</a:t>
            </a: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客户性格分析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zh-CN" altLang="en-US" sz="28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52431" y="2308484"/>
            <a:ext cx="398341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将数据按买家会员进行分组，计算每个订单创建时间与付款时间的差值，将客户分为三种类型：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0-10min   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：果断型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10-30min  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：一般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30min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以上 ：犹豫型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</a:t>
            </a:r>
          </a:p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以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订单付款时间与订单创建时间的差值为判断依据，将客户粗略地分为果断型、一般型和犹豫型。大部分客户都属于果断型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935" y="2164466"/>
            <a:ext cx="6406497" cy="3873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21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096000" y="2934035"/>
            <a:ext cx="5045077" cy="594295"/>
            <a:chOff x="6096000" y="2934035"/>
            <a:chExt cx="5045077" cy="594295"/>
          </a:xfrm>
        </p:grpSpPr>
        <p:sp>
          <p:nvSpPr>
            <p:cNvPr id="19" name="Oval 23"/>
            <p:cNvSpPr/>
            <p:nvPr/>
          </p:nvSpPr>
          <p:spPr>
            <a:xfrm>
              <a:off x="6096000" y="2949147"/>
              <a:ext cx="579183" cy="5791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2794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0" name="Freeform: Shape 25"/>
            <p:cNvSpPr>
              <a:spLocks/>
            </p:cNvSpPr>
            <p:nvPr/>
          </p:nvSpPr>
          <p:spPr bwMode="auto">
            <a:xfrm>
              <a:off x="6303631" y="3167941"/>
              <a:ext cx="152136" cy="153144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1 w 64"/>
                <a:gd name="T11" fmla="*/ 47 h 64"/>
                <a:gd name="T12" fmla="*/ 17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1 w 64"/>
                <a:gd name="T19" fmla="*/ 4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49"/>
                    <a:pt x="15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1" y="47"/>
                  </a:moveTo>
                  <a:cubicBezTo>
                    <a:pt x="42" y="57"/>
                    <a:pt x="27" y="59"/>
                    <a:pt x="17" y="50"/>
                  </a:cubicBezTo>
                  <a:cubicBezTo>
                    <a:pt x="7" y="41"/>
                    <a:pt x="6" y="26"/>
                    <a:pt x="14" y="16"/>
                  </a:cubicBezTo>
                  <a:cubicBezTo>
                    <a:pt x="23" y="6"/>
                    <a:pt x="38" y="5"/>
                    <a:pt x="48" y="14"/>
                  </a:cubicBezTo>
                  <a:cubicBezTo>
                    <a:pt x="58" y="22"/>
                    <a:pt x="59" y="37"/>
                    <a:pt x="51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26"/>
            <p:cNvSpPr>
              <a:spLocks/>
            </p:cNvSpPr>
            <p:nvPr/>
          </p:nvSpPr>
          <p:spPr bwMode="auto">
            <a:xfrm>
              <a:off x="6341916" y="3206226"/>
              <a:ext cx="42316" cy="4332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8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4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10" y="4"/>
                    <a:pt x="16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1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27"/>
            <p:cNvSpPr>
              <a:spLocks/>
            </p:cNvSpPr>
            <p:nvPr/>
          </p:nvSpPr>
          <p:spPr bwMode="auto">
            <a:xfrm>
              <a:off x="6227059" y="3101444"/>
              <a:ext cx="305279" cy="257926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6 w 128"/>
                <a:gd name="T5" fmla="*/ 7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7 h 108"/>
                <a:gd name="T12" fmla="*/ 28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2 w 128"/>
                <a:gd name="T41" fmla="*/ 32 h 108"/>
                <a:gd name="T42" fmla="*/ 34 w 128"/>
                <a:gd name="T43" fmla="*/ 28 h 108"/>
                <a:gd name="T44" fmla="*/ 41 w 128"/>
                <a:gd name="T45" fmla="*/ 10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0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4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35" y="3"/>
                    <a:pt x="33" y="7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5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6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2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9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10" y="32"/>
                    <a:pt x="12" y="32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9"/>
                    <a:pt x="43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8" y="9"/>
                    <a:pt x="88" y="10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6806241" y="2934035"/>
              <a:ext cx="4334836" cy="590298"/>
              <a:chOff x="874711" y="3382338"/>
              <a:chExt cx="4334836" cy="590298"/>
            </a:xfrm>
          </p:grpSpPr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E3EB1709-6D20-4440-8800-976CC5E9712E}"/>
                  </a:ext>
                </a:extLst>
              </p:cNvPr>
              <p:cNvSpPr/>
              <p:nvPr/>
            </p:nvSpPr>
            <p:spPr>
              <a:xfrm>
                <a:off x="874712" y="3677812"/>
                <a:ext cx="4203776" cy="29482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CBCE2F27-1948-4AAF-B7D2-B7B4F23C2784}"/>
                  </a:ext>
                </a:extLst>
              </p:cNvPr>
              <p:cNvSpPr/>
              <p:nvPr/>
            </p:nvSpPr>
            <p:spPr>
              <a:xfrm>
                <a:off x="874711" y="3382338"/>
                <a:ext cx="4334836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需要买家会员名和宝贝标题两个字段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6096000" y="4081867"/>
            <a:ext cx="4914018" cy="579183"/>
            <a:chOff x="6096000" y="4074563"/>
            <a:chExt cx="4914018" cy="579183"/>
          </a:xfrm>
        </p:grpSpPr>
        <p:sp>
          <p:nvSpPr>
            <p:cNvPr id="15" name="Oval 17"/>
            <p:cNvSpPr/>
            <p:nvPr/>
          </p:nvSpPr>
          <p:spPr>
            <a:xfrm>
              <a:off x="6096000" y="4074563"/>
              <a:ext cx="579183" cy="5791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2794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16" name="Freeform: Shape 19"/>
            <p:cNvSpPr>
              <a:spLocks/>
            </p:cNvSpPr>
            <p:nvPr/>
          </p:nvSpPr>
          <p:spPr bwMode="auto">
            <a:xfrm>
              <a:off x="6236631" y="4226418"/>
              <a:ext cx="286137" cy="306286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8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9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1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9" y="8"/>
                    <a:pt x="112" y="11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20"/>
            <p:cNvSpPr>
              <a:spLocks/>
            </p:cNvSpPr>
            <p:nvPr/>
          </p:nvSpPr>
          <p:spPr bwMode="auto">
            <a:xfrm>
              <a:off x="6274917" y="4264704"/>
              <a:ext cx="209565" cy="191429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3 w 88"/>
                <a:gd name="T47" fmla="*/ 60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8 w 88"/>
                <a:gd name="T59" fmla="*/ 60 h 80"/>
                <a:gd name="T60" fmla="*/ 68 w 88"/>
                <a:gd name="T61" fmla="*/ 48 h 80"/>
                <a:gd name="T62" fmla="*/ 84 w 88"/>
                <a:gd name="T63" fmla="*/ 65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7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7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44"/>
                    <a:pt x="70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2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8" y="60"/>
                    <a:pt x="58" y="60"/>
                    <a:pt x="58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5"/>
                    <a:pt x="84" y="65"/>
                    <a:pt x="84" y="65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21"/>
            <p:cNvSpPr>
              <a:spLocks/>
            </p:cNvSpPr>
            <p:nvPr/>
          </p:nvSpPr>
          <p:spPr bwMode="auto">
            <a:xfrm>
              <a:off x="6388767" y="4293922"/>
              <a:ext cx="57429" cy="57428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4"/>
                    <a:pt x="12" y="24"/>
                  </a:cubicBezTo>
                  <a:close/>
                  <a:moveTo>
                    <a:pt x="12" y="4"/>
                  </a:moveTo>
                  <a:cubicBezTo>
                    <a:pt x="17" y="4"/>
                    <a:pt x="20" y="7"/>
                    <a:pt x="20" y="12"/>
                  </a:cubicBezTo>
                  <a:cubicBezTo>
                    <a:pt x="20" y="16"/>
                    <a:pt x="17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7"/>
                    <a:pt x="8" y="4"/>
                    <a:pt x="1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6806241" y="4091803"/>
              <a:ext cx="4203777" cy="516428"/>
              <a:chOff x="874711" y="3456208"/>
              <a:chExt cx="4203777" cy="516428"/>
            </a:xfrm>
          </p:grpSpPr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id="{E3EB1709-6D20-4440-8800-976CC5E9712E}"/>
                  </a:ext>
                </a:extLst>
              </p:cNvPr>
              <p:cNvSpPr/>
              <p:nvPr/>
            </p:nvSpPr>
            <p:spPr>
              <a:xfrm>
                <a:off x="874712" y="3677812"/>
                <a:ext cx="4203776" cy="29482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id="{CBCE2F27-1948-4AAF-B7D2-B7B4F23C2784}"/>
                  </a:ext>
                </a:extLst>
              </p:cNvPr>
              <p:cNvSpPr/>
              <p:nvPr/>
            </p:nvSpPr>
            <p:spPr>
              <a:xfrm>
                <a:off x="874711" y="3456208"/>
                <a:ext cx="2638700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构建用户</a:t>
                </a:r>
                <a:r>
                  <a:rPr lang="en-US" altLang="zh-CN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-</a:t>
                </a:r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产品矩阵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6096000" y="5199979"/>
            <a:ext cx="3348941" cy="579183"/>
            <a:chOff x="6096000" y="5199979"/>
            <a:chExt cx="3348941" cy="579183"/>
          </a:xfrm>
        </p:grpSpPr>
        <p:sp>
          <p:nvSpPr>
            <p:cNvPr id="7" name="Oval 7"/>
            <p:cNvSpPr/>
            <p:nvPr/>
          </p:nvSpPr>
          <p:spPr>
            <a:xfrm>
              <a:off x="6096000" y="5199979"/>
              <a:ext cx="579183" cy="57918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outerShdw blurRad="2794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8" name="Freeform: Shape 9"/>
            <p:cNvSpPr>
              <a:spLocks/>
            </p:cNvSpPr>
            <p:nvPr/>
          </p:nvSpPr>
          <p:spPr bwMode="auto">
            <a:xfrm>
              <a:off x="6272902" y="5423872"/>
              <a:ext cx="197474" cy="153143"/>
            </a:xfrm>
            <a:custGeom>
              <a:avLst/>
              <a:gdLst>
                <a:gd name="T0" fmla="*/ 74 w 83"/>
                <a:gd name="T1" fmla="*/ 3 h 64"/>
                <a:gd name="T2" fmla="*/ 41 w 83"/>
                <a:gd name="T3" fmla="*/ 0 h 64"/>
                <a:gd name="T4" fmla="*/ 8 w 83"/>
                <a:gd name="T5" fmla="*/ 3 h 64"/>
                <a:gd name="T6" fmla="*/ 5 w 83"/>
                <a:gd name="T7" fmla="*/ 6 h 64"/>
                <a:gd name="T8" fmla="*/ 5 w 83"/>
                <a:gd name="T9" fmla="*/ 58 h 64"/>
                <a:gd name="T10" fmla="*/ 8 w 83"/>
                <a:gd name="T11" fmla="*/ 61 h 64"/>
                <a:gd name="T12" fmla="*/ 41 w 83"/>
                <a:gd name="T13" fmla="*/ 64 h 64"/>
                <a:gd name="T14" fmla="*/ 74 w 83"/>
                <a:gd name="T15" fmla="*/ 61 h 64"/>
                <a:gd name="T16" fmla="*/ 77 w 83"/>
                <a:gd name="T17" fmla="*/ 58 h 64"/>
                <a:gd name="T18" fmla="*/ 77 w 83"/>
                <a:gd name="T19" fmla="*/ 6 h 64"/>
                <a:gd name="T20" fmla="*/ 74 w 83"/>
                <a:gd name="T21" fmla="*/ 3 h 64"/>
                <a:gd name="T22" fmla="*/ 73 w 83"/>
                <a:gd name="T23" fmla="*/ 57 h 64"/>
                <a:gd name="T24" fmla="*/ 9 w 83"/>
                <a:gd name="T25" fmla="*/ 57 h 64"/>
                <a:gd name="T26" fmla="*/ 9 w 83"/>
                <a:gd name="T27" fmla="*/ 7 h 64"/>
                <a:gd name="T28" fmla="*/ 73 w 83"/>
                <a:gd name="T29" fmla="*/ 7 h 64"/>
                <a:gd name="T30" fmla="*/ 73 w 83"/>
                <a:gd name="T31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64">
                  <a:moveTo>
                    <a:pt x="74" y="3"/>
                  </a:moveTo>
                  <a:cubicBezTo>
                    <a:pt x="63" y="1"/>
                    <a:pt x="52" y="0"/>
                    <a:pt x="41" y="0"/>
                  </a:cubicBezTo>
                  <a:cubicBezTo>
                    <a:pt x="30" y="0"/>
                    <a:pt x="19" y="1"/>
                    <a:pt x="8" y="3"/>
                  </a:cubicBezTo>
                  <a:cubicBezTo>
                    <a:pt x="7" y="3"/>
                    <a:pt x="6" y="4"/>
                    <a:pt x="5" y="6"/>
                  </a:cubicBezTo>
                  <a:cubicBezTo>
                    <a:pt x="0" y="23"/>
                    <a:pt x="0" y="41"/>
                    <a:pt x="5" y="58"/>
                  </a:cubicBezTo>
                  <a:cubicBezTo>
                    <a:pt x="6" y="60"/>
                    <a:pt x="7" y="61"/>
                    <a:pt x="8" y="61"/>
                  </a:cubicBezTo>
                  <a:cubicBezTo>
                    <a:pt x="19" y="63"/>
                    <a:pt x="30" y="64"/>
                    <a:pt x="41" y="64"/>
                  </a:cubicBezTo>
                  <a:cubicBezTo>
                    <a:pt x="52" y="64"/>
                    <a:pt x="63" y="63"/>
                    <a:pt x="74" y="61"/>
                  </a:cubicBezTo>
                  <a:cubicBezTo>
                    <a:pt x="75" y="61"/>
                    <a:pt x="76" y="60"/>
                    <a:pt x="77" y="58"/>
                  </a:cubicBezTo>
                  <a:cubicBezTo>
                    <a:pt x="83" y="41"/>
                    <a:pt x="83" y="23"/>
                    <a:pt x="77" y="6"/>
                  </a:cubicBezTo>
                  <a:cubicBezTo>
                    <a:pt x="76" y="4"/>
                    <a:pt x="75" y="3"/>
                    <a:pt x="74" y="3"/>
                  </a:cubicBezTo>
                  <a:close/>
                  <a:moveTo>
                    <a:pt x="73" y="57"/>
                  </a:moveTo>
                  <a:cubicBezTo>
                    <a:pt x="52" y="61"/>
                    <a:pt x="31" y="61"/>
                    <a:pt x="9" y="57"/>
                  </a:cubicBezTo>
                  <a:cubicBezTo>
                    <a:pt x="4" y="40"/>
                    <a:pt x="4" y="24"/>
                    <a:pt x="9" y="7"/>
                  </a:cubicBezTo>
                  <a:cubicBezTo>
                    <a:pt x="31" y="2"/>
                    <a:pt x="52" y="2"/>
                    <a:pt x="73" y="7"/>
                  </a:cubicBezTo>
                  <a:cubicBezTo>
                    <a:pt x="79" y="24"/>
                    <a:pt x="79" y="40"/>
                    <a:pt x="73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10"/>
            <p:cNvSpPr>
              <a:spLocks/>
            </p:cNvSpPr>
            <p:nvPr/>
          </p:nvSpPr>
          <p:spPr bwMode="auto">
            <a:xfrm>
              <a:off x="6234616" y="5385586"/>
              <a:ext cx="312332" cy="238782"/>
            </a:xfrm>
            <a:custGeom>
              <a:avLst/>
              <a:gdLst>
                <a:gd name="T0" fmla="*/ 125 w 131"/>
                <a:gd name="T1" fmla="*/ 10 h 100"/>
                <a:gd name="T2" fmla="*/ 118 w 131"/>
                <a:gd name="T3" fmla="*/ 4 h 100"/>
                <a:gd name="T4" fmla="*/ 65 w 131"/>
                <a:gd name="T5" fmla="*/ 0 h 100"/>
                <a:gd name="T6" fmla="*/ 13 w 131"/>
                <a:gd name="T7" fmla="*/ 4 h 100"/>
                <a:gd name="T8" fmla="*/ 6 w 131"/>
                <a:gd name="T9" fmla="*/ 10 h 100"/>
                <a:gd name="T10" fmla="*/ 6 w 131"/>
                <a:gd name="T11" fmla="*/ 87 h 100"/>
                <a:gd name="T12" fmla="*/ 13 w 131"/>
                <a:gd name="T13" fmla="*/ 93 h 100"/>
                <a:gd name="T14" fmla="*/ 38 w 131"/>
                <a:gd name="T15" fmla="*/ 96 h 100"/>
                <a:gd name="T16" fmla="*/ 37 w 131"/>
                <a:gd name="T17" fmla="*/ 96 h 100"/>
                <a:gd name="T18" fmla="*/ 65 w 131"/>
                <a:gd name="T19" fmla="*/ 100 h 100"/>
                <a:gd name="T20" fmla="*/ 93 w 131"/>
                <a:gd name="T21" fmla="*/ 96 h 100"/>
                <a:gd name="T22" fmla="*/ 92 w 131"/>
                <a:gd name="T23" fmla="*/ 96 h 100"/>
                <a:gd name="T24" fmla="*/ 118 w 131"/>
                <a:gd name="T25" fmla="*/ 93 h 100"/>
                <a:gd name="T26" fmla="*/ 125 w 131"/>
                <a:gd name="T27" fmla="*/ 87 h 100"/>
                <a:gd name="T28" fmla="*/ 125 w 131"/>
                <a:gd name="T29" fmla="*/ 10 h 100"/>
                <a:gd name="T30" fmla="*/ 117 w 131"/>
                <a:gd name="T31" fmla="*/ 85 h 100"/>
                <a:gd name="T32" fmla="*/ 14 w 131"/>
                <a:gd name="T33" fmla="*/ 85 h 100"/>
                <a:gd name="T34" fmla="*/ 14 w 131"/>
                <a:gd name="T35" fmla="*/ 12 h 100"/>
                <a:gd name="T36" fmla="*/ 117 w 131"/>
                <a:gd name="T37" fmla="*/ 12 h 100"/>
                <a:gd name="T38" fmla="*/ 117 w 131"/>
                <a:gd name="T39" fmla="*/ 8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00">
                  <a:moveTo>
                    <a:pt x="125" y="10"/>
                  </a:moveTo>
                  <a:cubicBezTo>
                    <a:pt x="124" y="6"/>
                    <a:pt x="121" y="4"/>
                    <a:pt x="118" y="4"/>
                  </a:cubicBezTo>
                  <a:cubicBezTo>
                    <a:pt x="100" y="1"/>
                    <a:pt x="83" y="0"/>
                    <a:pt x="65" y="0"/>
                  </a:cubicBezTo>
                  <a:cubicBezTo>
                    <a:pt x="48" y="0"/>
                    <a:pt x="30" y="1"/>
                    <a:pt x="13" y="4"/>
                  </a:cubicBezTo>
                  <a:cubicBezTo>
                    <a:pt x="9" y="4"/>
                    <a:pt x="7" y="6"/>
                    <a:pt x="6" y="10"/>
                  </a:cubicBezTo>
                  <a:cubicBezTo>
                    <a:pt x="0" y="35"/>
                    <a:pt x="0" y="61"/>
                    <a:pt x="6" y="87"/>
                  </a:cubicBezTo>
                  <a:cubicBezTo>
                    <a:pt x="7" y="90"/>
                    <a:pt x="9" y="93"/>
                    <a:pt x="13" y="93"/>
                  </a:cubicBezTo>
                  <a:cubicBezTo>
                    <a:pt x="21" y="94"/>
                    <a:pt x="29" y="95"/>
                    <a:pt x="38" y="96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37" y="99"/>
                    <a:pt x="50" y="100"/>
                    <a:pt x="65" y="100"/>
                  </a:cubicBezTo>
                  <a:cubicBezTo>
                    <a:pt x="81" y="100"/>
                    <a:pt x="93" y="99"/>
                    <a:pt x="93" y="96"/>
                  </a:cubicBezTo>
                  <a:cubicBezTo>
                    <a:pt x="93" y="96"/>
                    <a:pt x="93" y="96"/>
                    <a:pt x="92" y="96"/>
                  </a:cubicBezTo>
                  <a:cubicBezTo>
                    <a:pt x="101" y="95"/>
                    <a:pt x="109" y="94"/>
                    <a:pt x="118" y="93"/>
                  </a:cubicBezTo>
                  <a:cubicBezTo>
                    <a:pt x="121" y="93"/>
                    <a:pt x="124" y="90"/>
                    <a:pt x="125" y="87"/>
                  </a:cubicBezTo>
                  <a:cubicBezTo>
                    <a:pt x="131" y="61"/>
                    <a:pt x="131" y="35"/>
                    <a:pt x="125" y="10"/>
                  </a:cubicBezTo>
                  <a:close/>
                  <a:moveTo>
                    <a:pt x="117" y="85"/>
                  </a:moveTo>
                  <a:cubicBezTo>
                    <a:pt x="82" y="89"/>
                    <a:pt x="48" y="89"/>
                    <a:pt x="14" y="85"/>
                  </a:cubicBezTo>
                  <a:cubicBezTo>
                    <a:pt x="8" y="61"/>
                    <a:pt x="8" y="36"/>
                    <a:pt x="14" y="12"/>
                  </a:cubicBezTo>
                  <a:cubicBezTo>
                    <a:pt x="48" y="7"/>
                    <a:pt x="82" y="7"/>
                    <a:pt x="117" y="12"/>
                  </a:cubicBezTo>
                  <a:cubicBezTo>
                    <a:pt x="123" y="36"/>
                    <a:pt x="123" y="61"/>
                    <a:pt x="117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11"/>
            <p:cNvSpPr>
              <a:spLocks/>
            </p:cNvSpPr>
            <p:nvPr/>
          </p:nvSpPr>
          <p:spPr bwMode="auto">
            <a:xfrm>
              <a:off x="6475414" y="5432940"/>
              <a:ext cx="28211" cy="29218"/>
            </a:xfrm>
            <a:custGeom>
              <a:avLst/>
              <a:gdLst>
                <a:gd name="T0" fmla="*/ 6 w 12"/>
                <a:gd name="T1" fmla="*/ 12 h 12"/>
                <a:gd name="T2" fmla="*/ 12 w 12"/>
                <a:gd name="T3" fmla="*/ 6 h 12"/>
                <a:gd name="T4" fmla="*/ 6 w 12"/>
                <a:gd name="T5" fmla="*/ 0 h 12"/>
                <a:gd name="T6" fmla="*/ 0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8 w 12"/>
                <a:gd name="T13" fmla="*/ 6 h 12"/>
                <a:gd name="T14" fmla="*/ 6 w 12"/>
                <a:gd name="T15" fmla="*/ 8 h 12"/>
                <a:gd name="T16" fmla="*/ 4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9" y="12"/>
                    <a:pt x="12" y="10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lose/>
                  <a:moveTo>
                    <a:pt x="6" y="4"/>
                  </a:moveTo>
                  <a:cubicBezTo>
                    <a:pt x="7" y="4"/>
                    <a:pt x="8" y="5"/>
                    <a:pt x="8" y="6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5" y="8"/>
                    <a:pt x="4" y="8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Freeform: Shape 12"/>
            <p:cNvSpPr>
              <a:spLocks/>
            </p:cNvSpPr>
            <p:nvPr/>
          </p:nvSpPr>
          <p:spPr bwMode="auto">
            <a:xfrm>
              <a:off x="6465338" y="5557872"/>
              <a:ext cx="38286" cy="9067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Freeform: Shape 13"/>
            <p:cNvSpPr>
              <a:spLocks/>
            </p:cNvSpPr>
            <p:nvPr/>
          </p:nvSpPr>
          <p:spPr bwMode="auto">
            <a:xfrm>
              <a:off x="6475414" y="5528654"/>
              <a:ext cx="38286" cy="100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Freeform: Shape 14"/>
            <p:cNvSpPr>
              <a:spLocks/>
            </p:cNvSpPr>
            <p:nvPr/>
          </p:nvSpPr>
          <p:spPr bwMode="auto">
            <a:xfrm>
              <a:off x="6475414" y="5500443"/>
              <a:ext cx="38286" cy="9067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15"/>
            <p:cNvSpPr>
              <a:spLocks/>
            </p:cNvSpPr>
            <p:nvPr/>
          </p:nvSpPr>
          <p:spPr bwMode="auto">
            <a:xfrm>
              <a:off x="6313203" y="5462158"/>
              <a:ext cx="57429" cy="38286"/>
            </a:xfrm>
            <a:custGeom>
              <a:avLst/>
              <a:gdLst>
                <a:gd name="T0" fmla="*/ 22 w 24"/>
                <a:gd name="T1" fmla="*/ 0 h 16"/>
                <a:gd name="T2" fmla="*/ 4 w 24"/>
                <a:gd name="T3" fmla="*/ 1 h 16"/>
                <a:gd name="T4" fmla="*/ 1 w 24"/>
                <a:gd name="T5" fmla="*/ 3 h 16"/>
                <a:gd name="T6" fmla="*/ 0 w 24"/>
                <a:gd name="T7" fmla="*/ 14 h 16"/>
                <a:gd name="T8" fmla="*/ 2 w 24"/>
                <a:gd name="T9" fmla="*/ 16 h 16"/>
                <a:gd name="T10" fmla="*/ 4 w 24"/>
                <a:gd name="T11" fmla="*/ 14 h 16"/>
                <a:gd name="T12" fmla="*/ 5 w 24"/>
                <a:gd name="T13" fmla="*/ 7 h 16"/>
                <a:gd name="T14" fmla="*/ 7 w 24"/>
                <a:gd name="T15" fmla="*/ 5 h 16"/>
                <a:gd name="T16" fmla="*/ 22 w 24"/>
                <a:gd name="T17" fmla="*/ 4 h 16"/>
                <a:gd name="T18" fmla="*/ 24 w 24"/>
                <a:gd name="T19" fmla="*/ 2 h 16"/>
                <a:gd name="T20" fmla="*/ 22 w 24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6">
                  <a:moveTo>
                    <a:pt x="22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2"/>
                    <a:pt x="1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6"/>
                    <a:pt x="2" y="16"/>
                  </a:cubicBezTo>
                  <a:cubicBezTo>
                    <a:pt x="3" y="16"/>
                    <a:pt x="4" y="16"/>
                    <a:pt x="4" y="14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0"/>
                    <a:pt x="23" y="0"/>
                    <a:pt x="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CBCE2F27-1948-4AAF-B7D2-B7B4F23C2784}"/>
                </a:ext>
              </a:extLst>
            </p:cNvPr>
            <p:cNvSpPr/>
            <p:nvPr/>
          </p:nvSpPr>
          <p:spPr>
            <a:xfrm>
              <a:off x="6806241" y="5280986"/>
              <a:ext cx="2638700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生成频繁项集及规则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1"/>
            <a:ext cx="2304976" cy="1268412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297197" y="4714717"/>
            <a:ext cx="3894803" cy="2143282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1195529" y="485297"/>
            <a:ext cx="3294492" cy="770416"/>
            <a:chOff x="1949291" y="371073"/>
            <a:chExt cx="3294492" cy="770416"/>
          </a:xfrm>
        </p:grpSpPr>
        <p:sp>
          <p:nvSpPr>
            <p:cNvPr id="46" name="文本框 45"/>
            <p:cNvSpPr txBox="1"/>
            <p:nvPr/>
          </p:nvSpPr>
          <p:spPr>
            <a:xfrm>
              <a:off x="1949291" y="371073"/>
              <a:ext cx="32944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b="1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模型</a:t>
              </a:r>
              <a:r>
                <a:rPr lang="zh-CN" altLang="en-US" sz="28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构建</a:t>
              </a:r>
              <a:r>
                <a:rPr lang="en-US" altLang="zh-CN" sz="2800" dirty="0" smtClean="0">
                  <a:latin typeface="Century Gothic" panose="020B0502020202020204" pitchFamily="34" charset="0"/>
                </a:rPr>
                <a:t>--</a:t>
              </a:r>
              <a:r>
                <a:rPr lang="zh-CN" altLang="en-US" sz="2800" dirty="0" smtClean="0">
                  <a:latin typeface="Century Gothic" panose="020B0502020202020204" pitchFamily="34" charset="0"/>
                </a:rPr>
                <a:t>关联规则</a:t>
              </a:r>
              <a:endParaRPr lang="zh-CN" altLang="en-US" sz="2800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949291" y="833712"/>
              <a:ext cx="1847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20" y="1718352"/>
            <a:ext cx="4895839" cy="4558462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6093094" y="1895823"/>
            <a:ext cx="4181475" cy="494060"/>
            <a:chOff x="4648199" y="1885950"/>
            <a:chExt cx="4181475" cy="494060"/>
          </a:xfrm>
        </p:grpSpPr>
        <p:sp>
          <p:nvSpPr>
            <p:cNvPr id="5" name="Rectangle: Rounded Corners 5"/>
            <p:cNvSpPr/>
            <p:nvPr/>
          </p:nvSpPr>
          <p:spPr>
            <a:xfrm>
              <a:off x="4648199" y="1885950"/>
              <a:ext cx="4181475" cy="49406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2413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E3EB1709-6D20-4440-8800-976CC5E9712E}"/>
                </a:ext>
              </a:extLst>
            </p:cNvPr>
            <p:cNvSpPr/>
            <p:nvPr/>
          </p:nvSpPr>
          <p:spPr>
            <a:xfrm>
              <a:off x="4648199" y="1945802"/>
              <a:ext cx="4181475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</a:rPr>
                <a:t>建模思路：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矩形 40">
            <a:extLst>
              <a:ext uri="{FF2B5EF4-FFF2-40B4-BE49-F238E27FC236}">
                <a16:creationId xmlns:a16="http://schemas.microsoft.com/office/drawing/2014/main" id="{E3EB1709-6D20-4440-8800-976CC5E9712E}"/>
              </a:ext>
            </a:extLst>
          </p:cNvPr>
          <p:cNvSpPr/>
          <p:nvPr/>
        </p:nvSpPr>
        <p:spPr>
          <a:xfrm>
            <a:off x="6806242" y="3350514"/>
            <a:ext cx="4203776" cy="3623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将宝贝标题中的产品编号提出且拆分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5533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Top Corners Rounded 9"/>
          <p:cNvSpPr/>
          <p:nvPr/>
        </p:nvSpPr>
        <p:spPr>
          <a:xfrm>
            <a:off x="1152490" y="4756356"/>
            <a:ext cx="9692988" cy="6506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endParaRPr lang="zh-CN" altLang="en-US" sz="1600" b="1" dirty="0"/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297197" y="4714717"/>
            <a:ext cx="3894803" cy="2143282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1"/>
            <a:ext cx="2304976" cy="1268412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1195529" y="485297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生成规则：</a:t>
            </a:r>
            <a:endParaRPr lang="zh-CN" altLang="en-US" sz="28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529" y="1268414"/>
            <a:ext cx="9649949" cy="334988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89564" y="4758506"/>
            <a:ext cx="84618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以上组合为最优商品组合，可以以这些组合推出商品套餐，进行捆绑销售，刺激消费，提高销量。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8690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直接连接符 39"/>
          <p:cNvCxnSpPr>
            <a:stCxn id="29" idx="2"/>
            <a:endCxn id="30" idx="0"/>
          </p:cNvCxnSpPr>
          <p:nvPr/>
        </p:nvCxnSpPr>
        <p:spPr>
          <a:xfrm flipH="1">
            <a:off x="5029626" y="2240188"/>
            <a:ext cx="810128" cy="791866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" name="圆角矩形 28"/>
          <p:cNvSpPr/>
          <p:nvPr/>
        </p:nvSpPr>
        <p:spPr>
          <a:xfrm rot="2524869">
            <a:off x="5705896" y="1445410"/>
            <a:ext cx="879181" cy="912386"/>
          </a:xfrm>
          <a:prstGeom prst="roundRect">
            <a:avLst/>
          </a:prstGeom>
          <a:solidFill>
            <a:srgbClr val="FBA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圆角矩形 30"/>
          <p:cNvSpPr/>
          <p:nvPr/>
        </p:nvSpPr>
        <p:spPr>
          <a:xfrm rot="2700000">
            <a:off x="7141298" y="2935829"/>
            <a:ext cx="879481" cy="886944"/>
          </a:xfrm>
          <a:prstGeom prst="roundRect">
            <a:avLst/>
          </a:prstGeom>
          <a:solidFill>
            <a:srgbClr val="FBA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圆角矩形 29"/>
          <p:cNvSpPr/>
          <p:nvPr/>
        </p:nvSpPr>
        <p:spPr>
          <a:xfrm rot="2700000">
            <a:off x="4264929" y="2899371"/>
            <a:ext cx="888742" cy="90601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795048-91B6-49DA-A9A5-3C4B5CC254B5}" type="slidenum">
              <a:rPr lang="zh-CN" altLang="en-US" smtClean="0"/>
              <a:pPr/>
              <a:t>17</a:t>
            </a:fld>
            <a:endParaRPr lang="zh-CN" altLang="en-US"/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1"/>
            <a:ext cx="2304976" cy="1268412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1195529" y="485297"/>
            <a:ext cx="3464410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客户</a:t>
            </a:r>
            <a:r>
              <a:rPr lang="zh-CN" altLang="en-US" sz="28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分析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--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RFM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分析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566" y="3238271"/>
            <a:ext cx="3960877" cy="236470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4420" y="3408378"/>
            <a:ext cx="3540174" cy="2226583"/>
          </a:xfrm>
          <a:prstGeom prst="rect">
            <a:avLst/>
          </a:prstGeom>
        </p:spPr>
      </p:pic>
      <p:cxnSp>
        <p:nvCxnSpPr>
          <p:cNvPr id="38" name="直接连接符 37"/>
          <p:cNvCxnSpPr>
            <a:stCxn id="31" idx="2"/>
            <a:endCxn id="30" idx="3"/>
          </p:cNvCxnSpPr>
          <p:nvPr/>
        </p:nvCxnSpPr>
        <p:spPr>
          <a:xfrm flipH="1" flipV="1">
            <a:off x="5023518" y="3666598"/>
            <a:ext cx="2243939" cy="26285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31" idx="1"/>
            <a:endCxn id="29" idx="3"/>
          </p:cNvCxnSpPr>
          <p:nvPr/>
        </p:nvCxnSpPr>
        <p:spPr>
          <a:xfrm flipH="1" flipV="1">
            <a:off x="6471749" y="2196209"/>
            <a:ext cx="798346" cy="872149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5721964" y="1609215"/>
            <a:ext cx="1053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R</a:t>
            </a:r>
            <a:r>
              <a:rPr lang="zh-CN" altLang="en-US" dirty="0" smtClean="0"/>
              <a:t>间隔</a:t>
            </a:r>
            <a:endParaRPr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4248166" y="3009044"/>
            <a:ext cx="1095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F</a:t>
            </a:r>
            <a:r>
              <a:rPr lang="zh-CN" altLang="en-US" dirty="0" smtClean="0"/>
              <a:t>频率</a:t>
            </a:r>
            <a:endParaRPr lang="zh-CN" altLang="en-US" dirty="0"/>
          </a:p>
        </p:txBody>
      </p:sp>
      <p:sp>
        <p:nvSpPr>
          <p:cNvPr id="25" name="文本框 24"/>
          <p:cNvSpPr txBox="1"/>
          <p:nvPr/>
        </p:nvSpPr>
        <p:spPr>
          <a:xfrm>
            <a:off x="7090410" y="3086913"/>
            <a:ext cx="1042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M</a:t>
            </a:r>
            <a:r>
              <a:rPr lang="zh-CN" altLang="en-US" dirty="0" smtClean="0"/>
              <a:t>金额</a:t>
            </a:r>
            <a:endParaRPr lang="zh-CN" altLang="en-US" dirty="0"/>
          </a:p>
        </p:txBody>
      </p:sp>
      <p:sp>
        <p:nvSpPr>
          <p:cNvPr id="43" name="文本框 42"/>
          <p:cNvSpPr txBox="1"/>
          <p:nvPr/>
        </p:nvSpPr>
        <p:spPr>
          <a:xfrm>
            <a:off x="420881" y="1552735"/>
            <a:ext cx="45999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分析目的：对客户价值进行细分，</a:t>
            </a:r>
            <a:endParaRPr lang="en-US" altLang="zh-CN" sz="2000" dirty="0" smtClean="0"/>
          </a:p>
          <a:p>
            <a:r>
              <a:rPr lang="en-US" altLang="zh-CN" sz="2000" dirty="0"/>
              <a:t> </a:t>
            </a:r>
            <a:r>
              <a:rPr lang="en-US" altLang="zh-CN" sz="2000" dirty="0" smtClean="0"/>
              <a:t>                 </a:t>
            </a:r>
            <a:r>
              <a:rPr lang="zh-CN" altLang="en-US" sz="2000" dirty="0" smtClean="0"/>
              <a:t>针对不同客群进行精准营销</a:t>
            </a:r>
            <a:endParaRPr lang="zh-CN" altLang="en-US" sz="3600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187" y="5763026"/>
            <a:ext cx="2625872" cy="852849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7931273" y="5681620"/>
            <a:ext cx="37864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经</a:t>
            </a:r>
            <a:r>
              <a:rPr lang="zh-CN" altLang="en-US" sz="2000" dirty="0" smtClean="0"/>
              <a:t>分析</a:t>
            </a:r>
            <a:r>
              <a:rPr lang="en-US" altLang="zh-CN" sz="2000" dirty="0" smtClean="0"/>
              <a:t>70%</a:t>
            </a:r>
            <a:r>
              <a:rPr lang="zh-CN" altLang="en-US" sz="2000" dirty="0" smtClean="0"/>
              <a:t>的</a:t>
            </a:r>
            <a:r>
              <a:rPr lang="zh-CN" altLang="en-US" sz="2000" dirty="0"/>
              <a:t>销售额</a:t>
            </a:r>
            <a:r>
              <a:rPr lang="zh-CN" altLang="en-US" sz="2000" dirty="0" smtClean="0"/>
              <a:t>来源于</a:t>
            </a:r>
            <a:r>
              <a:rPr lang="en-US" altLang="zh-CN" sz="2000" dirty="0" smtClean="0"/>
              <a:t>30%</a:t>
            </a:r>
            <a:r>
              <a:rPr lang="zh-CN" altLang="en-US" sz="2000" dirty="0" smtClean="0"/>
              <a:t>的高消费人群，所以按总金额降序</a:t>
            </a:r>
            <a:r>
              <a:rPr lang="en-US" altLang="zh-CN" sz="2000" dirty="0" smtClean="0"/>
              <a:t>1/4</a:t>
            </a:r>
            <a:r>
              <a:rPr lang="zh-CN" altLang="en-US" sz="2000" dirty="0" smtClean="0"/>
              <a:t>位置上的金额划分为高低</a:t>
            </a:r>
            <a:endParaRPr lang="zh-CN" altLang="en-US" sz="2000" dirty="0"/>
          </a:p>
        </p:txBody>
      </p:sp>
      <p:sp>
        <p:nvSpPr>
          <p:cNvPr id="21" name="文本框 20"/>
          <p:cNvSpPr txBox="1"/>
          <p:nvPr/>
        </p:nvSpPr>
        <p:spPr>
          <a:xfrm>
            <a:off x="9187305" y="145027"/>
            <a:ext cx="28856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参考复购客户的平均购买周期和数据本身的时间跨度，</a:t>
            </a:r>
            <a:r>
              <a:rPr lang="zh-CN" altLang="en-US" sz="2000" dirty="0" smtClean="0"/>
              <a:t>以最后</a:t>
            </a:r>
            <a:r>
              <a:rPr lang="zh-CN" altLang="en-US" sz="2000" dirty="0"/>
              <a:t>一次购买距离当前</a:t>
            </a:r>
            <a:r>
              <a:rPr lang="zh-CN" altLang="en-US" sz="2000" dirty="0" smtClean="0"/>
              <a:t>日期的时长划分区间</a:t>
            </a:r>
            <a:r>
              <a:rPr lang="en-US" altLang="zh-CN" sz="2000" dirty="0"/>
              <a:t>[0,30] </a:t>
            </a:r>
            <a:r>
              <a:rPr lang="zh-CN" altLang="en-US" sz="2000" dirty="0"/>
              <a:t>，</a:t>
            </a:r>
            <a:r>
              <a:rPr lang="en-US" altLang="zh-CN" sz="2000" dirty="0"/>
              <a:t>(30,60] </a:t>
            </a:r>
            <a:r>
              <a:rPr lang="zh-CN" altLang="en-US" sz="2000" dirty="0"/>
              <a:t>，</a:t>
            </a:r>
            <a:r>
              <a:rPr lang="en-US" altLang="zh-CN" sz="2000" dirty="0"/>
              <a:t>60</a:t>
            </a:r>
            <a:r>
              <a:rPr lang="zh-CN" altLang="en-US" sz="2000" dirty="0"/>
              <a:t>天以上   </a:t>
            </a:r>
            <a:endParaRPr lang="en-US" altLang="zh-CN" sz="2000" dirty="0" smtClean="0"/>
          </a:p>
          <a:p>
            <a:r>
              <a:rPr lang="zh-CN" altLang="en-US" sz="2000" dirty="0" smtClean="0"/>
              <a:t>把客户粘性分为高中</a:t>
            </a:r>
            <a:r>
              <a:rPr lang="zh-CN" altLang="en-US" sz="2000" dirty="0"/>
              <a:t>低三个层次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2344" y="119179"/>
            <a:ext cx="2233348" cy="2324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2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297197" y="4714717"/>
            <a:ext cx="3894803" cy="2143282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1"/>
            <a:ext cx="2304976" cy="1268412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1195529" y="485297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客户评定结果部分展示：</a:t>
            </a:r>
            <a:endParaRPr lang="zh-CN" altLang="en-US" sz="28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837" y="1008517"/>
            <a:ext cx="8526201" cy="522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85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1"/>
            <a:ext cx="2304976" cy="1268412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297197" y="4714717"/>
            <a:ext cx="3894803" cy="2143282"/>
          </a:xfrm>
          <a:prstGeom prst="rect">
            <a:avLst/>
          </a:prstGeom>
        </p:spPr>
      </p:pic>
      <p:sp>
        <p:nvSpPr>
          <p:cNvPr id="44" name="文本框 43"/>
          <p:cNvSpPr txBox="1"/>
          <p:nvPr/>
        </p:nvSpPr>
        <p:spPr>
          <a:xfrm>
            <a:off x="1195529" y="485297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客户评定及策略</a:t>
            </a:r>
            <a:endParaRPr lang="zh-CN" altLang="en-US" sz="28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526660" y="2283787"/>
            <a:ext cx="778318" cy="1825952"/>
            <a:chOff x="6938783" y="3387380"/>
            <a:chExt cx="1087014" cy="2142809"/>
          </a:xfrm>
        </p:grpSpPr>
        <p:grpSp>
          <p:nvGrpSpPr>
            <p:cNvPr id="47" name="组合 46"/>
            <p:cNvGrpSpPr/>
            <p:nvPr/>
          </p:nvGrpSpPr>
          <p:grpSpPr>
            <a:xfrm>
              <a:off x="6938783" y="3796496"/>
              <a:ext cx="1087014" cy="1733693"/>
              <a:chOff x="1625413" y="3869169"/>
              <a:chExt cx="1800202" cy="1626099"/>
            </a:xfrm>
            <a:effectLst>
              <a:outerShdw blurRad="304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8" name="组合 47"/>
              <p:cNvGrpSpPr/>
              <p:nvPr/>
            </p:nvGrpSpPr>
            <p:grpSpPr>
              <a:xfrm>
                <a:off x="1625413" y="3869169"/>
                <a:ext cx="1800201" cy="1626099"/>
                <a:chOff x="2013250" y="4173338"/>
                <a:chExt cx="1800201" cy="1626099"/>
              </a:xfrm>
            </p:grpSpPr>
            <p:sp>
              <p:nvSpPr>
                <p:cNvPr id="51" name="Pentagon 78"/>
                <p:cNvSpPr/>
                <p:nvPr/>
              </p:nvSpPr>
              <p:spPr>
                <a:xfrm rot="5400000">
                  <a:off x="2215171" y="3971417"/>
                  <a:ext cx="1396358" cy="1800200"/>
                </a:xfrm>
                <a:prstGeom prst="homePlate">
                  <a:avLst>
                    <a:gd name="adj" fmla="val 31766"/>
                  </a:avLst>
                </a:prstGeom>
                <a:gradFill flip="none" rotWithShape="1">
                  <a:gsLst>
                    <a:gs pos="0">
                      <a:srgbClr val="66CCFF">
                        <a:shade val="30000"/>
                        <a:satMod val="115000"/>
                      </a:srgbClr>
                    </a:gs>
                    <a:gs pos="50000">
                      <a:srgbClr val="66CCFF">
                        <a:shade val="67500"/>
                        <a:satMod val="115000"/>
                      </a:srgbClr>
                    </a:gs>
                    <a:gs pos="100000">
                      <a:srgbClr val="66CCFF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222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2" name="Oval 76"/>
                <p:cNvSpPr/>
                <p:nvPr/>
              </p:nvSpPr>
              <p:spPr>
                <a:xfrm>
                  <a:off x="2013251" y="4829917"/>
                  <a:ext cx="1800200" cy="96952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85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2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50" name="矩形 49">
                <a:extLst>
                  <a:ext uri="{FF2B5EF4-FFF2-40B4-BE49-F238E27FC236}">
                    <a16:creationId xmlns:a16="http://schemas.microsoft.com/office/drawing/2014/main" id="{CBCE2F27-1948-4AAF-B7D2-B7B4F23C2784}"/>
                  </a:ext>
                </a:extLst>
              </p:cNvPr>
              <p:cNvSpPr/>
              <p:nvPr/>
            </p:nvSpPr>
            <p:spPr>
              <a:xfrm>
                <a:off x="1639913" y="4867645"/>
                <a:ext cx="1785702" cy="33823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69" name="任意多边形: 形状 53"/>
            <p:cNvSpPr/>
            <p:nvPr/>
          </p:nvSpPr>
          <p:spPr>
            <a:xfrm>
              <a:off x="7157360" y="4778314"/>
              <a:ext cx="649857" cy="506933"/>
            </a:xfrm>
            <a:custGeom>
              <a:avLst/>
              <a:gdLst>
                <a:gd name="connsiteX0" fmla="*/ 138332 w 334963"/>
                <a:gd name="connsiteY0" fmla="*/ 262313 h 305176"/>
                <a:gd name="connsiteX1" fmla="*/ 143587 w 334963"/>
                <a:gd name="connsiteY1" fmla="*/ 267671 h 305176"/>
                <a:gd name="connsiteX2" fmla="*/ 143587 w 334963"/>
                <a:gd name="connsiteY2" fmla="*/ 279726 h 305176"/>
                <a:gd name="connsiteX3" fmla="*/ 169863 w 334963"/>
                <a:gd name="connsiteY3" fmla="*/ 291781 h 305176"/>
                <a:gd name="connsiteX4" fmla="*/ 196139 w 334963"/>
                <a:gd name="connsiteY4" fmla="*/ 279726 h 305176"/>
                <a:gd name="connsiteX5" fmla="*/ 196139 w 334963"/>
                <a:gd name="connsiteY5" fmla="*/ 267671 h 305176"/>
                <a:gd name="connsiteX6" fmla="*/ 201394 w 334963"/>
                <a:gd name="connsiteY6" fmla="*/ 262313 h 305176"/>
                <a:gd name="connsiteX7" fmla="*/ 207963 w 334963"/>
                <a:gd name="connsiteY7" fmla="*/ 267671 h 305176"/>
                <a:gd name="connsiteX8" fmla="*/ 207963 w 334963"/>
                <a:gd name="connsiteY8" fmla="*/ 283745 h 305176"/>
                <a:gd name="connsiteX9" fmla="*/ 204022 w 334963"/>
                <a:gd name="connsiteY9" fmla="*/ 289102 h 305176"/>
                <a:gd name="connsiteX10" fmla="*/ 172491 w 334963"/>
                <a:gd name="connsiteY10" fmla="*/ 303837 h 305176"/>
                <a:gd name="connsiteX11" fmla="*/ 169863 w 334963"/>
                <a:gd name="connsiteY11" fmla="*/ 305176 h 305176"/>
                <a:gd name="connsiteX12" fmla="*/ 167236 w 334963"/>
                <a:gd name="connsiteY12" fmla="*/ 303837 h 305176"/>
                <a:gd name="connsiteX13" fmla="*/ 135705 w 334963"/>
                <a:gd name="connsiteY13" fmla="*/ 289102 h 305176"/>
                <a:gd name="connsiteX14" fmla="*/ 131763 w 334963"/>
                <a:gd name="connsiteY14" fmla="*/ 283745 h 305176"/>
                <a:gd name="connsiteX15" fmla="*/ 131763 w 334963"/>
                <a:gd name="connsiteY15" fmla="*/ 267671 h 305176"/>
                <a:gd name="connsiteX16" fmla="*/ 138332 w 334963"/>
                <a:gd name="connsiteY16" fmla="*/ 262313 h 305176"/>
                <a:gd name="connsiteX17" fmla="*/ 128043 w 334963"/>
                <a:gd name="connsiteY17" fmla="*/ 230563 h 305176"/>
                <a:gd name="connsiteX18" fmla="*/ 125413 w 334963"/>
                <a:gd name="connsiteY18" fmla="*/ 233341 h 305176"/>
                <a:gd name="connsiteX19" fmla="*/ 125413 w 334963"/>
                <a:gd name="connsiteY19" fmla="*/ 238898 h 305176"/>
                <a:gd name="connsiteX20" fmla="*/ 128043 w 334963"/>
                <a:gd name="connsiteY20" fmla="*/ 241676 h 305176"/>
                <a:gd name="connsiteX21" fmla="*/ 206922 w 334963"/>
                <a:gd name="connsiteY21" fmla="*/ 241676 h 305176"/>
                <a:gd name="connsiteX22" fmla="*/ 209551 w 334963"/>
                <a:gd name="connsiteY22" fmla="*/ 238898 h 305176"/>
                <a:gd name="connsiteX23" fmla="*/ 209551 w 334963"/>
                <a:gd name="connsiteY23" fmla="*/ 233341 h 305176"/>
                <a:gd name="connsiteX24" fmla="*/ 206922 w 334963"/>
                <a:gd name="connsiteY24" fmla="*/ 230563 h 305176"/>
                <a:gd name="connsiteX25" fmla="*/ 128043 w 334963"/>
                <a:gd name="connsiteY25" fmla="*/ 230563 h 305176"/>
                <a:gd name="connsiteX26" fmla="*/ 128781 w 334963"/>
                <a:gd name="connsiteY26" fmla="*/ 219451 h 305176"/>
                <a:gd name="connsiteX27" fmla="*/ 207769 w 334963"/>
                <a:gd name="connsiteY27" fmla="*/ 219451 h 305176"/>
                <a:gd name="connsiteX28" fmla="*/ 222250 w 334963"/>
                <a:gd name="connsiteY28" fmla="*/ 233556 h 305176"/>
                <a:gd name="connsiteX29" fmla="*/ 222250 w 334963"/>
                <a:gd name="connsiteY29" fmla="*/ 238684 h 305176"/>
                <a:gd name="connsiteX30" fmla="*/ 207769 w 334963"/>
                <a:gd name="connsiteY30" fmla="*/ 252789 h 305176"/>
                <a:gd name="connsiteX31" fmla="*/ 128781 w 334963"/>
                <a:gd name="connsiteY31" fmla="*/ 252789 h 305176"/>
                <a:gd name="connsiteX32" fmla="*/ 114300 w 334963"/>
                <a:gd name="connsiteY32" fmla="*/ 238684 h 305176"/>
                <a:gd name="connsiteX33" fmla="*/ 114300 w 334963"/>
                <a:gd name="connsiteY33" fmla="*/ 233556 h 305176"/>
                <a:gd name="connsiteX34" fmla="*/ 128781 w 334963"/>
                <a:gd name="connsiteY34" fmla="*/ 219451 h 305176"/>
                <a:gd name="connsiteX35" fmla="*/ 266120 w 334963"/>
                <a:gd name="connsiteY35" fmla="*/ 168353 h 305176"/>
                <a:gd name="connsiteX36" fmla="*/ 305614 w 334963"/>
                <a:gd name="connsiteY36" fmla="*/ 198019 h 305176"/>
                <a:gd name="connsiteX37" fmla="*/ 306930 w 334963"/>
                <a:gd name="connsiteY37" fmla="*/ 205758 h 305176"/>
                <a:gd name="connsiteX38" fmla="*/ 301664 w 334963"/>
                <a:gd name="connsiteY38" fmla="*/ 208338 h 305176"/>
                <a:gd name="connsiteX39" fmla="*/ 299032 w 334963"/>
                <a:gd name="connsiteY39" fmla="*/ 207048 h 305176"/>
                <a:gd name="connsiteX40" fmla="*/ 259538 w 334963"/>
                <a:gd name="connsiteY40" fmla="*/ 178672 h 305176"/>
                <a:gd name="connsiteX41" fmla="*/ 258221 w 334963"/>
                <a:gd name="connsiteY41" fmla="*/ 169643 h 305176"/>
                <a:gd name="connsiteX42" fmla="*/ 266120 w 334963"/>
                <a:gd name="connsiteY42" fmla="*/ 168353 h 305176"/>
                <a:gd name="connsiteX43" fmla="*/ 75093 w 334963"/>
                <a:gd name="connsiteY43" fmla="*/ 166503 h 305176"/>
                <a:gd name="connsiteX44" fmla="*/ 83067 w 334963"/>
                <a:gd name="connsiteY44" fmla="*/ 167810 h 305176"/>
                <a:gd name="connsiteX45" fmla="*/ 81738 w 334963"/>
                <a:gd name="connsiteY45" fmla="*/ 175654 h 305176"/>
                <a:gd name="connsiteX46" fmla="*/ 39208 w 334963"/>
                <a:gd name="connsiteY46" fmla="*/ 207031 h 305176"/>
                <a:gd name="connsiteX47" fmla="*/ 35221 w 334963"/>
                <a:gd name="connsiteY47" fmla="*/ 208338 h 305176"/>
                <a:gd name="connsiteX48" fmla="*/ 31233 w 334963"/>
                <a:gd name="connsiteY48" fmla="*/ 205723 h 305176"/>
                <a:gd name="connsiteX49" fmla="*/ 32562 w 334963"/>
                <a:gd name="connsiteY49" fmla="*/ 197879 h 305176"/>
                <a:gd name="connsiteX50" fmla="*/ 75093 w 334963"/>
                <a:gd name="connsiteY50" fmla="*/ 166503 h 305176"/>
                <a:gd name="connsiteX51" fmla="*/ 284569 w 334963"/>
                <a:gd name="connsiteY51" fmla="*/ 98801 h 305176"/>
                <a:gd name="connsiteX52" fmla="*/ 329795 w 334963"/>
                <a:gd name="connsiteY52" fmla="*/ 98801 h 305176"/>
                <a:gd name="connsiteX53" fmla="*/ 334963 w 334963"/>
                <a:gd name="connsiteY53" fmla="*/ 104975 h 305176"/>
                <a:gd name="connsiteX54" fmla="*/ 329795 w 334963"/>
                <a:gd name="connsiteY54" fmla="*/ 109914 h 305176"/>
                <a:gd name="connsiteX55" fmla="*/ 284569 w 334963"/>
                <a:gd name="connsiteY55" fmla="*/ 109914 h 305176"/>
                <a:gd name="connsiteX56" fmla="*/ 279400 w 334963"/>
                <a:gd name="connsiteY56" fmla="*/ 104975 h 305176"/>
                <a:gd name="connsiteX57" fmla="*/ 284569 w 334963"/>
                <a:gd name="connsiteY57" fmla="*/ 98801 h 305176"/>
                <a:gd name="connsiteX58" fmla="*/ 5340 w 334963"/>
                <a:gd name="connsiteY58" fmla="*/ 98801 h 305176"/>
                <a:gd name="connsiteX59" fmla="*/ 53398 w 334963"/>
                <a:gd name="connsiteY59" fmla="*/ 98801 h 305176"/>
                <a:gd name="connsiteX60" fmla="*/ 58738 w 334963"/>
                <a:gd name="connsiteY60" fmla="*/ 104975 h 305176"/>
                <a:gd name="connsiteX61" fmla="*/ 53398 w 334963"/>
                <a:gd name="connsiteY61" fmla="*/ 109914 h 305176"/>
                <a:gd name="connsiteX62" fmla="*/ 5340 w 334963"/>
                <a:gd name="connsiteY62" fmla="*/ 109914 h 305176"/>
                <a:gd name="connsiteX63" fmla="*/ 0 w 334963"/>
                <a:gd name="connsiteY63" fmla="*/ 104975 h 305176"/>
                <a:gd name="connsiteX64" fmla="*/ 5340 w 334963"/>
                <a:gd name="connsiteY64" fmla="*/ 98801 h 305176"/>
                <a:gd name="connsiteX65" fmla="*/ 164887 w 334963"/>
                <a:gd name="connsiteY65" fmla="*/ 36888 h 305176"/>
                <a:gd name="connsiteX66" fmla="*/ 171451 w 334963"/>
                <a:gd name="connsiteY66" fmla="*/ 43604 h 305176"/>
                <a:gd name="connsiteX67" fmla="*/ 164887 w 334963"/>
                <a:gd name="connsiteY67" fmla="*/ 48977 h 305176"/>
                <a:gd name="connsiteX68" fmla="*/ 115003 w 334963"/>
                <a:gd name="connsiteY68" fmla="*/ 100022 h 305176"/>
                <a:gd name="connsiteX69" fmla="*/ 109752 w 334963"/>
                <a:gd name="connsiteY69" fmla="*/ 106738 h 305176"/>
                <a:gd name="connsiteX70" fmla="*/ 103188 w 334963"/>
                <a:gd name="connsiteY70" fmla="*/ 100022 h 305176"/>
                <a:gd name="connsiteX71" fmla="*/ 164887 w 334963"/>
                <a:gd name="connsiteY71" fmla="*/ 36888 h 305176"/>
                <a:gd name="connsiteX72" fmla="*/ 169069 w 334963"/>
                <a:gd name="connsiteY72" fmla="*/ 9901 h 305176"/>
                <a:gd name="connsiteX73" fmla="*/ 258763 w 334963"/>
                <a:gd name="connsiteY73" fmla="*/ 99286 h 305176"/>
                <a:gd name="connsiteX74" fmla="*/ 240297 w 334963"/>
                <a:gd name="connsiteY74" fmla="*/ 154495 h 305176"/>
                <a:gd name="connsiteX75" fmla="*/ 221830 w 334963"/>
                <a:gd name="connsiteY75" fmla="*/ 208389 h 305176"/>
                <a:gd name="connsiteX76" fmla="*/ 217873 w 334963"/>
                <a:gd name="connsiteY76" fmla="*/ 214962 h 305176"/>
                <a:gd name="connsiteX77" fmla="*/ 211278 w 334963"/>
                <a:gd name="connsiteY77" fmla="*/ 212333 h 305176"/>
                <a:gd name="connsiteX78" fmla="*/ 231064 w 334963"/>
                <a:gd name="connsiteY78" fmla="*/ 147923 h 305176"/>
                <a:gd name="connsiteX79" fmla="*/ 248211 w 334963"/>
                <a:gd name="connsiteY79" fmla="*/ 99286 h 305176"/>
                <a:gd name="connsiteX80" fmla="*/ 169069 w 334963"/>
                <a:gd name="connsiteY80" fmla="*/ 21731 h 305176"/>
                <a:gd name="connsiteX81" fmla="*/ 89927 w 334963"/>
                <a:gd name="connsiteY81" fmla="*/ 99286 h 305176"/>
                <a:gd name="connsiteX82" fmla="*/ 107075 w 334963"/>
                <a:gd name="connsiteY82" fmla="*/ 146608 h 305176"/>
                <a:gd name="connsiteX83" fmla="*/ 107075 w 334963"/>
                <a:gd name="connsiteY83" fmla="*/ 147923 h 305176"/>
                <a:gd name="connsiteX84" fmla="*/ 128179 w 334963"/>
                <a:gd name="connsiteY84" fmla="*/ 212333 h 305176"/>
                <a:gd name="connsiteX85" fmla="*/ 122903 w 334963"/>
                <a:gd name="connsiteY85" fmla="*/ 216276 h 305176"/>
                <a:gd name="connsiteX86" fmla="*/ 120265 w 334963"/>
                <a:gd name="connsiteY86" fmla="*/ 214962 h 305176"/>
                <a:gd name="connsiteX87" fmla="*/ 117627 w 334963"/>
                <a:gd name="connsiteY87" fmla="*/ 207075 h 305176"/>
                <a:gd name="connsiteX88" fmla="*/ 97842 w 334963"/>
                <a:gd name="connsiteY88" fmla="*/ 154495 h 305176"/>
                <a:gd name="connsiteX89" fmla="*/ 79375 w 334963"/>
                <a:gd name="connsiteY89" fmla="*/ 99286 h 305176"/>
                <a:gd name="connsiteX90" fmla="*/ 169069 w 334963"/>
                <a:gd name="connsiteY90" fmla="*/ 9901 h 305176"/>
                <a:gd name="connsiteX91" fmla="*/ 39107 w 334963"/>
                <a:gd name="connsiteY91" fmla="*/ 1482 h 305176"/>
                <a:gd name="connsiteX92" fmla="*/ 79917 w 334963"/>
                <a:gd name="connsiteY92" fmla="*/ 31115 h 305176"/>
                <a:gd name="connsiteX93" fmla="*/ 81234 w 334963"/>
                <a:gd name="connsiteY93" fmla="*/ 40544 h 305176"/>
                <a:gd name="connsiteX94" fmla="*/ 75968 w 334963"/>
                <a:gd name="connsiteY94" fmla="*/ 43238 h 305176"/>
                <a:gd name="connsiteX95" fmla="*/ 72019 w 334963"/>
                <a:gd name="connsiteY95" fmla="*/ 41891 h 305176"/>
                <a:gd name="connsiteX96" fmla="*/ 32525 w 334963"/>
                <a:gd name="connsiteY96" fmla="*/ 10911 h 305176"/>
                <a:gd name="connsiteX97" fmla="*/ 31208 w 334963"/>
                <a:gd name="connsiteY97" fmla="*/ 2829 h 305176"/>
                <a:gd name="connsiteX98" fmla="*/ 39107 w 334963"/>
                <a:gd name="connsiteY98" fmla="*/ 1482 h 305176"/>
                <a:gd name="connsiteX99" fmla="*/ 299086 w 334963"/>
                <a:gd name="connsiteY99" fmla="*/ 1451 h 305176"/>
                <a:gd name="connsiteX100" fmla="*/ 306944 w 334963"/>
                <a:gd name="connsiteY100" fmla="*/ 2782 h 305176"/>
                <a:gd name="connsiteX101" fmla="*/ 305634 w 334963"/>
                <a:gd name="connsiteY101" fmla="*/ 10771 h 305176"/>
                <a:gd name="connsiteX102" fmla="*/ 267653 w 334963"/>
                <a:gd name="connsiteY102" fmla="*/ 38732 h 305176"/>
                <a:gd name="connsiteX103" fmla="*/ 265033 w 334963"/>
                <a:gd name="connsiteY103" fmla="*/ 40063 h 305176"/>
                <a:gd name="connsiteX104" fmla="*/ 259795 w 334963"/>
                <a:gd name="connsiteY104" fmla="*/ 37400 h 305176"/>
                <a:gd name="connsiteX105" fmla="*/ 261104 w 334963"/>
                <a:gd name="connsiteY105" fmla="*/ 29411 h 305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34963" h="305176">
                  <a:moveTo>
                    <a:pt x="138332" y="262313"/>
                  </a:moveTo>
                  <a:cubicBezTo>
                    <a:pt x="140960" y="262313"/>
                    <a:pt x="143587" y="264992"/>
                    <a:pt x="143587" y="267671"/>
                  </a:cubicBezTo>
                  <a:cubicBezTo>
                    <a:pt x="143587" y="267671"/>
                    <a:pt x="143587" y="267671"/>
                    <a:pt x="143587" y="279726"/>
                  </a:cubicBezTo>
                  <a:cubicBezTo>
                    <a:pt x="143587" y="279726"/>
                    <a:pt x="143587" y="279726"/>
                    <a:pt x="169863" y="291781"/>
                  </a:cubicBezTo>
                  <a:cubicBezTo>
                    <a:pt x="169863" y="291781"/>
                    <a:pt x="169863" y="291781"/>
                    <a:pt x="196139" y="279726"/>
                  </a:cubicBezTo>
                  <a:cubicBezTo>
                    <a:pt x="196139" y="279726"/>
                    <a:pt x="196139" y="279726"/>
                    <a:pt x="196139" y="267671"/>
                  </a:cubicBezTo>
                  <a:cubicBezTo>
                    <a:pt x="196139" y="264992"/>
                    <a:pt x="198767" y="262313"/>
                    <a:pt x="201394" y="262313"/>
                  </a:cubicBezTo>
                  <a:cubicBezTo>
                    <a:pt x="205336" y="262313"/>
                    <a:pt x="207963" y="264992"/>
                    <a:pt x="207963" y="267671"/>
                  </a:cubicBezTo>
                  <a:cubicBezTo>
                    <a:pt x="207963" y="267671"/>
                    <a:pt x="207963" y="267671"/>
                    <a:pt x="207963" y="283745"/>
                  </a:cubicBezTo>
                  <a:cubicBezTo>
                    <a:pt x="207963" y="285084"/>
                    <a:pt x="206649" y="287763"/>
                    <a:pt x="204022" y="289102"/>
                  </a:cubicBezTo>
                  <a:cubicBezTo>
                    <a:pt x="204022" y="289102"/>
                    <a:pt x="204022" y="289102"/>
                    <a:pt x="172491" y="303837"/>
                  </a:cubicBezTo>
                  <a:cubicBezTo>
                    <a:pt x="171177" y="303837"/>
                    <a:pt x="171177" y="305176"/>
                    <a:pt x="169863" y="305176"/>
                  </a:cubicBezTo>
                  <a:cubicBezTo>
                    <a:pt x="168549" y="305176"/>
                    <a:pt x="168549" y="303837"/>
                    <a:pt x="167236" y="303837"/>
                  </a:cubicBezTo>
                  <a:cubicBezTo>
                    <a:pt x="167236" y="303837"/>
                    <a:pt x="167236" y="303837"/>
                    <a:pt x="135705" y="289102"/>
                  </a:cubicBezTo>
                  <a:cubicBezTo>
                    <a:pt x="133077" y="287763"/>
                    <a:pt x="131763" y="286423"/>
                    <a:pt x="131763" y="283745"/>
                  </a:cubicBezTo>
                  <a:cubicBezTo>
                    <a:pt x="131763" y="283745"/>
                    <a:pt x="131763" y="283745"/>
                    <a:pt x="131763" y="267671"/>
                  </a:cubicBezTo>
                  <a:cubicBezTo>
                    <a:pt x="131763" y="264992"/>
                    <a:pt x="134391" y="262313"/>
                    <a:pt x="138332" y="262313"/>
                  </a:cubicBezTo>
                  <a:close/>
                  <a:moveTo>
                    <a:pt x="128043" y="230563"/>
                  </a:moveTo>
                  <a:cubicBezTo>
                    <a:pt x="126728" y="230563"/>
                    <a:pt x="125413" y="231952"/>
                    <a:pt x="125413" y="233341"/>
                  </a:cubicBezTo>
                  <a:cubicBezTo>
                    <a:pt x="125413" y="233341"/>
                    <a:pt x="125413" y="233341"/>
                    <a:pt x="125413" y="238898"/>
                  </a:cubicBezTo>
                  <a:cubicBezTo>
                    <a:pt x="125413" y="240287"/>
                    <a:pt x="126728" y="241676"/>
                    <a:pt x="128043" y="241676"/>
                  </a:cubicBezTo>
                  <a:cubicBezTo>
                    <a:pt x="128043" y="241676"/>
                    <a:pt x="128043" y="241676"/>
                    <a:pt x="206922" y="241676"/>
                  </a:cubicBezTo>
                  <a:cubicBezTo>
                    <a:pt x="208237" y="241676"/>
                    <a:pt x="209551" y="240287"/>
                    <a:pt x="209551" y="238898"/>
                  </a:cubicBezTo>
                  <a:cubicBezTo>
                    <a:pt x="209551" y="238898"/>
                    <a:pt x="209551" y="238898"/>
                    <a:pt x="209551" y="233341"/>
                  </a:cubicBezTo>
                  <a:cubicBezTo>
                    <a:pt x="209551" y="231952"/>
                    <a:pt x="208237" y="230563"/>
                    <a:pt x="206922" y="230563"/>
                  </a:cubicBezTo>
                  <a:cubicBezTo>
                    <a:pt x="206922" y="230563"/>
                    <a:pt x="206922" y="230563"/>
                    <a:pt x="128043" y="230563"/>
                  </a:cubicBezTo>
                  <a:close/>
                  <a:moveTo>
                    <a:pt x="128781" y="219451"/>
                  </a:moveTo>
                  <a:cubicBezTo>
                    <a:pt x="128781" y="219451"/>
                    <a:pt x="128781" y="219451"/>
                    <a:pt x="207769" y="219451"/>
                  </a:cubicBezTo>
                  <a:cubicBezTo>
                    <a:pt x="215668" y="219451"/>
                    <a:pt x="222250" y="225862"/>
                    <a:pt x="222250" y="233556"/>
                  </a:cubicBezTo>
                  <a:cubicBezTo>
                    <a:pt x="222250" y="233556"/>
                    <a:pt x="222250" y="233556"/>
                    <a:pt x="222250" y="238684"/>
                  </a:cubicBezTo>
                  <a:cubicBezTo>
                    <a:pt x="222250" y="246378"/>
                    <a:pt x="215668" y="252789"/>
                    <a:pt x="207769" y="252789"/>
                  </a:cubicBezTo>
                  <a:cubicBezTo>
                    <a:pt x="207769" y="252789"/>
                    <a:pt x="207769" y="252789"/>
                    <a:pt x="128781" y="252789"/>
                  </a:cubicBezTo>
                  <a:cubicBezTo>
                    <a:pt x="120883" y="252789"/>
                    <a:pt x="114300" y="246378"/>
                    <a:pt x="114300" y="238684"/>
                  </a:cubicBezTo>
                  <a:cubicBezTo>
                    <a:pt x="114300" y="238684"/>
                    <a:pt x="114300" y="238684"/>
                    <a:pt x="114300" y="233556"/>
                  </a:cubicBezTo>
                  <a:cubicBezTo>
                    <a:pt x="114300" y="225862"/>
                    <a:pt x="120883" y="219451"/>
                    <a:pt x="128781" y="219451"/>
                  </a:cubicBezTo>
                  <a:close/>
                  <a:moveTo>
                    <a:pt x="266120" y="168353"/>
                  </a:moveTo>
                  <a:cubicBezTo>
                    <a:pt x="266120" y="168353"/>
                    <a:pt x="266120" y="168353"/>
                    <a:pt x="305614" y="198019"/>
                  </a:cubicBezTo>
                  <a:cubicBezTo>
                    <a:pt x="308247" y="199309"/>
                    <a:pt x="309563" y="203179"/>
                    <a:pt x="306930" y="205758"/>
                  </a:cubicBezTo>
                  <a:cubicBezTo>
                    <a:pt x="305614" y="207048"/>
                    <a:pt x="304297" y="208338"/>
                    <a:pt x="301664" y="208338"/>
                  </a:cubicBezTo>
                  <a:cubicBezTo>
                    <a:pt x="301664" y="208338"/>
                    <a:pt x="300348" y="208338"/>
                    <a:pt x="299032" y="207048"/>
                  </a:cubicBezTo>
                  <a:cubicBezTo>
                    <a:pt x="299032" y="207048"/>
                    <a:pt x="299032" y="207048"/>
                    <a:pt x="259538" y="178672"/>
                  </a:cubicBezTo>
                  <a:cubicBezTo>
                    <a:pt x="256905" y="176092"/>
                    <a:pt x="255588" y="172222"/>
                    <a:pt x="258221" y="169643"/>
                  </a:cubicBezTo>
                  <a:cubicBezTo>
                    <a:pt x="259538" y="167063"/>
                    <a:pt x="263487" y="167063"/>
                    <a:pt x="266120" y="168353"/>
                  </a:cubicBezTo>
                  <a:close/>
                  <a:moveTo>
                    <a:pt x="75093" y="166503"/>
                  </a:moveTo>
                  <a:cubicBezTo>
                    <a:pt x="77751" y="163888"/>
                    <a:pt x="81738" y="165195"/>
                    <a:pt x="83067" y="167810"/>
                  </a:cubicBezTo>
                  <a:cubicBezTo>
                    <a:pt x="85725" y="170425"/>
                    <a:pt x="84396" y="174347"/>
                    <a:pt x="81738" y="175654"/>
                  </a:cubicBezTo>
                  <a:cubicBezTo>
                    <a:pt x="81738" y="175654"/>
                    <a:pt x="81738" y="175654"/>
                    <a:pt x="39208" y="207031"/>
                  </a:cubicBezTo>
                  <a:cubicBezTo>
                    <a:pt x="37879" y="208338"/>
                    <a:pt x="36550" y="208338"/>
                    <a:pt x="35221" y="208338"/>
                  </a:cubicBezTo>
                  <a:cubicBezTo>
                    <a:pt x="33892" y="208338"/>
                    <a:pt x="31233" y="207031"/>
                    <a:pt x="31233" y="205723"/>
                  </a:cubicBezTo>
                  <a:cubicBezTo>
                    <a:pt x="28575" y="203109"/>
                    <a:pt x="29904" y="199187"/>
                    <a:pt x="32562" y="197879"/>
                  </a:cubicBezTo>
                  <a:cubicBezTo>
                    <a:pt x="32562" y="197879"/>
                    <a:pt x="32562" y="197879"/>
                    <a:pt x="75093" y="166503"/>
                  </a:cubicBezTo>
                  <a:close/>
                  <a:moveTo>
                    <a:pt x="284569" y="98801"/>
                  </a:moveTo>
                  <a:cubicBezTo>
                    <a:pt x="284569" y="98801"/>
                    <a:pt x="284569" y="98801"/>
                    <a:pt x="329795" y="98801"/>
                  </a:cubicBezTo>
                  <a:cubicBezTo>
                    <a:pt x="332379" y="98801"/>
                    <a:pt x="334963" y="101271"/>
                    <a:pt x="334963" y="104975"/>
                  </a:cubicBezTo>
                  <a:cubicBezTo>
                    <a:pt x="334963" y="107444"/>
                    <a:pt x="332379" y="109914"/>
                    <a:pt x="329795" y="109914"/>
                  </a:cubicBezTo>
                  <a:cubicBezTo>
                    <a:pt x="329795" y="109914"/>
                    <a:pt x="329795" y="109914"/>
                    <a:pt x="284569" y="109914"/>
                  </a:cubicBezTo>
                  <a:cubicBezTo>
                    <a:pt x="281985" y="109914"/>
                    <a:pt x="279400" y="107444"/>
                    <a:pt x="279400" y="104975"/>
                  </a:cubicBezTo>
                  <a:cubicBezTo>
                    <a:pt x="279400" y="101271"/>
                    <a:pt x="281985" y="98801"/>
                    <a:pt x="284569" y="98801"/>
                  </a:cubicBezTo>
                  <a:close/>
                  <a:moveTo>
                    <a:pt x="5340" y="98801"/>
                  </a:moveTo>
                  <a:cubicBezTo>
                    <a:pt x="5340" y="98801"/>
                    <a:pt x="5340" y="98801"/>
                    <a:pt x="53398" y="98801"/>
                  </a:cubicBezTo>
                  <a:cubicBezTo>
                    <a:pt x="56068" y="98801"/>
                    <a:pt x="58738" y="101271"/>
                    <a:pt x="58738" y="104975"/>
                  </a:cubicBezTo>
                  <a:cubicBezTo>
                    <a:pt x="58738" y="107444"/>
                    <a:pt x="56068" y="109914"/>
                    <a:pt x="53398" y="109914"/>
                  </a:cubicBezTo>
                  <a:cubicBezTo>
                    <a:pt x="53398" y="109914"/>
                    <a:pt x="53398" y="109914"/>
                    <a:pt x="5340" y="109914"/>
                  </a:cubicBezTo>
                  <a:cubicBezTo>
                    <a:pt x="2670" y="109914"/>
                    <a:pt x="0" y="107444"/>
                    <a:pt x="0" y="104975"/>
                  </a:cubicBezTo>
                  <a:cubicBezTo>
                    <a:pt x="0" y="101271"/>
                    <a:pt x="2670" y="98801"/>
                    <a:pt x="5340" y="98801"/>
                  </a:cubicBezTo>
                  <a:close/>
                  <a:moveTo>
                    <a:pt x="164887" y="36888"/>
                  </a:moveTo>
                  <a:cubicBezTo>
                    <a:pt x="168826" y="36888"/>
                    <a:pt x="171451" y="40918"/>
                    <a:pt x="171451" y="43604"/>
                  </a:cubicBezTo>
                  <a:cubicBezTo>
                    <a:pt x="171451" y="46291"/>
                    <a:pt x="168826" y="48977"/>
                    <a:pt x="164887" y="48977"/>
                  </a:cubicBezTo>
                  <a:cubicBezTo>
                    <a:pt x="137320" y="48977"/>
                    <a:pt x="115003" y="71813"/>
                    <a:pt x="115003" y="100022"/>
                  </a:cubicBezTo>
                  <a:cubicBezTo>
                    <a:pt x="115003" y="104051"/>
                    <a:pt x="112377" y="106738"/>
                    <a:pt x="109752" y="106738"/>
                  </a:cubicBezTo>
                  <a:cubicBezTo>
                    <a:pt x="105814" y="106738"/>
                    <a:pt x="103188" y="104051"/>
                    <a:pt x="103188" y="100022"/>
                  </a:cubicBezTo>
                  <a:cubicBezTo>
                    <a:pt x="103188" y="65097"/>
                    <a:pt x="130756" y="36888"/>
                    <a:pt x="164887" y="36888"/>
                  </a:cubicBezTo>
                  <a:close/>
                  <a:moveTo>
                    <a:pt x="169069" y="9901"/>
                  </a:moveTo>
                  <a:cubicBezTo>
                    <a:pt x="219192" y="9901"/>
                    <a:pt x="258763" y="50650"/>
                    <a:pt x="258763" y="99286"/>
                  </a:cubicBezTo>
                  <a:cubicBezTo>
                    <a:pt x="258763" y="120318"/>
                    <a:pt x="253487" y="138721"/>
                    <a:pt x="240297" y="154495"/>
                  </a:cubicBezTo>
                  <a:cubicBezTo>
                    <a:pt x="215235" y="189986"/>
                    <a:pt x="221830" y="207075"/>
                    <a:pt x="221830" y="208389"/>
                  </a:cubicBezTo>
                  <a:cubicBezTo>
                    <a:pt x="223149" y="211018"/>
                    <a:pt x="221830" y="213647"/>
                    <a:pt x="217873" y="214962"/>
                  </a:cubicBezTo>
                  <a:cubicBezTo>
                    <a:pt x="215235" y="216276"/>
                    <a:pt x="212597" y="214962"/>
                    <a:pt x="211278" y="212333"/>
                  </a:cubicBezTo>
                  <a:cubicBezTo>
                    <a:pt x="209959" y="211018"/>
                    <a:pt x="200726" y="188672"/>
                    <a:pt x="231064" y="147923"/>
                  </a:cubicBezTo>
                  <a:cubicBezTo>
                    <a:pt x="241616" y="133463"/>
                    <a:pt x="248211" y="117689"/>
                    <a:pt x="248211" y="99286"/>
                  </a:cubicBezTo>
                  <a:cubicBezTo>
                    <a:pt x="248211" y="55908"/>
                    <a:pt x="212597" y="21731"/>
                    <a:pt x="169069" y="21731"/>
                  </a:cubicBezTo>
                  <a:cubicBezTo>
                    <a:pt x="125541" y="21731"/>
                    <a:pt x="89927" y="55908"/>
                    <a:pt x="89927" y="99286"/>
                  </a:cubicBezTo>
                  <a:cubicBezTo>
                    <a:pt x="89927" y="116375"/>
                    <a:pt x="96523" y="133463"/>
                    <a:pt x="107075" y="146608"/>
                  </a:cubicBezTo>
                  <a:cubicBezTo>
                    <a:pt x="107075" y="147923"/>
                    <a:pt x="107075" y="147923"/>
                    <a:pt x="107075" y="147923"/>
                  </a:cubicBezTo>
                  <a:cubicBezTo>
                    <a:pt x="137413" y="189986"/>
                    <a:pt x="129498" y="211018"/>
                    <a:pt x="128179" y="212333"/>
                  </a:cubicBezTo>
                  <a:cubicBezTo>
                    <a:pt x="126860" y="214962"/>
                    <a:pt x="124222" y="216276"/>
                    <a:pt x="122903" y="216276"/>
                  </a:cubicBezTo>
                  <a:cubicBezTo>
                    <a:pt x="121584" y="216276"/>
                    <a:pt x="120265" y="216276"/>
                    <a:pt x="120265" y="214962"/>
                  </a:cubicBezTo>
                  <a:cubicBezTo>
                    <a:pt x="117627" y="213647"/>
                    <a:pt x="116308" y="211018"/>
                    <a:pt x="117627" y="207075"/>
                  </a:cubicBezTo>
                  <a:cubicBezTo>
                    <a:pt x="117627" y="207075"/>
                    <a:pt x="124222" y="191301"/>
                    <a:pt x="97842" y="154495"/>
                  </a:cubicBezTo>
                  <a:cubicBezTo>
                    <a:pt x="84651" y="138721"/>
                    <a:pt x="79375" y="120318"/>
                    <a:pt x="79375" y="99286"/>
                  </a:cubicBezTo>
                  <a:cubicBezTo>
                    <a:pt x="79375" y="50650"/>
                    <a:pt x="118946" y="9901"/>
                    <a:pt x="169069" y="9901"/>
                  </a:cubicBezTo>
                  <a:close/>
                  <a:moveTo>
                    <a:pt x="39107" y="1482"/>
                  </a:moveTo>
                  <a:cubicBezTo>
                    <a:pt x="39107" y="1482"/>
                    <a:pt x="39107" y="1482"/>
                    <a:pt x="79917" y="31115"/>
                  </a:cubicBezTo>
                  <a:cubicBezTo>
                    <a:pt x="82550" y="33809"/>
                    <a:pt x="82550" y="37850"/>
                    <a:pt x="81234" y="40544"/>
                  </a:cubicBezTo>
                  <a:cubicBezTo>
                    <a:pt x="79917" y="41891"/>
                    <a:pt x="78601" y="43238"/>
                    <a:pt x="75968" y="43238"/>
                  </a:cubicBezTo>
                  <a:cubicBezTo>
                    <a:pt x="74651" y="43238"/>
                    <a:pt x="73335" y="41891"/>
                    <a:pt x="72019" y="41891"/>
                  </a:cubicBezTo>
                  <a:lnTo>
                    <a:pt x="32525" y="10911"/>
                  </a:lnTo>
                  <a:cubicBezTo>
                    <a:pt x="29892" y="8217"/>
                    <a:pt x="28575" y="5523"/>
                    <a:pt x="31208" y="2829"/>
                  </a:cubicBezTo>
                  <a:cubicBezTo>
                    <a:pt x="32525" y="135"/>
                    <a:pt x="36474" y="-1212"/>
                    <a:pt x="39107" y="1482"/>
                  </a:cubicBezTo>
                  <a:close/>
                  <a:moveTo>
                    <a:pt x="299086" y="1451"/>
                  </a:moveTo>
                  <a:cubicBezTo>
                    <a:pt x="301705" y="-1212"/>
                    <a:pt x="305634" y="119"/>
                    <a:pt x="306944" y="2782"/>
                  </a:cubicBezTo>
                  <a:cubicBezTo>
                    <a:pt x="309563" y="5445"/>
                    <a:pt x="308254" y="8108"/>
                    <a:pt x="305634" y="10771"/>
                  </a:cubicBezTo>
                  <a:cubicBezTo>
                    <a:pt x="305634" y="10771"/>
                    <a:pt x="305634" y="10771"/>
                    <a:pt x="267653" y="38732"/>
                  </a:cubicBezTo>
                  <a:cubicBezTo>
                    <a:pt x="266343" y="40063"/>
                    <a:pt x="265033" y="40063"/>
                    <a:pt x="265033" y="40063"/>
                  </a:cubicBezTo>
                  <a:cubicBezTo>
                    <a:pt x="262414" y="40063"/>
                    <a:pt x="261104" y="38732"/>
                    <a:pt x="259795" y="37400"/>
                  </a:cubicBezTo>
                  <a:cubicBezTo>
                    <a:pt x="257175" y="34737"/>
                    <a:pt x="258485" y="30743"/>
                    <a:pt x="261104" y="2941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6938783" y="3387380"/>
              <a:ext cx="1029415" cy="433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 10%</a:t>
              </a:r>
              <a:endParaRPr lang="zh-CN" altLang="en-US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097351" y="3981799"/>
              <a:ext cx="928446" cy="433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VIP</a:t>
              </a:r>
              <a:endParaRPr lang="zh-CN" altLang="en-US" dirty="0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816093" y="1697601"/>
            <a:ext cx="825622" cy="2406967"/>
            <a:chOff x="2047461" y="2504377"/>
            <a:chExt cx="1087013" cy="3025812"/>
          </a:xfrm>
        </p:grpSpPr>
        <p:grpSp>
          <p:nvGrpSpPr>
            <p:cNvPr id="12" name="组合 11"/>
            <p:cNvGrpSpPr/>
            <p:nvPr/>
          </p:nvGrpSpPr>
          <p:grpSpPr>
            <a:xfrm>
              <a:off x="2047461" y="2902225"/>
              <a:ext cx="1087013" cy="2627964"/>
              <a:chOff x="1625414" y="3030397"/>
              <a:chExt cx="1800201" cy="2464871"/>
            </a:xfrm>
            <a:effectLst>
              <a:outerShdw blurRad="304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9" name="组合 8"/>
              <p:cNvGrpSpPr/>
              <p:nvPr/>
            </p:nvGrpSpPr>
            <p:grpSpPr>
              <a:xfrm>
                <a:off x="1625414" y="3030397"/>
                <a:ext cx="1800200" cy="2464871"/>
                <a:chOff x="2013251" y="3334566"/>
                <a:chExt cx="1800200" cy="2464871"/>
              </a:xfrm>
            </p:grpSpPr>
            <p:sp>
              <p:nvSpPr>
                <p:cNvPr id="4" name="Pentagon 78"/>
                <p:cNvSpPr/>
                <p:nvPr/>
              </p:nvSpPr>
              <p:spPr>
                <a:xfrm rot="5400000">
                  <a:off x="1795786" y="3552031"/>
                  <a:ext cx="2235129" cy="1800200"/>
                </a:xfrm>
                <a:prstGeom prst="homePlate">
                  <a:avLst>
                    <a:gd name="adj" fmla="val 31766"/>
                  </a:avLst>
                </a:prstGeom>
                <a:gradFill flip="none" rotWithShape="1">
                  <a:gsLst>
                    <a:gs pos="0">
                      <a:srgbClr val="FFCC66">
                        <a:shade val="30000"/>
                        <a:satMod val="115000"/>
                      </a:srgbClr>
                    </a:gs>
                    <a:gs pos="50000">
                      <a:srgbClr val="FFCC66">
                        <a:shade val="67500"/>
                        <a:satMod val="115000"/>
                      </a:srgbClr>
                    </a:gs>
                    <a:gs pos="100000">
                      <a:srgbClr val="FFCC66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222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" name="Oval 76"/>
                <p:cNvSpPr/>
                <p:nvPr/>
              </p:nvSpPr>
              <p:spPr>
                <a:xfrm>
                  <a:off x="2013251" y="4829917"/>
                  <a:ext cx="1800200" cy="96952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85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2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58" name="矩形 57">
                <a:extLst>
                  <a:ext uri="{FF2B5EF4-FFF2-40B4-BE49-F238E27FC236}">
                    <a16:creationId xmlns:a16="http://schemas.microsoft.com/office/drawing/2014/main" id="{CBCE2F27-1948-4AAF-B7D2-B7B4F23C2784}"/>
                  </a:ext>
                </a:extLst>
              </p:cNvPr>
              <p:cNvSpPr/>
              <p:nvPr/>
            </p:nvSpPr>
            <p:spPr>
              <a:xfrm>
                <a:off x="1639913" y="4867645"/>
                <a:ext cx="1785702" cy="33823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35" name="Freeform 229"/>
            <p:cNvSpPr>
              <a:spLocks noEditPoints="1"/>
            </p:cNvSpPr>
            <p:nvPr/>
          </p:nvSpPr>
          <p:spPr bwMode="auto">
            <a:xfrm>
              <a:off x="2350967" y="4697540"/>
              <a:ext cx="522338" cy="587707"/>
            </a:xfrm>
            <a:custGeom>
              <a:avLst/>
              <a:gdLst>
                <a:gd name="T0" fmla="*/ 57 w 60"/>
                <a:gd name="T1" fmla="*/ 41 h 65"/>
                <a:gd name="T2" fmla="*/ 59 w 60"/>
                <a:gd name="T3" fmla="*/ 38 h 65"/>
                <a:gd name="T4" fmla="*/ 57 w 60"/>
                <a:gd name="T5" fmla="*/ 33 h 65"/>
                <a:gd name="T6" fmla="*/ 49 w 60"/>
                <a:gd name="T7" fmla="*/ 29 h 65"/>
                <a:gd name="T8" fmla="*/ 44 w 60"/>
                <a:gd name="T9" fmla="*/ 31 h 65"/>
                <a:gd name="T10" fmla="*/ 43 w 60"/>
                <a:gd name="T11" fmla="*/ 34 h 65"/>
                <a:gd name="T12" fmla="*/ 57 w 60"/>
                <a:gd name="T13" fmla="*/ 41 h 65"/>
                <a:gd name="T14" fmla="*/ 3 w 60"/>
                <a:gd name="T15" fmla="*/ 39 h 65"/>
                <a:gd name="T16" fmla="*/ 16 w 60"/>
                <a:gd name="T17" fmla="*/ 34 h 65"/>
                <a:gd name="T18" fmla="*/ 19 w 60"/>
                <a:gd name="T19" fmla="*/ 31 h 65"/>
                <a:gd name="T20" fmla="*/ 26 w 60"/>
                <a:gd name="T21" fmla="*/ 45 h 65"/>
                <a:gd name="T22" fmla="*/ 32 w 60"/>
                <a:gd name="T23" fmla="*/ 31 h 65"/>
                <a:gd name="T24" fmla="*/ 35 w 60"/>
                <a:gd name="T25" fmla="*/ 34 h 65"/>
                <a:gd name="T26" fmla="*/ 37 w 60"/>
                <a:gd name="T27" fmla="*/ 35 h 65"/>
                <a:gd name="T28" fmla="*/ 37 w 60"/>
                <a:gd name="T29" fmla="*/ 36 h 65"/>
                <a:gd name="T30" fmla="*/ 30 w 60"/>
                <a:gd name="T31" fmla="*/ 50 h 65"/>
                <a:gd name="T32" fmla="*/ 31 w 60"/>
                <a:gd name="T33" fmla="*/ 58 h 65"/>
                <a:gd name="T34" fmla="*/ 1 w 60"/>
                <a:gd name="T35" fmla="*/ 58 h 65"/>
                <a:gd name="T36" fmla="*/ 3 w 60"/>
                <a:gd name="T37" fmla="*/ 39 h 65"/>
                <a:gd name="T38" fmla="*/ 16 w 60"/>
                <a:gd name="T39" fmla="*/ 22 h 65"/>
                <a:gd name="T40" fmla="*/ 17 w 60"/>
                <a:gd name="T41" fmla="*/ 11 h 65"/>
                <a:gd name="T42" fmla="*/ 34 w 60"/>
                <a:gd name="T43" fmla="*/ 11 h 65"/>
                <a:gd name="T44" fmla="*/ 35 w 60"/>
                <a:gd name="T45" fmla="*/ 22 h 65"/>
                <a:gd name="T46" fmla="*/ 38 w 60"/>
                <a:gd name="T47" fmla="*/ 18 h 65"/>
                <a:gd name="T48" fmla="*/ 37 w 60"/>
                <a:gd name="T49" fmla="*/ 6 h 65"/>
                <a:gd name="T50" fmla="*/ 15 w 60"/>
                <a:gd name="T51" fmla="*/ 5 h 65"/>
                <a:gd name="T52" fmla="*/ 13 w 60"/>
                <a:gd name="T53" fmla="*/ 20 h 65"/>
                <a:gd name="T54" fmla="*/ 16 w 60"/>
                <a:gd name="T55" fmla="*/ 22 h 65"/>
                <a:gd name="T56" fmla="*/ 46 w 60"/>
                <a:gd name="T57" fmla="*/ 37 h 65"/>
                <a:gd name="T58" fmla="*/ 53 w 60"/>
                <a:gd name="T59" fmla="*/ 41 h 65"/>
                <a:gd name="T60" fmla="*/ 56 w 60"/>
                <a:gd name="T61" fmla="*/ 43 h 65"/>
                <a:gd name="T62" fmla="*/ 49 w 60"/>
                <a:gd name="T63" fmla="*/ 57 h 65"/>
                <a:gd name="T64" fmla="*/ 45 w 60"/>
                <a:gd name="T65" fmla="*/ 55 h 65"/>
                <a:gd name="T66" fmla="*/ 39 w 60"/>
                <a:gd name="T67" fmla="*/ 53 h 65"/>
                <a:gd name="T68" fmla="*/ 44 w 60"/>
                <a:gd name="T69" fmla="*/ 43 h 65"/>
                <a:gd name="T70" fmla="*/ 43 w 60"/>
                <a:gd name="T71" fmla="*/ 42 h 65"/>
                <a:gd name="T72" fmla="*/ 37 w 60"/>
                <a:gd name="T73" fmla="*/ 52 h 65"/>
                <a:gd name="T74" fmla="*/ 34 w 60"/>
                <a:gd name="T75" fmla="*/ 50 h 65"/>
                <a:gd name="T76" fmla="*/ 42 w 60"/>
                <a:gd name="T77" fmla="*/ 35 h 65"/>
                <a:gd name="T78" fmla="*/ 46 w 60"/>
                <a:gd name="T79" fmla="*/ 37 h 65"/>
                <a:gd name="T80" fmla="*/ 35 w 60"/>
                <a:gd name="T81" fmla="*/ 57 h 65"/>
                <a:gd name="T82" fmla="*/ 35 w 60"/>
                <a:gd name="T83" fmla="*/ 64 h 65"/>
                <a:gd name="T84" fmla="*/ 38 w 60"/>
                <a:gd name="T85" fmla="*/ 65 h 65"/>
                <a:gd name="T86" fmla="*/ 44 w 60"/>
                <a:gd name="T87" fmla="*/ 62 h 65"/>
                <a:gd name="T88" fmla="*/ 35 w 60"/>
                <a:gd name="T8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0" h="65">
                  <a:moveTo>
                    <a:pt x="57" y="41"/>
                  </a:moveTo>
                  <a:cubicBezTo>
                    <a:pt x="59" y="38"/>
                    <a:pt x="59" y="38"/>
                    <a:pt x="59" y="38"/>
                  </a:cubicBezTo>
                  <a:cubicBezTo>
                    <a:pt x="60" y="36"/>
                    <a:pt x="59" y="34"/>
                    <a:pt x="57" y="33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7" y="28"/>
                    <a:pt x="45" y="29"/>
                    <a:pt x="44" y="31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57" y="41"/>
                    <a:pt x="57" y="41"/>
                    <a:pt x="57" y="41"/>
                  </a:cubicBezTo>
                  <a:close/>
                  <a:moveTo>
                    <a:pt x="3" y="39"/>
                  </a:moveTo>
                  <a:cubicBezTo>
                    <a:pt x="7" y="37"/>
                    <a:pt x="11" y="36"/>
                    <a:pt x="16" y="34"/>
                  </a:cubicBezTo>
                  <a:cubicBezTo>
                    <a:pt x="17" y="33"/>
                    <a:pt x="18" y="32"/>
                    <a:pt x="19" y="31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4" y="33"/>
                    <a:pt x="35" y="34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40"/>
                    <a:pt x="32" y="45"/>
                    <a:pt x="30" y="50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49"/>
                    <a:pt x="1" y="42"/>
                    <a:pt x="3" y="39"/>
                  </a:cubicBezTo>
                  <a:close/>
                  <a:moveTo>
                    <a:pt x="16" y="22"/>
                  </a:moveTo>
                  <a:cubicBezTo>
                    <a:pt x="16" y="18"/>
                    <a:pt x="16" y="15"/>
                    <a:pt x="17" y="11"/>
                  </a:cubicBezTo>
                  <a:cubicBezTo>
                    <a:pt x="22" y="8"/>
                    <a:pt x="27" y="13"/>
                    <a:pt x="34" y="11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5" y="22"/>
                    <a:pt x="38" y="20"/>
                    <a:pt x="38" y="18"/>
                  </a:cubicBezTo>
                  <a:cubicBezTo>
                    <a:pt x="38" y="16"/>
                    <a:pt x="38" y="7"/>
                    <a:pt x="37" y="6"/>
                  </a:cubicBezTo>
                  <a:cubicBezTo>
                    <a:pt x="33" y="0"/>
                    <a:pt x="19" y="0"/>
                    <a:pt x="15" y="5"/>
                  </a:cubicBezTo>
                  <a:cubicBezTo>
                    <a:pt x="14" y="6"/>
                    <a:pt x="12" y="18"/>
                    <a:pt x="13" y="20"/>
                  </a:cubicBezTo>
                  <a:cubicBezTo>
                    <a:pt x="15" y="22"/>
                    <a:pt x="16" y="22"/>
                    <a:pt x="16" y="22"/>
                  </a:cubicBezTo>
                  <a:close/>
                  <a:moveTo>
                    <a:pt x="46" y="37"/>
                  </a:moveTo>
                  <a:cubicBezTo>
                    <a:pt x="53" y="41"/>
                    <a:pt x="53" y="41"/>
                    <a:pt x="53" y="41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7" y="59"/>
                    <a:pt x="46" y="58"/>
                    <a:pt x="45" y="55"/>
                  </a:cubicBezTo>
                  <a:cubicBezTo>
                    <a:pt x="42" y="56"/>
                    <a:pt x="40" y="55"/>
                    <a:pt x="39" y="5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6" y="53"/>
                    <a:pt x="35" y="52"/>
                    <a:pt x="34" y="50"/>
                  </a:cubicBezTo>
                  <a:cubicBezTo>
                    <a:pt x="37" y="45"/>
                    <a:pt x="39" y="40"/>
                    <a:pt x="42" y="35"/>
                  </a:cubicBezTo>
                  <a:cubicBezTo>
                    <a:pt x="46" y="37"/>
                    <a:pt x="46" y="37"/>
                    <a:pt x="46" y="37"/>
                  </a:cubicBezTo>
                  <a:close/>
                  <a:moveTo>
                    <a:pt x="35" y="57"/>
                  </a:moveTo>
                  <a:cubicBezTo>
                    <a:pt x="35" y="64"/>
                    <a:pt x="35" y="64"/>
                    <a:pt x="35" y="64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44" y="62"/>
                    <a:pt x="44" y="62"/>
                    <a:pt x="44" y="62"/>
                  </a:cubicBezTo>
                  <a:lnTo>
                    <a:pt x="35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pPr defTabSz="91421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056216" y="2504377"/>
              <a:ext cx="1029414" cy="464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26%</a:t>
              </a:r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259523" y="2978153"/>
              <a:ext cx="607828" cy="163050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 smtClean="0"/>
                <a:t>高价值客户</a:t>
              </a:r>
              <a:endParaRPr lang="zh-CN" altLang="en-US" dirty="0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209464" y="947936"/>
            <a:ext cx="790118" cy="3161803"/>
            <a:chOff x="4432224" y="1345306"/>
            <a:chExt cx="1087013" cy="4184883"/>
          </a:xfrm>
        </p:grpSpPr>
        <p:grpSp>
          <p:nvGrpSpPr>
            <p:cNvPr id="36" name="组合 35"/>
            <p:cNvGrpSpPr/>
            <p:nvPr/>
          </p:nvGrpSpPr>
          <p:grpSpPr>
            <a:xfrm>
              <a:off x="4432224" y="1753709"/>
              <a:ext cx="1087013" cy="3776480"/>
              <a:chOff x="1625414" y="1953159"/>
              <a:chExt cx="1800201" cy="3542109"/>
            </a:xfrm>
            <a:effectLst>
              <a:outerShdw blurRad="304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37" name="组合 36"/>
              <p:cNvGrpSpPr/>
              <p:nvPr/>
            </p:nvGrpSpPr>
            <p:grpSpPr>
              <a:xfrm>
                <a:off x="1625414" y="1953159"/>
                <a:ext cx="1800200" cy="3542109"/>
                <a:chOff x="2013251" y="2257328"/>
                <a:chExt cx="1800200" cy="3542109"/>
              </a:xfrm>
            </p:grpSpPr>
            <p:sp>
              <p:nvSpPr>
                <p:cNvPr id="40" name="Pentagon 78"/>
                <p:cNvSpPr/>
                <p:nvPr/>
              </p:nvSpPr>
              <p:spPr>
                <a:xfrm rot="5400000">
                  <a:off x="1257167" y="3013412"/>
                  <a:ext cx="3312368" cy="1800200"/>
                </a:xfrm>
                <a:prstGeom prst="homePlate">
                  <a:avLst>
                    <a:gd name="adj" fmla="val 31766"/>
                  </a:avLst>
                </a:prstGeom>
                <a:gradFill flip="none" rotWithShape="1">
                  <a:gsLst>
                    <a:gs pos="0">
                      <a:srgbClr val="F48111">
                        <a:shade val="30000"/>
                        <a:satMod val="115000"/>
                      </a:srgbClr>
                    </a:gs>
                    <a:gs pos="50000">
                      <a:srgbClr val="F48111">
                        <a:shade val="67500"/>
                        <a:satMod val="115000"/>
                      </a:srgbClr>
                    </a:gs>
                    <a:gs pos="100000">
                      <a:srgbClr val="F48111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222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6" name="Oval 76"/>
                <p:cNvSpPr/>
                <p:nvPr/>
              </p:nvSpPr>
              <p:spPr>
                <a:xfrm>
                  <a:off x="2013251" y="4829917"/>
                  <a:ext cx="1800200" cy="96952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85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2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id="{E3EB1709-6D20-4440-8800-976CC5E9712E}"/>
                  </a:ext>
                </a:extLst>
              </p:cNvPr>
              <p:cNvSpPr/>
              <p:nvPr/>
            </p:nvSpPr>
            <p:spPr>
              <a:xfrm>
                <a:off x="1679964" y="2351828"/>
                <a:ext cx="1691099" cy="30677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id="{CBCE2F27-1948-4AAF-B7D2-B7B4F23C2784}"/>
                  </a:ext>
                </a:extLst>
              </p:cNvPr>
              <p:cNvSpPr/>
              <p:nvPr/>
            </p:nvSpPr>
            <p:spPr>
              <a:xfrm>
                <a:off x="1639913" y="4867645"/>
                <a:ext cx="1785702" cy="33823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67" name="任意多边形: 形状 52"/>
            <p:cNvSpPr/>
            <p:nvPr/>
          </p:nvSpPr>
          <p:spPr>
            <a:xfrm>
              <a:off x="4719118" y="4782896"/>
              <a:ext cx="528717" cy="416993"/>
            </a:xfrm>
            <a:custGeom>
              <a:avLst/>
              <a:gdLst>
                <a:gd name="connsiteX0" fmla="*/ 9246 w 338138"/>
                <a:gd name="connsiteY0" fmla="*/ 217487 h 250825"/>
                <a:gd name="connsiteX1" fmla="*/ 328892 w 338138"/>
                <a:gd name="connsiteY1" fmla="*/ 217487 h 250825"/>
                <a:gd name="connsiteX2" fmla="*/ 338138 w 338138"/>
                <a:gd name="connsiteY2" fmla="*/ 226822 h 250825"/>
                <a:gd name="connsiteX3" fmla="*/ 314363 w 338138"/>
                <a:gd name="connsiteY3" fmla="*/ 250825 h 250825"/>
                <a:gd name="connsiteX4" fmla="*/ 23775 w 338138"/>
                <a:gd name="connsiteY4" fmla="*/ 250825 h 250825"/>
                <a:gd name="connsiteX5" fmla="*/ 0 w 338138"/>
                <a:gd name="connsiteY5" fmla="*/ 226822 h 250825"/>
                <a:gd name="connsiteX6" fmla="*/ 9246 w 338138"/>
                <a:gd name="connsiteY6" fmla="*/ 217487 h 250825"/>
                <a:gd name="connsiteX7" fmla="*/ 100182 w 338138"/>
                <a:gd name="connsiteY7" fmla="*/ 100012 h 250825"/>
                <a:gd name="connsiteX8" fmla="*/ 123655 w 338138"/>
                <a:gd name="connsiteY8" fmla="*/ 100012 h 250825"/>
                <a:gd name="connsiteX9" fmla="*/ 130175 w 338138"/>
                <a:gd name="connsiteY9" fmla="*/ 106705 h 250825"/>
                <a:gd name="connsiteX10" fmla="*/ 130175 w 338138"/>
                <a:gd name="connsiteY10" fmla="*/ 161583 h 250825"/>
                <a:gd name="connsiteX11" fmla="*/ 123655 w 338138"/>
                <a:gd name="connsiteY11" fmla="*/ 168275 h 250825"/>
                <a:gd name="connsiteX12" fmla="*/ 100182 w 338138"/>
                <a:gd name="connsiteY12" fmla="*/ 168275 h 250825"/>
                <a:gd name="connsiteX13" fmla="*/ 93662 w 338138"/>
                <a:gd name="connsiteY13" fmla="*/ 161583 h 250825"/>
                <a:gd name="connsiteX14" fmla="*/ 93662 w 338138"/>
                <a:gd name="connsiteY14" fmla="*/ 106705 h 250825"/>
                <a:gd name="connsiteX15" fmla="*/ 100182 w 338138"/>
                <a:gd name="connsiteY15" fmla="*/ 100012 h 250825"/>
                <a:gd name="connsiteX16" fmla="*/ 157332 w 338138"/>
                <a:gd name="connsiteY16" fmla="*/ 77787 h 250825"/>
                <a:gd name="connsiteX17" fmla="*/ 180805 w 338138"/>
                <a:gd name="connsiteY17" fmla="*/ 77787 h 250825"/>
                <a:gd name="connsiteX18" fmla="*/ 187325 w 338138"/>
                <a:gd name="connsiteY18" fmla="*/ 84441 h 250825"/>
                <a:gd name="connsiteX19" fmla="*/ 187325 w 338138"/>
                <a:gd name="connsiteY19" fmla="*/ 161622 h 250825"/>
                <a:gd name="connsiteX20" fmla="*/ 180805 w 338138"/>
                <a:gd name="connsiteY20" fmla="*/ 168275 h 250825"/>
                <a:gd name="connsiteX21" fmla="*/ 157332 w 338138"/>
                <a:gd name="connsiteY21" fmla="*/ 168275 h 250825"/>
                <a:gd name="connsiteX22" fmla="*/ 150812 w 338138"/>
                <a:gd name="connsiteY22" fmla="*/ 161622 h 250825"/>
                <a:gd name="connsiteX23" fmla="*/ 150812 w 338138"/>
                <a:gd name="connsiteY23" fmla="*/ 84441 h 250825"/>
                <a:gd name="connsiteX24" fmla="*/ 157332 w 338138"/>
                <a:gd name="connsiteY24" fmla="*/ 77787 h 250825"/>
                <a:gd name="connsiteX25" fmla="*/ 216070 w 338138"/>
                <a:gd name="connsiteY25" fmla="*/ 49212 h 250825"/>
                <a:gd name="connsiteX26" fmla="*/ 239543 w 338138"/>
                <a:gd name="connsiteY26" fmla="*/ 49212 h 250825"/>
                <a:gd name="connsiteX27" fmla="*/ 246063 w 338138"/>
                <a:gd name="connsiteY27" fmla="*/ 55827 h 250825"/>
                <a:gd name="connsiteX28" fmla="*/ 246063 w 338138"/>
                <a:gd name="connsiteY28" fmla="*/ 161661 h 250825"/>
                <a:gd name="connsiteX29" fmla="*/ 239543 w 338138"/>
                <a:gd name="connsiteY29" fmla="*/ 168275 h 250825"/>
                <a:gd name="connsiteX30" fmla="*/ 216070 w 338138"/>
                <a:gd name="connsiteY30" fmla="*/ 168275 h 250825"/>
                <a:gd name="connsiteX31" fmla="*/ 209550 w 338138"/>
                <a:gd name="connsiteY31" fmla="*/ 161661 h 250825"/>
                <a:gd name="connsiteX32" fmla="*/ 209550 w 338138"/>
                <a:gd name="connsiteY32" fmla="*/ 55827 h 250825"/>
                <a:gd name="connsiteX33" fmla="*/ 216070 w 338138"/>
                <a:gd name="connsiteY33" fmla="*/ 49212 h 250825"/>
                <a:gd name="connsiteX34" fmla="*/ 53428 w 338138"/>
                <a:gd name="connsiteY34" fmla="*/ 22225 h 250825"/>
                <a:gd name="connsiteX35" fmla="*/ 50800 w 338138"/>
                <a:gd name="connsiteY35" fmla="*/ 24858 h 250825"/>
                <a:gd name="connsiteX36" fmla="*/ 50800 w 338138"/>
                <a:gd name="connsiteY36" fmla="*/ 182834 h 250825"/>
                <a:gd name="connsiteX37" fmla="*/ 53428 w 338138"/>
                <a:gd name="connsiteY37" fmla="*/ 184150 h 250825"/>
                <a:gd name="connsiteX38" fmla="*/ 284710 w 338138"/>
                <a:gd name="connsiteY38" fmla="*/ 184150 h 250825"/>
                <a:gd name="connsiteX39" fmla="*/ 287338 w 338138"/>
                <a:gd name="connsiteY39" fmla="*/ 182834 h 250825"/>
                <a:gd name="connsiteX40" fmla="*/ 287338 w 338138"/>
                <a:gd name="connsiteY40" fmla="*/ 24858 h 250825"/>
                <a:gd name="connsiteX41" fmla="*/ 284710 w 338138"/>
                <a:gd name="connsiteY41" fmla="*/ 22225 h 250825"/>
                <a:gd name="connsiteX42" fmla="*/ 53428 w 338138"/>
                <a:gd name="connsiteY42" fmla="*/ 22225 h 250825"/>
                <a:gd name="connsiteX43" fmla="*/ 53663 w 338138"/>
                <a:gd name="connsiteY43" fmla="*/ 0 h 250825"/>
                <a:gd name="connsiteX44" fmla="*/ 286062 w 338138"/>
                <a:gd name="connsiteY44" fmla="*/ 0 h 250825"/>
                <a:gd name="connsiteX45" fmla="*/ 311150 w 338138"/>
                <a:gd name="connsiteY45" fmla="*/ 25008 h 250825"/>
                <a:gd name="connsiteX46" fmla="*/ 311150 w 338138"/>
                <a:gd name="connsiteY46" fmla="*/ 182955 h 250825"/>
                <a:gd name="connsiteX47" fmla="*/ 286062 w 338138"/>
                <a:gd name="connsiteY47" fmla="*/ 207963 h 250825"/>
                <a:gd name="connsiteX48" fmla="*/ 53663 w 338138"/>
                <a:gd name="connsiteY48" fmla="*/ 207963 h 250825"/>
                <a:gd name="connsiteX49" fmla="*/ 28575 w 338138"/>
                <a:gd name="connsiteY49" fmla="*/ 182955 h 250825"/>
                <a:gd name="connsiteX50" fmla="*/ 28575 w 338138"/>
                <a:gd name="connsiteY50" fmla="*/ 25008 h 250825"/>
                <a:gd name="connsiteX51" fmla="*/ 53663 w 338138"/>
                <a:gd name="connsiteY51" fmla="*/ 0 h 25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38138" h="250825">
                  <a:moveTo>
                    <a:pt x="9246" y="217487"/>
                  </a:moveTo>
                  <a:cubicBezTo>
                    <a:pt x="9246" y="217487"/>
                    <a:pt x="9246" y="217487"/>
                    <a:pt x="328892" y="217487"/>
                  </a:cubicBezTo>
                  <a:cubicBezTo>
                    <a:pt x="334176" y="217487"/>
                    <a:pt x="338138" y="221488"/>
                    <a:pt x="338138" y="226822"/>
                  </a:cubicBezTo>
                  <a:cubicBezTo>
                    <a:pt x="338138" y="240157"/>
                    <a:pt x="327571" y="250825"/>
                    <a:pt x="314363" y="250825"/>
                  </a:cubicBezTo>
                  <a:cubicBezTo>
                    <a:pt x="314363" y="250825"/>
                    <a:pt x="314363" y="250825"/>
                    <a:pt x="23775" y="250825"/>
                  </a:cubicBezTo>
                  <a:cubicBezTo>
                    <a:pt x="10567" y="250825"/>
                    <a:pt x="0" y="240157"/>
                    <a:pt x="0" y="226822"/>
                  </a:cubicBezTo>
                  <a:cubicBezTo>
                    <a:pt x="0" y="221488"/>
                    <a:pt x="3962" y="217487"/>
                    <a:pt x="9246" y="217487"/>
                  </a:cubicBezTo>
                  <a:close/>
                  <a:moveTo>
                    <a:pt x="100182" y="100012"/>
                  </a:moveTo>
                  <a:cubicBezTo>
                    <a:pt x="100182" y="100012"/>
                    <a:pt x="100182" y="100012"/>
                    <a:pt x="123655" y="100012"/>
                  </a:cubicBezTo>
                  <a:cubicBezTo>
                    <a:pt x="127567" y="100012"/>
                    <a:pt x="130175" y="102689"/>
                    <a:pt x="130175" y="106705"/>
                  </a:cubicBezTo>
                  <a:cubicBezTo>
                    <a:pt x="130175" y="106705"/>
                    <a:pt x="130175" y="106705"/>
                    <a:pt x="130175" y="161583"/>
                  </a:cubicBezTo>
                  <a:cubicBezTo>
                    <a:pt x="130175" y="165598"/>
                    <a:pt x="127567" y="168275"/>
                    <a:pt x="123655" y="168275"/>
                  </a:cubicBezTo>
                  <a:cubicBezTo>
                    <a:pt x="123655" y="168275"/>
                    <a:pt x="123655" y="168275"/>
                    <a:pt x="100182" y="168275"/>
                  </a:cubicBezTo>
                  <a:cubicBezTo>
                    <a:pt x="96270" y="168275"/>
                    <a:pt x="93662" y="165598"/>
                    <a:pt x="93662" y="161583"/>
                  </a:cubicBezTo>
                  <a:cubicBezTo>
                    <a:pt x="93662" y="161583"/>
                    <a:pt x="93662" y="161583"/>
                    <a:pt x="93662" y="106705"/>
                  </a:cubicBezTo>
                  <a:cubicBezTo>
                    <a:pt x="93662" y="102689"/>
                    <a:pt x="96270" y="100012"/>
                    <a:pt x="100182" y="100012"/>
                  </a:cubicBezTo>
                  <a:close/>
                  <a:moveTo>
                    <a:pt x="157332" y="77787"/>
                  </a:moveTo>
                  <a:cubicBezTo>
                    <a:pt x="157332" y="77787"/>
                    <a:pt x="157332" y="77787"/>
                    <a:pt x="180805" y="77787"/>
                  </a:cubicBezTo>
                  <a:cubicBezTo>
                    <a:pt x="184717" y="77787"/>
                    <a:pt x="187325" y="81779"/>
                    <a:pt x="187325" y="84441"/>
                  </a:cubicBezTo>
                  <a:cubicBezTo>
                    <a:pt x="187325" y="84441"/>
                    <a:pt x="187325" y="84441"/>
                    <a:pt x="187325" y="161622"/>
                  </a:cubicBezTo>
                  <a:cubicBezTo>
                    <a:pt x="187325" y="165614"/>
                    <a:pt x="184717" y="168275"/>
                    <a:pt x="180805" y="168275"/>
                  </a:cubicBezTo>
                  <a:cubicBezTo>
                    <a:pt x="180805" y="168275"/>
                    <a:pt x="180805" y="168275"/>
                    <a:pt x="157332" y="168275"/>
                  </a:cubicBezTo>
                  <a:cubicBezTo>
                    <a:pt x="153420" y="168275"/>
                    <a:pt x="150812" y="165614"/>
                    <a:pt x="150812" y="161622"/>
                  </a:cubicBezTo>
                  <a:cubicBezTo>
                    <a:pt x="150812" y="161622"/>
                    <a:pt x="150812" y="161622"/>
                    <a:pt x="150812" y="84441"/>
                  </a:cubicBezTo>
                  <a:cubicBezTo>
                    <a:pt x="150812" y="81779"/>
                    <a:pt x="153420" y="77787"/>
                    <a:pt x="157332" y="77787"/>
                  </a:cubicBezTo>
                  <a:close/>
                  <a:moveTo>
                    <a:pt x="216070" y="49212"/>
                  </a:moveTo>
                  <a:cubicBezTo>
                    <a:pt x="216070" y="49212"/>
                    <a:pt x="216070" y="49212"/>
                    <a:pt x="239543" y="49212"/>
                  </a:cubicBezTo>
                  <a:cubicBezTo>
                    <a:pt x="243455" y="49212"/>
                    <a:pt x="246063" y="51858"/>
                    <a:pt x="246063" y="55827"/>
                  </a:cubicBezTo>
                  <a:cubicBezTo>
                    <a:pt x="246063" y="55827"/>
                    <a:pt x="246063" y="55827"/>
                    <a:pt x="246063" y="161661"/>
                  </a:cubicBezTo>
                  <a:cubicBezTo>
                    <a:pt x="246063" y="165629"/>
                    <a:pt x="243455" y="168275"/>
                    <a:pt x="239543" y="168275"/>
                  </a:cubicBezTo>
                  <a:cubicBezTo>
                    <a:pt x="239543" y="168275"/>
                    <a:pt x="239543" y="168275"/>
                    <a:pt x="216070" y="168275"/>
                  </a:cubicBezTo>
                  <a:cubicBezTo>
                    <a:pt x="212158" y="168275"/>
                    <a:pt x="209550" y="165629"/>
                    <a:pt x="209550" y="161661"/>
                  </a:cubicBezTo>
                  <a:cubicBezTo>
                    <a:pt x="209550" y="161661"/>
                    <a:pt x="209550" y="161661"/>
                    <a:pt x="209550" y="55827"/>
                  </a:cubicBezTo>
                  <a:cubicBezTo>
                    <a:pt x="209550" y="51858"/>
                    <a:pt x="212158" y="49212"/>
                    <a:pt x="216070" y="49212"/>
                  </a:cubicBezTo>
                  <a:close/>
                  <a:moveTo>
                    <a:pt x="53428" y="22225"/>
                  </a:moveTo>
                  <a:cubicBezTo>
                    <a:pt x="52114" y="22225"/>
                    <a:pt x="50800" y="23541"/>
                    <a:pt x="50800" y="24858"/>
                  </a:cubicBezTo>
                  <a:lnTo>
                    <a:pt x="50800" y="182834"/>
                  </a:lnTo>
                  <a:cubicBezTo>
                    <a:pt x="50800" y="184150"/>
                    <a:pt x="52114" y="184150"/>
                    <a:pt x="53428" y="184150"/>
                  </a:cubicBezTo>
                  <a:cubicBezTo>
                    <a:pt x="53428" y="184150"/>
                    <a:pt x="53428" y="184150"/>
                    <a:pt x="284710" y="184150"/>
                  </a:cubicBezTo>
                  <a:cubicBezTo>
                    <a:pt x="286024" y="184150"/>
                    <a:pt x="287338" y="184150"/>
                    <a:pt x="287338" y="182834"/>
                  </a:cubicBezTo>
                  <a:cubicBezTo>
                    <a:pt x="287338" y="182834"/>
                    <a:pt x="287338" y="182834"/>
                    <a:pt x="287338" y="24858"/>
                  </a:cubicBezTo>
                  <a:cubicBezTo>
                    <a:pt x="287338" y="23541"/>
                    <a:pt x="286024" y="22225"/>
                    <a:pt x="284710" y="22225"/>
                  </a:cubicBezTo>
                  <a:cubicBezTo>
                    <a:pt x="284710" y="22225"/>
                    <a:pt x="284710" y="22225"/>
                    <a:pt x="53428" y="22225"/>
                  </a:cubicBezTo>
                  <a:close/>
                  <a:moveTo>
                    <a:pt x="53663" y="0"/>
                  </a:moveTo>
                  <a:cubicBezTo>
                    <a:pt x="53663" y="0"/>
                    <a:pt x="53663" y="0"/>
                    <a:pt x="286062" y="0"/>
                  </a:cubicBezTo>
                  <a:cubicBezTo>
                    <a:pt x="300587" y="0"/>
                    <a:pt x="311150" y="10530"/>
                    <a:pt x="311150" y="25008"/>
                  </a:cubicBezTo>
                  <a:cubicBezTo>
                    <a:pt x="311150" y="25008"/>
                    <a:pt x="311150" y="25008"/>
                    <a:pt x="311150" y="182955"/>
                  </a:cubicBezTo>
                  <a:cubicBezTo>
                    <a:pt x="311150" y="196117"/>
                    <a:pt x="300587" y="207963"/>
                    <a:pt x="286062" y="207963"/>
                  </a:cubicBezTo>
                  <a:cubicBezTo>
                    <a:pt x="286062" y="207963"/>
                    <a:pt x="286062" y="207963"/>
                    <a:pt x="53663" y="207963"/>
                  </a:cubicBezTo>
                  <a:cubicBezTo>
                    <a:pt x="39138" y="207963"/>
                    <a:pt x="28575" y="196117"/>
                    <a:pt x="28575" y="182955"/>
                  </a:cubicBezTo>
                  <a:cubicBezTo>
                    <a:pt x="28575" y="182955"/>
                    <a:pt x="28575" y="182955"/>
                    <a:pt x="28575" y="25008"/>
                  </a:cubicBezTo>
                  <a:cubicBezTo>
                    <a:pt x="28575" y="10530"/>
                    <a:pt x="39138" y="0"/>
                    <a:pt x="53663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4456883" y="1345306"/>
              <a:ext cx="1029414" cy="461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 34%</a:t>
              </a:r>
              <a:endParaRPr lang="zh-CN" altLang="en-US" dirty="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828981" y="2464648"/>
              <a:ext cx="461665" cy="155977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 smtClean="0"/>
                <a:t>潜在客户</a:t>
              </a:r>
              <a:endParaRPr lang="zh-CN" altLang="en-US" dirty="0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644438" y="1476049"/>
            <a:ext cx="751344" cy="2628519"/>
            <a:chOff x="9323546" y="1870271"/>
            <a:chExt cx="1087014" cy="3659918"/>
          </a:xfrm>
        </p:grpSpPr>
        <p:grpSp>
          <p:nvGrpSpPr>
            <p:cNvPr id="53" name="组合 52"/>
            <p:cNvGrpSpPr/>
            <p:nvPr/>
          </p:nvGrpSpPr>
          <p:grpSpPr>
            <a:xfrm>
              <a:off x="9323546" y="2178757"/>
              <a:ext cx="1087014" cy="3351432"/>
              <a:chOff x="1625413" y="2351828"/>
              <a:chExt cx="1800202" cy="3143440"/>
            </a:xfrm>
            <a:effectLst>
              <a:outerShdw blurRad="304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54" name="组合 53"/>
              <p:cNvGrpSpPr/>
              <p:nvPr/>
            </p:nvGrpSpPr>
            <p:grpSpPr>
              <a:xfrm>
                <a:off x="1625413" y="2436131"/>
                <a:ext cx="1800201" cy="3059137"/>
                <a:chOff x="2013250" y="2740300"/>
                <a:chExt cx="1800201" cy="3059137"/>
              </a:xfrm>
            </p:grpSpPr>
            <p:sp>
              <p:nvSpPr>
                <p:cNvPr id="62" name="Pentagon 78"/>
                <p:cNvSpPr/>
                <p:nvPr/>
              </p:nvSpPr>
              <p:spPr>
                <a:xfrm rot="5400000">
                  <a:off x="1498652" y="3254898"/>
                  <a:ext cx="2829396" cy="1800200"/>
                </a:xfrm>
                <a:prstGeom prst="homePlate">
                  <a:avLst>
                    <a:gd name="adj" fmla="val 31766"/>
                  </a:avLst>
                </a:prstGeom>
                <a:gradFill flip="none" rotWithShape="1">
                  <a:gsLst>
                    <a:gs pos="0">
                      <a:srgbClr val="FCAF11">
                        <a:shade val="30000"/>
                        <a:satMod val="115000"/>
                      </a:srgbClr>
                    </a:gs>
                    <a:gs pos="50000">
                      <a:srgbClr val="FCAF11">
                        <a:shade val="67500"/>
                        <a:satMod val="115000"/>
                      </a:srgbClr>
                    </a:gs>
                    <a:gs pos="100000">
                      <a:srgbClr val="FCAF11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222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6" name="Oval 76"/>
                <p:cNvSpPr/>
                <p:nvPr/>
              </p:nvSpPr>
              <p:spPr>
                <a:xfrm>
                  <a:off x="2013251" y="4829917"/>
                  <a:ext cx="1800200" cy="96952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85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2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55" name="矩形 54">
                <a:extLst>
                  <a:ext uri="{FF2B5EF4-FFF2-40B4-BE49-F238E27FC236}">
                    <a16:creationId xmlns:a16="http://schemas.microsoft.com/office/drawing/2014/main" id="{E3EB1709-6D20-4440-8800-976CC5E9712E}"/>
                  </a:ext>
                </a:extLst>
              </p:cNvPr>
              <p:cNvSpPr/>
              <p:nvPr/>
            </p:nvSpPr>
            <p:spPr>
              <a:xfrm>
                <a:off x="1679963" y="2351828"/>
                <a:ext cx="1691098" cy="30677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矩形 55">
                <a:extLst>
                  <a:ext uri="{FF2B5EF4-FFF2-40B4-BE49-F238E27FC236}">
                    <a16:creationId xmlns:a16="http://schemas.microsoft.com/office/drawing/2014/main" id="{CBCE2F27-1948-4AAF-B7D2-B7B4F23C2784}"/>
                  </a:ext>
                </a:extLst>
              </p:cNvPr>
              <p:cNvSpPr/>
              <p:nvPr/>
            </p:nvSpPr>
            <p:spPr>
              <a:xfrm>
                <a:off x="1639913" y="4867645"/>
                <a:ext cx="1785702" cy="33823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70" name="任意多边形: 形状 41"/>
            <p:cNvSpPr/>
            <p:nvPr/>
          </p:nvSpPr>
          <p:spPr>
            <a:xfrm flipH="1">
              <a:off x="9692956" y="4790168"/>
              <a:ext cx="348192" cy="40244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68" y="119800"/>
                  </a:moveTo>
                  <a:lnTo>
                    <a:pt x="112868" y="119800"/>
                  </a:lnTo>
                  <a:cubicBezTo>
                    <a:pt x="6885" y="119800"/>
                    <a:pt x="6885" y="119800"/>
                    <a:pt x="6885" y="119800"/>
                  </a:cubicBezTo>
                  <a:cubicBezTo>
                    <a:pt x="1721" y="119800"/>
                    <a:pt x="0" y="117004"/>
                    <a:pt x="0" y="114209"/>
                  </a:cubicBezTo>
                  <a:cubicBezTo>
                    <a:pt x="0" y="64891"/>
                    <a:pt x="0" y="64891"/>
                    <a:pt x="0" y="64891"/>
                  </a:cubicBezTo>
                  <a:cubicBezTo>
                    <a:pt x="0" y="62096"/>
                    <a:pt x="1721" y="59101"/>
                    <a:pt x="6885" y="59101"/>
                  </a:cubicBezTo>
                  <a:cubicBezTo>
                    <a:pt x="17213" y="59101"/>
                    <a:pt x="17213" y="59101"/>
                    <a:pt x="17213" y="59101"/>
                  </a:cubicBezTo>
                  <a:cubicBezTo>
                    <a:pt x="17213" y="33743"/>
                    <a:pt x="17213" y="33743"/>
                    <a:pt x="17213" y="33743"/>
                  </a:cubicBezTo>
                  <a:cubicBezTo>
                    <a:pt x="17213" y="13976"/>
                    <a:pt x="36393" y="0"/>
                    <a:pt x="59016" y="0"/>
                  </a:cubicBezTo>
                  <a:cubicBezTo>
                    <a:pt x="83360" y="0"/>
                    <a:pt x="100573" y="13976"/>
                    <a:pt x="100573" y="33743"/>
                  </a:cubicBezTo>
                  <a:cubicBezTo>
                    <a:pt x="100573" y="36539"/>
                    <a:pt x="98852" y="39534"/>
                    <a:pt x="93688" y="39534"/>
                  </a:cubicBezTo>
                  <a:cubicBezTo>
                    <a:pt x="90245" y="39534"/>
                    <a:pt x="86803" y="36539"/>
                    <a:pt x="86803" y="33743"/>
                  </a:cubicBezTo>
                  <a:cubicBezTo>
                    <a:pt x="86803" y="21164"/>
                    <a:pt x="74754" y="11181"/>
                    <a:pt x="59016" y="11181"/>
                  </a:cubicBezTo>
                  <a:cubicBezTo>
                    <a:pt x="43278" y="11181"/>
                    <a:pt x="31229" y="21164"/>
                    <a:pt x="31229" y="33743"/>
                  </a:cubicBezTo>
                  <a:cubicBezTo>
                    <a:pt x="31229" y="59101"/>
                    <a:pt x="31229" y="59101"/>
                    <a:pt x="31229" y="59101"/>
                  </a:cubicBezTo>
                  <a:cubicBezTo>
                    <a:pt x="86803" y="59101"/>
                    <a:pt x="86803" y="59101"/>
                    <a:pt x="86803" y="59101"/>
                  </a:cubicBezTo>
                  <a:cubicBezTo>
                    <a:pt x="100573" y="59101"/>
                    <a:pt x="100573" y="59101"/>
                    <a:pt x="100573" y="59101"/>
                  </a:cubicBezTo>
                  <a:cubicBezTo>
                    <a:pt x="112868" y="59101"/>
                    <a:pt x="112868" y="59101"/>
                    <a:pt x="112868" y="59101"/>
                  </a:cubicBezTo>
                  <a:cubicBezTo>
                    <a:pt x="116311" y="59101"/>
                    <a:pt x="119754" y="62096"/>
                    <a:pt x="119754" y="64891"/>
                  </a:cubicBezTo>
                  <a:cubicBezTo>
                    <a:pt x="119754" y="114209"/>
                    <a:pt x="119754" y="114209"/>
                    <a:pt x="119754" y="114209"/>
                  </a:cubicBezTo>
                  <a:cubicBezTo>
                    <a:pt x="119754" y="117004"/>
                    <a:pt x="116311" y="119800"/>
                    <a:pt x="112868" y="119800"/>
                  </a:cubicBezTo>
                  <a:close/>
                  <a:moveTo>
                    <a:pt x="59016" y="70482"/>
                  </a:moveTo>
                  <a:lnTo>
                    <a:pt x="59016" y="70482"/>
                  </a:lnTo>
                  <a:cubicBezTo>
                    <a:pt x="52131" y="70482"/>
                    <a:pt x="45000" y="76073"/>
                    <a:pt x="45000" y="81863"/>
                  </a:cubicBezTo>
                  <a:cubicBezTo>
                    <a:pt x="45000" y="86056"/>
                    <a:pt x="48688" y="90249"/>
                    <a:pt x="52131" y="91647"/>
                  </a:cubicBezTo>
                  <a:cubicBezTo>
                    <a:pt x="52131" y="103028"/>
                    <a:pt x="52131" y="103028"/>
                    <a:pt x="52131" y="103028"/>
                  </a:cubicBezTo>
                  <a:cubicBezTo>
                    <a:pt x="52131" y="105823"/>
                    <a:pt x="55573" y="108618"/>
                    <a:pt x="59016" y="108618"/>
                  </a:cubicBezTo>
                  <a:cubicBezTo>
                    <a:pt x="64180" y="108618"/>
                    <a:pt x="65901" y="105823"/>
                    <a:pt x="65901" y="103028"/>
                  </a:cubicBezTo>
                  <a:cubicBezTo>
                    <a:pt x="65901" y="91647"/>
                    <a:pt x="65901" y="91647"/>
                    <a:pt x="65901" y="91647"/>
                  </a:cubicBezTo>
                  <a:cubicBezTo>
                    <a:pt x="71065" y="90249"/>
                    <a:pt x="72786" y="86056"/>
                    <a:pt x="72786" y="81863"/>
                  </a:cubicBezTo>
                  <a:cubicBezTo>
                    <a:pt x="72786" y="76073"/>
                    <a:pt x="67622" y="70482"/>
                    <a:pt x="59016" y="704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9356484" y="1870271"/>
              <a:ext cx="1029414" cy="514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 30%</a:t>
              </a:r>
              <a:endParaRPr lang="zh-CN" altLang="en-US" dirty="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533092" y="2505833"/>
              <a:ext cx="667918" cy="190267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 smtClean="0"/>
                <a:t>低价值客户</a:t>
              </a:r>
              <a:endParaRPr lang="zh-CN" altLang="en-US" dirty="0"/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1231961" y="4714717"/>
            <a:ext cx="1481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重点维护</a:t>
            </a:r>
            <a:endParaRPr lang="zh-CN" altLang="en-US" sz="2000" dirty="0"/>
          </a:p>
        </p:txBody>
      </p:sp>
      <p:sp>
        <p:nvSpPr>
          <p:cNvPr id="2" name="文本框 1"/>
          <p:cNvSpPr txBox="1"/>
          <p:nvPr/>
        </p:nvSpPr>
        <p:spPr>
          <a:xfrm>
            <a:off x="3383871" y="4659701"/>
            <a:ext cx="1722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推出优惠策略</a:t>
            </a:r>
            <a:endParaRPr lang="en-US" altLang="zh-CN" sz="2000" dirty="0"/>
          </a:p>
          <a:p>
            <a:r>
              <a:rPr lang="zh-CN" altLang="en-US" sz="2000" dirty="0"/>
              <a:t>刺激多次消费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904317" y="4633232"/>
            <a:ext cx="177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加强推广</a:t>
            </a:r>
            <a:endParaRPr lang="en-US" altLang="zh-CN" sz="2000" dirty="0" smtClean="0"/>
          </a:p>
          <a:p>
            <a:r>
              <a:rPr lang="zh-CN" altLang="en-US" sz="2000" dirty="0" smtClean="0"/>
              <a:t>提升客户粘性</a:t>
            </a:r>
            <a:endParaRPr lang="en-US" altLang="zh-CN" sz="2000" dirty="0" smtClean="0"/>
          </a:p>
          <a:p>
            <a:r>
              <a:rPr lang="zh-CN" altLang="en-US" sz="2000" dirty="0" smtClean="0"/>
              <a:t>推出产品套装</a:t>
            </a:r>
            <a:endParaRPr lang="en-US" altLang="zh-CN" sz="2000" dirty="0" smtClean="0"/>
          </a:p>
          <a:p>
            <a:r>
              <a:rPr lang="zh-CN" altLang="en-US" sz="2000" dirty="0"/>
              <a:t>刺激销售增长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332324" y="4672987"/>
            <a:ext cx="19691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根据</a:t>
            </a:r>
            <a:r>
              <a:rPr lang="zh-CN" altLang="en-US" sz="2000" dirty="0" smtClean="0"/>
              <a:t>预算而定</a:t>
            </a:r>
            <a:endParaRPr lang="en-US" altLang="zh-CN" sz="2000" dirty="0" smtClean="0"/>
          </a:p>
          <a:p>
            <a:r>
              <a:rPr lang="zh-CN" altLang="en-US" sz="2000" dirty="0"/>
              <a:t>不建议</a:t>
            </a:r>
            <a:r>
              <a:rPr lang="zh-CN" altLang="en-US" sz="2000" dirty="0" smtClean="0"/>
              <a:t>进行营销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9471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1"/>
            <a:ext cx="6435638" cy="3541486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7259913" y="2056053"/>
            <a:ext cx="1685077" cy="683366"/>
            <a:chOff x="7234513" y="1250270"/>
            <a:chExt cx="1685077" cy="683366"/>
          </a:xfrm>
        </p:grpSpPr>
        <p:sp>
          <p:nvSpPr>
            <p:cNvPr id="5" name="文本框 4"/>
            <p:cNvSpPr txBox="1"/>
            <p:nvPr/>
          </p:nvSpPr>
          <p:spPr>
            <a:xfrm>
              <a:off x="7234513" y="1250270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需求分析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234513" y="1656637"/>
              <a:ext cx="16850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DEMAND   ANALYSIS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830" y="2121918"/>
            <a:ext cx="799372" cy="470968"/>
          </a:xfrm>
          <a:prstGeom prst="rect">
            <a:avLst/>
          </a:prstGeom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11" name="组合 10"/>
          <p:cNvGrpSpPr/>
          <p:nvPr/>
        </p:nvGrpSpPr>
        <p:grpSpPr>
          <a:xfrm>
            <a:off x="7259913" y="3030715"/>
            <a:ext cx="1510350" cy="683366"/>
            <a:chOff x="7234513" y="1250270"/>
            <a:chExt cx="1510350" cy="683366"/>
          </a:xfrm>
        </p:grpSpPr>
        <p:sp>
          <p:nvSpPr>
            <p:cNvPr id="13" name="文本框 12"/>
            <p:cNvSpPr txBox="1"/>
            <p:nvPr/>
          </p:nvSpPr>
          <p:spPr>
            <a:xfrm>
              <a:off x="7234513" y="1250270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数据清洗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7234513" y="1656637"/>
              <a:ext cx="15103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DATA   CLEANING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830" y="3096580"/>
            <a:ext cx="799372" cy="470968"/>
          </a:xfrm>
          <a:prstGeom prst="rect">
            <a:avLst/>
          </a:prstGeom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16" name="组合 15"/>
          <p:cNvGrpSpPr/>
          <p:nvPr/>
        </p:nvGrpSpPr>
        <p:grpSpPr>
          <a:xfrm>
            <a:off x="7259913" y="4005377"/>
            <a:ext cx="2074607" cy="683366"/>
            <a:chOff x="7234513" y="1250270"/>
            <a:chExt cx="2074607" cy="683366"/>
          </a:xfrm>
        </p:grpSpPr>
        <p:sp>
          <p:nvSpPr>
            <p:cNvPr id="18" name="文本框 17"/>
            <p:cNvSpPr txBox="1"/>
            <p:nvPr/>
          </p:nvSpPr>
          <p:spPr>
            <a:xfrm>
              <a:off x="7234513" y="125027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数据挖掘分析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234513" y="1656637"/>
              <a:ext cx="20746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DATA  MINING  ANALYSIS 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830" y="4071242"/>
            <a:ext cx="799372" cy="470968"/>
          </a:xfrm>
          <a:prstGeom prst="rect">
            <a:avLst/>
          </a:prstGeom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21" name="组合 20"/>
          <p:cNvGrpSpPr/>
          <p:nvPr/>
        </p:nvGrpSpPr>
        <p:grpSpPr>
          <a:xfrm>
            <a:off x="7259913" y="4980038"/>
            <a:ext cx="1723549" cy="683366"/>
            <a:chOff x="7234513" y="1250270"/>
            <a:chExt cx="1723549" cy="683366"/>
          </a:xfrm>
        </p:grpSpPr>
        <p:sp>
          <p:nvSpPr>
            <p:cNvPr id="23" name="文本框 22"/>
            <p:cNvSpPr txBox="1"/>
            <p:nvPr/>
          </p:nvSpPr>
          <p:spPr>
            <a:xfrm>
              <a:off x="7234513" y="1250270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建议及策略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234513" y="1656637"/>
              <a:ext cx="11384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SUGGESTED  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830" y="5045903"/>
            <a:ext cx="799372" cy="470968"/>
          </a:xfrm>
          <a:prstGeom prst="rect">
            <a:avLst/>
          </a:prstGeom>
          <a:effectLst>
            <a:outerShdw blurRad="2032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" name="文本框 24"/>
          <p:cNvSpPr txBox="1"/>
          <p:nvPr/>
        </p:nvSpPr>
        <p:spPr>
          <a:xfrm>
            <a:off x="6464494" y="2146657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01</a:t>
            </a:r>
            <a:endParaRPr lang="zh-CN" altLang="en-US" sz="14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464494" y="313019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02</a:t>
            </a:r>
            <a:endParaRPr lang="zh-CN" altLang="en-US" sz="14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464494" y="411372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03</a:t>
            </a:r>
            <a:endParaRPr lang="zh-CN" altLang="en-US" sz="14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464494" y="5097256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04</a:t>
            </a:r>
            <a:endParaRPr lang="zh-CN" altLang="en-US" sz="14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832713" y="2840754"/>
            <a:ext cx="3031599" cy="1718050"/>
            <a:chOff x="1832713" y="2840754"/>
            <a:chExt cx="3031599" cy="1718050"/>
          </a:xfrm>
        </p:grpSpPr>
        <p:sp>
          <p:nvSpPr>
            <p:cNvPr id="29" name="文本框 28"/>
            <p:cNvSpPr txBox="1"/>
            <p:nvPr/>
          </p:nvSpPr>
          <p:spPr>
            <a:xfrm>
              <a:off x="1832713" y="3789363"/>
              <a:ext cx="303159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CONTENTS</a:t>
              </a:r>
              <a:endParaRPr lang="zh-CN" altLang="en-US" sz="4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466701" y="2840754"/>
              <a:ext cx="1763624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5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目 录</a:t>
              </a:r>
              <a:endPara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618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V="1">
            <a:off x="5319484" y="0"/>
            <a:ext cx="6872516" cy="400594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495205" y="3800983"/>
            <a:ext cx="3005951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经典综艺体简" panose="02010609000101010101" pitchFamily="49" charset="-122"/>
              </a:rPr>
              <a:t>建议及策略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861054" y="1757924"/>
            <a:ext cx="2853945" cy="1888501"/>
            <a:chOff x="3127754" y="1243574"/>
            <a:chExt cx="2853945" cy="188850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7754" y="1243574"/>
              <a:ext cx="2853945" cy="1888501"/>
            </a:xfrm>
            <a:prstGeom prst="rect">
              <a:avLst/>
            </a:prstGeom>
            <a:effectLst>
              <a:outerShdw blurRad="2413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文本框 9"/>
            <p:cNvSpPr txBox="1"/>
            <p:nvPr/>
          </p:nvSpPr>
          <p:spPr>
            <a:xfrm>
              <a:off x="4225886" y="1824297"/>
              <a:ext cx="1124027" cy="1107996"/>
            </a:xfrm>
            <a:prstGeom prst="rect">
              <a:avLst/>
            </a:prstGeom>
            <a:noFill/>
            <a:effectLst>
              <a:outerShdw blurRad="2413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6600" i="1" dirty="0" smtClean="0">
                  <a:solidFill>
                    <a:schemeClr val="bg1"/>
                  </a:solidFill>
                  <a:effectLst>
                    <a:outerShdw blurRad="2921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Century Gothic" panose="020B0502020202020204" pitchFamily="34" charset="0"/>
                  <a:ea typeface="+mj-ea"/>
                </a:rPr>
                <a:t>04</a:t>
              </a:r>
              <a:endParaRPr lang="zh-CN" altLang="en-US" sz="6600" i="1" dirty="0">
                <a:solidFill>
                  <a:schemeClr val="bg1"/>
                </a:solidFill>
                <a:effectLst>
                  <a:outerShdw blurRad="292100" sx="102000" sy="102000" algn="ctr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8131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箭头: 右 42"/>
          <p:cNvSpPr/>
          <p:nvPr/>
        </p:nvSpPr>
        <p:spPr>
          <a:xfrm>
            <a:off x="4791624" y="2678293"/>
            <a:ext cx="901598" cy="236992"/>
          </a:xfrm>
          <a:prstGeom prst="rightArrow">
            <a:avLst>
              <a:gd name="adj1" fmla="val 37211"/>
              <a:gd name="adj2" fmla="val 54329"/>
            </a:avLst>
          </a:prstGeom>
          <a:gradFill>
            <a:gsLst>
              <a:gs pos="0">
                <a:srgbClr val="F2F4F8"/>
              </a:gs>
              <a:gs pos="100000">
                <a:schemeClr val="bg1">
                  <a:lumMod val="85000"/>
                </a:schemeClr>
              </a:gs>
            </a:gsLst>
            <a:lin ang="299999"/>
          </a:gradFill>
          <a:ln w="25400">
            <a:solidFill>
              <a:srgbClr val="000000">
                <a:alpha val="0"/>
              </a:srgbClr>
            </a:solidFill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" name="箭头: 右 43"/>
          <p:cNvSpPr/>
          <p:nvPr/>
        </p:nvSpPr>
        <p:spPr>
          <a:xfrm>
            <a:off x="6533105" y="3514390"/>
            <a:ext cx="901598" cy="236992"/>
          </a:xfrm>
          <a:prstGeom prst="rightArrow">
            <a:avLst>
              <a:gd name="adj1" fmla="val 37211"/>
              <a:gd name="adj2" fmla="val 54329"/>
            </a:avLst>
          </a:prstGeom>
          <a:gradFill>
            <a:gsLst>
              <a:gs pos="0">
                <a:srgbClr val="F2F4F8"/>
              </a:gs>
              <a:gs pos="100000">
                <a:schemeClr val="bg1">
                  <a:lumMod val="85000"/>
                </a:schemeClr>
              </a:gs>
            </a:gsLst>
            <a:lin ang="299999"/>
          </a:gradFill>
          <a:ln w="25400">
            <a:solidFill>
              <a:srgbClr val="000000">
                <a:alpha val="0"/>
              </a:srgbClr>
            </a:solidFill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" name="箭头: 右 44"/>
          <p:cNvSpPr/>
          <p:nvPr/>
        </p:nvSpPr>
        <p:spPr>
          <a:xfrm>
            <a:off x="8429545" y="2730934"/>
            <a:ext cx="901598" cy="236992"/>
          </a:xfrm>
          <a:prstGeom prst="rightArrow">
            <a:avLst>
              <a:gd name="adj1" fmla="val 37211"/>
              <a:gd name="adj2" fmla="val 54329"/>
            </a:avLst>
          </a:prstGeom>
          <a:gradFill>
            <a:gsLst>
              <a:gs pos="0">
                <a:srgbClr val="F2F4F8"/>
              </a:gs>
              <a:gs pos="100000">
                <a:schemeClr val="bg1">
                  <a:lumMod val="85000"/>
                </a:schemeClr>
              </a:gs>
            </a:gsLst>
            <a:lin ang="299999"/>
          </a:gradFill>
          <a:ln w="25400">
            <a:solidFill>
              <a:srgbClr val="000000">
                <a:alpha val="0"/>
              </a:srgbClr>
            </a:solidFill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" name="箭头: 右 45"/>
          <p:cNvSpPr/>
          <p:nvPr/>
        </p:nvSpPr>
        <p:spPr>
          <a:xfrm>
            <a:off x="3027501" y="3542096"/>
            <a:ext cx="901598" cy="236992"/>
          </a:xfrm>
          <a:prstGeom prst="rightArrow">
            <a:avLst>
              <a:gd name="adj1" fmla="val 37211"/>
              <a:gd name="adj2" fmla="val 54329"/>
            </a:avLst>
          </a:prstGeom>
          <a:gradFill>
            <a:gsLst>
              <a:gs pos="0">
                <a:srgbClr val="F2F4F8"/>
              </a:gs>
              <a:gs pos="100000">
                <a:schemeClr val="bg1">
                  <a:lumMod val="85000"/>
                </a:schemeClr>
              </a:gs>
            </a:gsLst>
            <a:lin ang="299999"/>
          </a:gradFill>
          <a:ln w="25400">
            <a:solidFill>
              <a:srgbClr val="000000">
                <a:alpha val="0"/>
              </a:srgbClr>
            </a:solidFill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CBCE2F27-1948-4AAF-B7D2-B7B4F23C2784}"/>
              </a:ext>
            </a:extLst>
          </p:cNvPr>
          <p:cNvSpPr/>
          <p:nvPr/>
        </p:nvSpPr>
        <p:spPr>
          <a:xfrm>
            <a:off x="8927216" y="3954050"/>
            <a:ext cx="2113175" cy="20581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根据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RFM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模型对客户价值进行评定，对潜在客户加强推广，提升客户黏性进行产品推广刺激销售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增长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矩形: 圆角 46"/>
          <p:cNvSpPr/>
          <p:nvPr/>
        </p:nvSpPr>
        <p:spPr>
          <a:xfrm rot="18900000">
            <a:off x="2192093" y="2694097"/>
            <a:ext cx="1073182" cy="107318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304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>
              <a:solidFill>
                <a:schemeClr val="lt1"/>
              </a:solidFill>
            </a:endParaRPr>
          </a:p>
        </p:txBody>
      </p:sp>
      <p:sp>
        <p:nvSpPr>
          <p:cNvPr id="9" name="矩形: 圆角 47"/>
          <p:cNvSpPr/>
          <p:nvPr/>
        </p:nvSpPr>
        <p:spPr>
          <a:xfrm rot="18900000">
            <a:off x="3946977" y="2624396"/>
            <a:ext cx="1073182" cy="1073184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304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/>
          </a:p>
        </p:txBody>
      </p:sp>
      <p:sp>
        <p:nvSpPr>
          <p:cNvPr id="10" name="矩形: 圆角 48"/>
          <p:cNvSpPr/>
          <p:nvPr/>
        </p:nvSpPr>
        <p:spPr>
          <a:xfrm rot="18900000">
            <a:off x="5688458" y="2624396"/>
            <a:ext cx="1073182" cy="107318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304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>
              <a:solidFill>
                <a:schemeClr val="lt1"/>
              </a:solidFill>
            </a:endParaRPr>
          </a:p>
        </p:txBody>
      </p:sp>
      <p:sp>
        <p:nvSpPr>
          <p:cNvPr id="11" name="矩形: 圆角 49"/>
          <p:cNvSpPr/>
          <p:nvPr/>
        </p:nvSpPr>
        <p:spPr>
          <a:xfrm rot="18900000">
            <a:off x="7429938" y="2624396"/>
            <a:ext cx="1073182" cy="1073184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304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/>
          </a:p>
        </p:txBody>
      </p:sp>
      <p:sp>
        <p:nvSpPr>
          <p:cNvPr id="36" name="任意多边形: 形状 53"/>
          <p:cNvSpPr/>
          <p:nvPr/>
        </p:nvSpPr>
        <p:spPr>
          <a:xfrm>
            <a:off x="9525182" y="3064027"/>
            <a:ext cx="365858" cy="333323"/>
          </a:xfrm>
          <a:custGeom>
            <a:avLst/>
            <a:gdLst>
              <a:gd name="connsiteX0" fmla="*/ 138332 w 334963"/>
              <a:gd name="connsiteY0" fmla="*/ 262313 h 305176"/>
              <a:gd name="connsiteX1" fmla="*/ 143587 w 334963"/>
              <a:gd name="connsiteY1" fmla="*/ 267671 h 305176"/>
              <a:gd name="connsiteX2" fmla="*/ 143587 w 334963"/>
              <a:gd name="connsiteY2" fmla="*/ 279726 h 305176"/>
              <a:gd name="connsiteX3" fmla="*/ 169863 w 334963"/>
              <a:gd name="connsiteY3" fmla="*/ 291781 h 305176"/>
              <a:gd name="connsiteX4" fmla="*/ 196139 w 334963"/>
              <a:gd name="connsiteY4" fmla="*/ 279726 h 305176"/>
              <a:gd name="connsiteX5" fmla="*/ 196139 w 334963"/>
              <a:gd name="connsiteY5" fmla="*/ 267671 h 305176"/>
              <a:gd name="connsiteX6" fmla="*/ 201394 w 334963"/>
              <a:gd name="connsiteY6" fmla="*/ 262313 h 305176"/>
              <a:gd name="connsiteX7" fmla="*/ 207963 w 334963"/>
              <a:gd name="connsiteY7" fmla="*/ 267671 h 305176"/>
              <a:gd name="connsiteX8" fmla="*/ 207963 w 334963"/>
              <a:gd name="connsiteY8" fmla="*/ 283745 h 305176"/>
              <a:gd name="connsiteX9" fmla="*/ 204022 w 334963"/>
              <a:gd name="connsiteY9" fmla="*/ 289102 h 305176"/>
              <a:gd name="connsiteX10" fmla="*/ 172491 w 334963"/>
              <a:gd name="connsiteY10" fmla="*/ 303837 h 305176"/>
              <a:gd name="connsiteX11" fmla="*/ 169863 w 334963"/>
              <a:gd name="connsiteY11" fmla="*/ 305176 h 305176"/>
              <a:gd name="connsiteX12" fmla="*/ 167236 w 334963"/>
              <a:gd name="connsiteY12" fmla="*/ 303837 h 305176"/>
              <a:gd name="connsiteX13" fmla="*/ 135705 w 334963"/>
              <a:gd name="connsiteY13" fmla="*/ 289102 h 305176"/>
              <a:gd name="connsiteX14" fmla="*/ 131763 w 334963"/>
              <a:gd name="connsiteY14" fmla="*/ 283745 h 305176"/>
              <a:gd name="connsiteX15" fmla="*/ 131763 w 334963"/>
              <a:gd name="connsiteY15" fmla="*/ 267671 h 305176"/>
              <a:gd name="connsiteX16" fmla="*/ 138332 w 334963"/>
              <a:gd name="connsiteY16" fmla="*/ 262313 h 305176"/>
              <a:gd name="connsiteX17" fmla="*/ 128043 w 334963"/>
              <a:gd name="connsiteY17" fmla="*/ 230563 h 305176"/>
              <a:gd name="connsiteX18" fmla="*/ 125413 w 334963"/>
              <a:gd name="connsiteY18" fmla="*/ 233341 h 305176"/>
              <a:gd name="connsiteX19" fmla="*/ 125413 w 334963"/>
              <a:gd name="connsiteY19" fmla="*/ 238898 h 305176"/>
              <a:gd name="connsiteX20" fmla="*/ 128043 w 334963"/>
              <a:gd name="connsiteY20" fmla="*/ 241676 h 305176"/>
              <a:gd name="connsiteX21" fmla="*/ 206922 w 334963"/>
              <a:gd name="connsiteY21" fmla="*/ 241676 h 305176"/>
              <a:gd name="connsiteX22" fmla="*/ 209551 w 334963"/>
              <a:gd name="connsiteY22" fmla="*/ 238898 h 305176"/>
              <a:gd name="connsiteX23" fmla="*/ 209551 w 334963"/>
              <a:gd name="connsiteY23" fmla="*/ 233341 h 305176"/>
              <a:gd name="connsiteX24" fmla="*/ 206922 w 334963"/>
              <a:gd name="connsiteY24" fmla="*/ 230563 h 305176"/>
              <a:gd name="connsiteX25" fmla="*/ 128043 w 334963"/>
              <a:gd name="connsiteY25" fmla="*/ 230563 h 305176"/>
              <a:gd name="connsiteX26" fmla="*/ 128781 w 334963"/>
              <a:gd name="connsiteY26" fmla="*/ 219451 h 305176"/>
              <a:gd name="connsiteX27" fmla="*/ 207769 w 334963"/>
              <a:gd name="connsiteY27" fmla="*/ 219451 h 305176"/>
              <a:gd name="connsiteX28" fmla="*/ 222250 w 334963"/>
              <a:gd name="connsiteY28" fmla="*/ 233556 h 305176"/>
              <a:gd name="connsiteX29" fmla="*/ 222250 w 334963"/>
              <a:gd name="connsiteY29" fmla="*/ 238684 h 305176"/>
              <a:gd name="connsiteX30" fmla="*/ 207769 w 334963"/>
              <a:gd name="connsiteY30" fmla="*/ 252789 h 305176"/>
              <a:gd name="connsiteX31" fmla="*/ 128781 w 334963"/>
              <a:gd name="connsiteY31" fmla="*/ 252789 h 305176"/>
              <a:gd name="connsiteX32" fmla="*/ 114300 w 334963"/>
              <a:gd name="connsiteY32" fmla="*/ 238684 h 305176"/>
              <a:gd name="connsiteX33" fmla="*/ 114300 w 334963"/>
              <a:gd name="connsiteY33" fmla="*/ 233556 h 305176"/>
              <a:gd name="connsiteX34" fmla="*/ 128781 w 334963"/>
              <a:gd name="connsiteY34" fmla="*/ 219451 h 305176"/>
              <a:gd name="connsiteX35" fmla="*/ 266120 w 334963"/>
              <a:gd name="connsiteY35" fmla="*/ 168353 h 305176"/>
              <a:gd name="connsiteX36" fmla="*/ 305614 w 334963"/>
              <a:gd name="connsiteY36" fmla="*/ 198019 h 305176"/>
              <a:gd name="connsiteX37" fmla="*/ 306930 w 334963"/>
              <a:gd name="connsiteY37" fmla="*/ 205758 h 305176"/>
              <a:gd name="connsiteX38" fmla="*/ 301664 w 334963"/>
              <a:gd name="connsiteY38" fmla="*/ 208338 h 305176"/>
              <a:gd name="connsiteX39" fmla="*/ 299032 w 334963"/>
              <a:gd name="connsiteY39" fmla="*/ 207048 h 305176"/>
              <a:gd name="connsiteX40" fmla="*/ 259538 w 334963"/>
              <a:gd name="connsiteY40" fmla="*/ 178672 h 305176"/>
              <a:gd name="connsiteX41" fmla="*/ 258221 w 334963"/>
              <a:gd name="connsiteY41" fmla="*/ 169643 h 305176"/>
              <a:gd name="connsiteX42" fmla="*/ 266120 w 334963"/>
              <a:gd name="connsiteY42" fmla="*/ 168353 h 305176"/>
              <a:gd name="connsiteX43" fmla="*/ 75093 w 334963"/>
              <a:gd name="connsiteY43" fmla="*/ 166503 h 305176"/>
              <a:gd name="connsiteX44" fmla="*/ 83067 w 334963"/>
              <a:gd name="connsiteY44" fmla="*/ 167810 h 305176"/>
              <a:gd name="connsiteX45" fmla="*/ 81738 w 334963"/>
              <a:gd name="connsiteY45" fmla="*/ 175654 h 305176"/>
              <a:gd name="connsiteX46" fmla="*/ 39208 w 334963"/>
              <a:gd name="connsiteY46" fmla="*/ 207031 h 305176"/>
              <a:gd name="connsiteX47" fmla="*/ 35221 w 334963"/>
              <a:gd name="connsiteY47" fmla="*/ 208338 h 305176"/>
              <a:gd name="connsiteX48" fmla="*/ 31233 w 334963"/>
              <a:gd name="connsiteY48" fmla="*/ 205723 h 305176"/>
              <a:gd name="connsiteX49" fmla="*/ 32562 w 334963"/>
              <a:gd name="connsiteY49" fmla="*/ 197879 h 305176"/>
              <a:gd name="connsiteX50" fmla="*/ 75093 w 334963"/>
              <a:gd name="connsiteY50" fmla="*/ 166503 h 305176"/>
              <a:gd name="connsiteX51" fmla="*/ 284569 w 334963"/>
              <a:gd name="connsiteY51" fmla="*/ 98801 h 305176"/>
              <a:gd name="connsiteX52" fmla="*/ 329795 w 334963"/>
              <a:gd name="connsiteY52" fmla="*/ 98801 h 305176"/>
              <a:gd name="connsiteX53" fmla="*/ 334963 w 334963"/>
              <a:gd name="connsiteY53" fmla="*/ 104975 h 305176"/>
              <a:gd name="connsiteX54" fmla="*/ 329795 w 334963"/>
              <a:gd name="connsiteY54" fmla="*/ 109914 h 305176"/>
              <a:gd name="connsiteX55" fmla="*/ 284569 w 334963"/>
              <a:gd name="connsiteY55" fmla="*/ 109914 h 305176"/>
              <a:gd name="connsiteX56" fmla="*/ 279400 w 334963"/>
              <a:gd name="connsiteY56" fmla="*/ 104975 h 305176"/>
              <a:gd name="connsiteX57" fmla="*/ 284569 w 334963"/>
              <a:gd name="connsiteY57" fmla="*/ 98801 h 305176"/>
              <a:gd name="connsiteX58" fmla="*/ 5340 w 334963"/>
              <a:gd name="connsiteY58" fmla="*/ 98801 h 305176"/>
              <a:gd name="connsiteX59" fmla="*/ 53398 w 334963"/>
              <a:gd name="connsiteY59" fmla="*/ 98801 h 305176"/>
              <a:gd name="connsiteX60" fmla="*/ 58738 w 334963"/>
              <a:gd name="connsiteY60" fmla="*/ 104975 h 305176"/>
              <a:gd name="connsiteX61" fmla="*/ 53398 w 334963"/>
              <a:gd name="connsiteY61" fmla="*/ 109914 h 305176"/>
              <a:gd name="connsiteX62" fmla="*/ 5340 w 334963"/>
              <a:gd name="connsiteY62" fmla="*/ 109914 h 305176"/>
              <a:gd name="connsiteX63" fmla="*/ 0 w 334963"/>
              <a:gd name="connsiteY63" fmla="*/ 104975 h 305176"/>
              <a:gd name="connsiteX64" fmla="*/ 5340 w 334963"/>
              <a:gd name="connsiteY64" fmla="*/ 98801 h 305176"/>
              <a:gd name="connsiteX65" fmla="*/ 164887 w 334963"/>
              <a:gd name="connsiteY65" fmla="*/ 36888 h 305176"/>
              <a:gd name="connsiteX66" fmla="*/ 171451 w 334963"/>
              <a:gd name="connsiteY66" fmla="*/ 43604 h 305176"/>
              <a:gd name="connsiteX67" fmla="*/ 164887 w 334963"/>
              <a:gd name="connsiteY67" fmla="*/ 48977 h 305176"/>
              <a:gd name="connsiteX68" fmla="*/ 115003 w 334963"/>
              <a:gd name="connsiteY68" fmla="*/ 100022 h 305176"/>
              <a:gd name="connsiteX69" fmla="*/ 109752 w 334963"/>
              <a:gd name="connsiteY69" fmla="*/ 106738 h 305176"/>
              <a:gd name="connsiteX70" fmla="*/ 103188 w 334963"/>
              <a:gd name="connsiteY70" fmla="*/ 100022 h 305176"/>
              <a:gd name="connsiteX71" fmla="*/ 164887 w 334963"/>
              <a:gd name="connsiteY71" fmla="*/ 36888 h 305176"/>
              <a:gd name="connsiteX72" fmla="*/ 169069 w 334963"/>
              <a:gd name="connsiteY72" fmla="*/ 9901 h 305176"/>
              <a:gd name="connsiteX73" fmla="*/ 258763 w 334963"/>
              <a:gd name="connsiteY73" fmla="*/ 99286 h 305176"/>
              <a:gd name="connsiteX74" fmla="*/ 240297 w 334963"/>
              <a:gd name="connsiteY74" fmla="*/ 154495 h 305176"/>
              <a:gd name="connsiteX75" fmla="*/ 221830 w 334963"/>
              <a:gd name="connsiteY75" fmla="*/ 208389 h 305176"/>
              <a:gd name="connsiteX76" fmla="*/ 217873 w 334963"/>
              <a:gd name="connsiteY76" fmla="*/ 214962 h 305176"/>
              <a:gd name="connsiteX77" fmla="*/ 211278 w 334963"/>
              <a:gd name="connsiteY77" fmla="*/ 212333 h 305176"/>
              <a:gd name="connsiteX78" fmla="*/ 231064 w 334963"/>
              <a:gd name="connsiteY78" fmla="*/ 147923 h 305176"/>
              <a:gd name="connsiteX79" fmla="*/ 248211 w 334963"/>
              <a:gd name="connsiteY79" fmla="*/ 99286 h 305176"/>
              <a:gd name="connsiteX80" fmla="*/ 169069 w 334963"/>
              <a:gd name="connsiteY80" fmla="*/ 21731 h 305176"/>
              <a:gd name="connsiteX81" fmla="*/ 89927 w 334963"/>
              <a:gd name="connsiteY81" fmla="*/ 99286 h 305176"/>
              <a:gd name="connsiteX82" fmla="*/ 107075 w 334963"/>
              <a:gd name="connsiteY82" fmla="*/ 146608 h 305176"/>
              <a:gd name="connsiteX83" fmla="*/ 107075 w 334963"/>
              <a:gd name="connsiteY83" fmla="*/ 147923 h 305176"/>
              <a:gd name="connsiteX84" fmla="*/ 128179 w 334963"/>
              <a:gd name="connsiteY84" fmla="*/ 212333 h 305176"/>
              <a:gd name="connsiteX85" fmla="*/ 122903 w 334963"/>
              <a:gd name="connsiteY85" fmla="*/ 216276 h 305176"/>
              <a:gd name="connsiteX86" fmla="*/ 120265 w 334963"/>
              <a:gd name="connsiteY86" fmla="*/ 214962 h 305176"/>
              <a:gd name="connsiteX87" fmla="*/ 117627 w 334963"/>
              <a:gd name="connsiteY87" fmla="*/ 207075 h 305176"/>
              <a:gd name="connsiteX88" fmla="*/ 97842 w 334963"/>
              <a:gd name="connsiteY88" fmla="*/ 154495 h 305176"/>
              <a:gd name="connsiteX89" fmla="*/ 79375 w 334963"/>
              <a:gd name="connsiteY89" fmla="*/ 99286 h 305176"/>
              <a:gd name="connsiteX90" fmla="*/ 169069 w 334963"/>
              <a:gd name="connsiteY90" fmla="*/ 9901 h 305176"/>
              <a:gd name="connsiteX91" fmla="*/ 39107 w 334963"/>
              <a:gd name="connsiteY91" fmla="*/ 1482 h 305176"/>
              <a:gd name="connsiteX92" fmla="*/ 79917 w 334963"/>
              <a:gd name="connsiteY92" fmla="*/ 31115 h 305176"/>
              <a:gd name="connsiteX93" fmla="*/ 81234 w 334963"/>
              <a:gd name="connsiteY93" fmla="*/ 40544 h 305176"/>
              <a:gd name="connsiteX94" fmla="*/ 75968 w 334963"/>
              <a:gd name="connsiteY94" fmla="*/ 43238 h 305176"/>
              <a:gd name="connsiteX95" fmla="*/ 72019 w 334963"/>
              <a:gd name="connsiteY95" fmla="*/ 41891 h 305176"/>
              <a:gd name="connsiteX96" fmla="*/ 32525 w 334963"/>
              <a:gd name="connsiteY96" fmla="*/ 10911 h 305176"/>
              <a:gd name="connsiteX97" fmla="*/ 31208 w 334963"/>
              <a:gd name="connsiteY97" fmla="*/ 2829 h 305176"/>
              <a:gd name="connsiteX98" fmla="*/ 39107 w 334963"/>
              <a:gd name="connsiteY98" fmla="*/ 1482 h 305176"/>
              <a:gd name="connsiteX99" fmla="*/ 299086 w 334963"/>
              <a:gd name="connsiteY99" fmla="*/ 1451 h 305176"/>
              <a:gd name="connsiteX100" fmla="*/ 306944 w 334963"/>
              <a:gd name="connsiteY100" fmla="*/ 2782 h 305176"/>
              <a:gd name="connsiteX101" fmla="*/ 305634 w 334963"/>
              <a:gd name="connsiteY101" fmla="*/ 10771 h 305176"/>
              <a:gd name="connsiteX102" fmla="*/ 267653 w 334963"/>
              <a:gd name="connsiteY102" fmla="*/ 38732 h 305176"/>
              <a:gd name="connsiteX103" fmla="*/ 265033 w 334963"/>
              <a:gd name="connsiteY103" fmla="*/ 40063 h 305176"/>
              <a:gd name="connsiteX104" fmla="*/ 259795 w 334963"/>
              <a:gd name="connsiteY104" fmla="*/ 37400 h 305176"/>
              <a:gd name="connsiteX105" fmla="*/ 261104 w 334963"/>
              <a:gd name="connsiteY105" fmla="*/ 29411 h 305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334963" h="305176">
                <a:moveTo>
                  <a:pt x="138332" y="262313"/>
                </a:moveTo>
                <a:cubicBezTo>
                  <a:pt x="140960" y="262313"/>
                  <a:pt x="143587" y="264992"/>
                  <a:pt x="143587" y="267671"/>
                </a:cubicBezTo>
                <a:cubicBezTo>
                  <a:pt x="143587" y="267671"/>
                  <a:pt x="143587" y="267671"/>
                  <a:pt x="143587" y="279726"/>
                </a:cubicBezTo>
                <a:cubicBezTo>
                  <a:pt x="143587" y="279726"/>
                  <a:pt x="143587" y="279726"/>
                  <a:pt x="169863" y="291781"/>
                </a:cubicBezTo>
                <a:cubicBezTo>
                  <a:pt x="169863" y="291781"/>
                  <a:pt x="169863" y="291781"/>
                  <a:pt x="196139" y="279726"/>
                </a:cubicBezTo>
                <a:cubicBezTo>
                  <a:pt x="196139" y="279726"/>
                  <a:pt x="196139" y="279726"/>
                  <a:pt x="196139" y="267671"/>
                </a:cubicBezTo>
                <a:cubicBezTo>
                  <a:pt x="196139" y="264992"/>
                  <a:pt x="198767" y="262313"/>
                  <a:pt x="201394" y="262313"/>
                </a:cubicBezTo>
                <a:cubicBezTo>
                  <a:pt x="205336" y="262313"/>
                  <a:pt x="207963" y="264992"/>
                  <a:pt x="207963" y="267671"/>
                </a:cubicBezTo>
                <a:cubicBezTo>
                  <a:pt x="207963" y="267671"/>
                  <a:pt x="207963" y="267671"/>
                  <a:pt x="207963" y="283745"/>
                </a:cubicBezTo>
                <a:cubicBezTo>
                  <a:pt x="207963" y="285084"/>
                  <a:pt x="206649" y="287763"/>
                  <a:pt x="204022" y="289102"/>
                </a:cubicBezTo>
                <a:cubicBezTo>
                  <a:pt x="204022" y="289102"/>
                  <a:pt x="204022" y="289102"/>
                  <a:pt x="172491" y="303837"/>
                </a:cubicBezTo>
                <a:cubicBezTo>
                  <a:pt x="171177" y="303837"/>
                  <a:pt x="171177" y="305176"/>
                  <a:pt x="169863" y="305176"/>
                </a:cubicBezTo>
                <a:cubicBezTo>
                  <a:pt x="168549" y="305176"/>
                  <a:pt x="168549" y="303837"/>
                  <a:pt x="167236" y="303837"/>
                </a:cubicBezTo>
                <a:cubicBezTo>
                  <a:pt x="167236" y="303837"/>
                  <a:pt x="167236" y="303837"/>
                  <a:pt x="135705" y="289102"/>
                </a:cubicBezTo>
                <a:cubicBezTo>
                  <a:pt x="133077" y="287763"/>
                  <a:pt x="131763" y="286423"/>
                  <a:pt x="131763" y="283745"/>
                </a:cubicBezTo>
                <a:cubicBezTo>
                  <a:pt x="131763" y="283745"/>
                  <a:pt x="131763" y="283745"/>
                  <a:pt x="131763" y="267671"/>
                </a:cubicBezTo>
                <a:cubicBezTo>
                  <a:pt x="131763" y="264992"/>
                  <a:pt x="134391" y="262313"/>
                  <a:pt x="138332" y="262313"/>
                </a:cubicBezTo>
                <a:close/>
                <a:moveTo>
                  <a:pt x="128043" y="230563"/>
                </a:moveTo>
                <a:cubicBezTo>
                  <a:pt x="126728" y="230563"/>
                  <a:pt x="125413" y="231952"/>
                  <a:pt x="125413" y="233341"/>
                </a:cubicBezTo>
                <a:cubicBezTo>
                  <a:pt x="125413" y="233341"/>
                  <a:pt x="125413" y="233341"/>
                  <a:pt x="125413" y="238898"/>
                </a:cubicBezTo>
                <a:cubicBezTo>
                  <a:pt x="125413" y="240287"/>
                  <a:pt x="126728" y="241676"/>
                  <a:pt x="128043" y="241676"/>
                </a:cubicBezTo>
                <a:cubicBezTo>
                  <a:pt x="128043" y="241676"/>
                  <a:pt x="128043" y="241676"/>
                  <a:pt x="206922" y="241676"/>
                </a:cubicBezTo>
                <a:cubicBezTo>
                  <a:pt x="208237" y="241676"/>
                  <a:pt x="209551" y="240287"/>
                  <a:pt x="209551" y="238898"/>
                </a:cubicBezTo>
                <a:cubicBezTo>
                  <a:pt x="209551" y="238898"/>
                  <a:pt x="209551" y="238898"/>
                  <a:pt x="209551" y="233341"/>
                </a:cubicBezTo>
                <a:cubicBezTo>
                  <a:pt x="209551" y="231952"/>
                  <a:pt x="208237" y="230563"/>
                  <a:pt x="206922" y="230563"/>
                </a:cubicBezTo>
                <a:cubicBezTo>
                  <a:pt x="206922" y="230563"/>
                  <a:pt x="206922" y="230563"/>
                  <a:pt x="128043" y="230563"/>
                </a:cubicBezTo>
                <a:close/>
                <a:moveTo>
                  <a:pt x="128781" y="219451"/>
                </a:moveTo>
                <a:cubicBezTo>
                  <a:pt x="128781" y="219451"/>
                  <a:pt x="128781" y="219451"/>
                  <a:pt x="207769" y="219451"/>
                </a:cubicBezTo>
                <a:cubicBezTo>
                  <a:pt x="215668" y="219451"/>
                  <a:pt x="222250" y="225862"/>
                  <a:pt x="222250" y="233556"/>
                </a:cubicBezTo>
                <a:cubicBezTo>
                  <a:pt x="222250" y="233556"/>
                  <a:pt x="222250" y="233556"/>
                  <a:pt x="222250" y="238684"/>
                </a:cubicBezTo>
                <a:cubicBezTo>
                  <a:pt x="222250" y="246378"/>
                  <a:pt x="215668" y="252789"/>
                  <a:pt x="207769" y="252789"/>
                </a:cubicBezTo>
                <a:cubicBezTo>
                  <a:pt x="207769" y="252789"/>
                  <a:pt x="207769" y="252789"/>
                  <a:pt x="128781" y="252789"/>
                </a:cubicBezTo>
                <a:cubicBezTo>
                  <a:pt x="120883" y="252789"/>
                  <a:pt x="114300" y="246378"/>
                  <a:pt x="114300" y="238684"/>
                </a:cubicBezTo>
                <a:cubicBezTo>
                  <a:pt x="114300" y="238684"/>
                  <a:pt x="114300" y="238684"/>
                  <a:pt x="114300" y="233556"/>
                </a:cubicBezTo>
                <a:cubicBezTo>
                  <a:pt x="114300" y="225862"/>
                  <a:pt x="120883" y="219451"/>
                  <a:pt x="128781" y="219451"/>
                </a:cubicBezTo>
                <a:close/>
                <a:moveTo>
                  <a:pt x="266120" y="168353"/>
                </a:moveTo>
                <a:cubicBezTo>
                  <a:pt x="266120" y="168353"/>
                  <a:pt x="266120" y="168353"/>
                  <a:pt x="305614" y="198019"/>
                </a:cubicBezTo>
                <a:cubicBezTo>
                  <a:pt x="308247" y="199309"/>
                  <a:pt x="309563" y="203179"/>
                  <a:pt x="306930" y="205758"/>
                </a:cubicBezTo>
                <a:cubicBezTo>
                  <a:pt x="305614" y="207048"/>
                  <a:pt x="304297" y="208338"/>
                  <a:pt x="301664" y="208338"/>
                </a:cubicBezTo>
                <a:cubicBezTo>
                  <a:pt x="301664" y="208338"/>
                  <a:pt x="300348" y="208338"/>
                  <a:pt x="299032" y="207048"/>
                </a:cubicBezTo>
                <a:cubicBezTo>
                  <a:pt x="299032" y="207048"/>
                  <a:pt x="299032" y="207048"/>
                  <a:pt x="259538" y="178672"/>
                </a:cubicBezTo>
                <a:cubicBezTo>
                  <a:pt x="256905" y="176092"/>
                  <a:pt x="255588" y="172222"/>
                  <a:pt x="258221" y="169643"/>
                </a:cubicBezTo>
                <a:cubicBezTo>
                  <a:pt x="259538" y="167063"/>
                  <a:pt x="263487" y="167063"/>
                  <a:pt x="266120" y="168353"/>
                </a:cubicBezTo>
                <a:close/>
                <a:moveTo>
                  <a:pt x="75093" y="166503"/>
                </a:moveTo>
                <a:cubicBezTo>
                  <a:pt x="77751" y="163888"/>
                  <a:pt x="81738" y="165195"/>
                  <a:pt x="83067" y="167810"/>
                </a:cubicBezTo>
                <a:cubicBezTo>
                  <a:pt x="85725" y="170425"/>
                  <a:pt x="84396" y="174347"/>
                  <a:pt x="81738" y="175654"/>
                </a:cubicBezTo>
                <a:cubicBezTo>
                  <a:pt x="81738" y="175654"/>
                  <a:pt x="81738" y="175654"/>
                  <a:pt x="39208" y="207031"/>
                </a:cubicBezTo>
                <a:cubicBezTo>
                  <a:pt x="37879" y="208338"/>
                  <a:pt x="36550" y="208338"/>
                  <a:pt x="35221" y="208338"/>
                </a:cubicBezTo>
                <a:cubicBezTo>
                  <a:pt x="33892" y="208338"/>
                  <a:pt x="31233" y="207031"/>
                  <a:pt x="31233" y="205723"/>
                </a:cubicBezTo>
                <a:cubicBezTo>
                  <a:pt x="28575" y="203109"/>
                  <a:pt x="29904" y="199187"/>
                  <a:pt x="32562" y="197879"/>
                </a:cubicBezTo>
                <a:cubicBezTo>
                  <a:pt x="32562" y="197879"/>
                  <a:pt x="32562" y="197879"/>
                  <a:pt x="75093" y="166503"/>
                </a:cubicBezTo>
                <a:close/>
                <a:moveTo>
                  <a:pt x="284569" y="98801"/>
                </a:moveTo>
                <a:cubicBezTo>
                  <a:pt x="284569" y="98801"/>
                  <a:pt x="284569" y="98801"/>
                  <a:pt x="329795" y="98801"/>
                </a:cubicBezTo>
                <a:cubicBezTo>
                  <a:pt x="332379" y="98801"/>
                  <a:pt x="334963" y="101271"/>
                  <a:pt x="334963" y="104975"/>
                </a:cubicBezTo>
                <a:cubicBezTo>
                  <a:pt x="334963" y="107444"/>
                  <a:pt x="332379" y="109914"/>
                  <a:pt x="329795" y="109914"/>
                </a:cubicBezTo>
                <a:cubicBezTo>
                  <a:pt x="329795" y="109914"/>
                  <a:pt x="329795" y="109914"/>
                  <a:pt x="284569" y="109914"/>
                </a:cubicBezTo>
                <a:cubicBezTo>
                  <a:pt x="281985" y="109914"/>
                  <a:pt x="279400" y="107444"/>
                  <a:pt x="279400" y="104975"/>
                </a:cubicBezTo>
                <a:cubicBezTo>
                  <a:pt x="279400" y="101271"/>
                  <a:pt x="281985" y="98801"/>
                  <a:pt x="284569" y="98801"/>
                </a:cubicBezTo>
                <a:close/>
                <a:moveTo>
                  <a:pt x="5340" y="98801"/>
                </a:moveTo>
                <a:cubicBezTo>
                  <a:pt x="5340" y="98801"/>
                  <a:pt x="5340" y="98801"/>
                  <a:pt x="53398" y="98801"/>
                </a:cubicBezTo>
                <a:cubicBezTo>
                  <a:pt x="56068" y="98801"/>
                  <a:pt x="58738" y="101271"/>
                  <a:pt x="58738" y="104975"/>
                </a:cubicBezTo>
                <a:cubicBezTo>
                  <a:pt x="58738" y="107444"/>
                  <a:pt x="56068" y="109914"/>
                  <a:pt x="53398" y="109914"/>
                </a:cubicBezTo>
                <a:cubicBezTo>
                  <a:pt x="53398" y="109914"/>
                  <a:pt x="53398" y="109914"/>
                  <a:pt x="5340" y="109914"/>
                </a:cubicBezTo>
                <a:cubicBezTo>
                  <a:pt x="2670" y="109914"/>
                  <a:pt x="0" y="107444"/>
                  <a:pt x="0" y="104975"/>
                </a:cubicBezTo>
                <a:cubicBezTo>
                  <a:pt x="0" y="101271"/>
                  <a:pt x="2670" y="98801"/>
                  <a:pt x="5340" y="98801"/>
                </a:cubicBezTo>
                <a:close/>
                <a:moveTo>
                  <a:pt x="164887" y="36888"/>
                </a:moveTo>
                <a:cubicBezTo>
                  <a:pt x="168826" y="36888"/>
                  <a:pt x="171451" y="40918"/>
                  <a:pt x="171451" y="43604"/>
                </a:cubicBezTo>
                <a:cubicBezTo>
                  <a:pt x="171451" y="46291"/>
                  <a:pt x="168826" y="48977"/>
                  <a:pt x="164887" y="48977"/>
                </a:cubicBezTo>
                <a:cubicBezTo>
                  <a:pt x="137320" y="48977"/>
                  <a:pt x="115003" y="71813"/>
                  <a:pt x="115003" y="100022"/>
                </a:cubicBezTo>
                <a:cubicBezTo>
                  <a:pt x="115003" y="104051"/>
                  <a:pt x="112377" y="106738"/>
                  <a:pt x="109752" y="106738"/>
                </a:cubicBezTo>
                <a:cubicBezTo>
                  <a:pt x="105814" y="106738"/>
                  <a:pt x="103188" y="104051"/>
                  <a:pt x="103188" y="100022"/>
                </a:cubicBezTo>
                <a:cubicBezTo>
                  <a:pt x="103188" y="65097"/>
                  <a:pt x="130756" y="36888"/>
                  <a:pt x="164887" y="36888"/>
                </a:cubicBezTo>
                <a:close/>
                <a:moveTo>
                  <a:pt x="169069" y="9901"/>
                </a:moveTo>
                <a:cubicBezTo>
                  <a:pt x="219192" y="9901"/>
                  <a:pt x="258763" y="50650"/>
                  <a:pt x="258763" y="99286"/>
                </a:cubicBezTo>
                <a:cubicBezTo>
                  <a:pt x="258763" y="120318"/>
                  <a:pt x="253487" y="138721"/>
                  <a:pt x="240297" y="154495"/>
                </a:cubicBezTo>
                <a:cubicBezTo>
                  <a:pt x="215235" y="189986"/>
                  <a:pt x="221830" y="207075"/>
                  <a:pt x="221830" y="208389"/>
                </a:cubicBezTo>
                <a:cubicBezTo>
                  <a:pt x="223149" y="211018"/>
                  <a:pt x="221830" y="213647"/>
                  <a:pt x="217873" y="214962"/>
                </a:cubicBezTo>
                <a:cubicBezTo>
                  <a:pt x="215235" y="216276"/>
                  <a:pt x="212597" y="214962"/>
                  <a:pt x="211278" y="212333"/>
                </a:cubicBezTo>
                <a:cubicBezTo>
                  <a:pt x="209959" y="211018"/>
                  <a:pt x="200726" y="188672"/>
                  <a:pt x="231064" y="147923"/>
                </a:cubicBezTo>
                <a:cubicBezTo>
                  <a:pt x="241616" y="133463"/>
                  <a:pt x="248211" y="117689"/>
                  <a:pt x="248211" y="99286"/>
                </a:cubicBezTo>
                <a:cubicBezTo>
                  <a:pt x="248211" y="55908"/>
                  <a:pt x="212597" y="21731"/>
                  <a:pt x="169069" y="21731"/>
                </a:cubicBezTo>
                <a:cubicBezTo>
                  <a:pt x="125541" y="21731"/>
                  <a:pt x="89927" y="55908"/>
                  <a:pt x="89927" y="99286"/>
                </a:cubicBezTo>
                <a:cubicBezTo>
                  <a:pt x="89927" y="116375"/>
                  <a:pt x="96523" y="133463"/>
                  <a:pt x="107075" y="146608"/>
                </a:cubicBezTo>
                <a:cubicBezTo>
                  <a:pt x="107075" y="147923"/>
                  <a:pt x="107075" y="147923"/>
                  <a:pt x="107075" y="147923"/>
                </a:cubicBezTo>
                <a:cubicBezTo>
                  <a:pt x="137413" y="189986"/>
                  <a:pt x="129498" y="211018"/>
                  <a:pt x="128179" y="212333"/>
                </a:cubicBezTo>
                <a:cubicBezTo>
                  <a:pt x="126860" y="214962"/>
                  <a:pt x="124222" y="216276"/>
                  <a:pt x="122903" y="216276"/>
                </a:cubicBezTo>
                <a:cubicBezTo>
                  <a:pt x="121584" y="216276"/>
                  <a:pt x="120265" y="216276"/>
                  <a:pt x="120265" y="214962"/>
                </a:cubicBezTo>
                <a:cubicBezTo>
                  <a:pt x="117627" y="213647"/>
                  <a:pt x="116308" y="211018"/>
                  <a:pt x="117627" y="207075"/>
                </a:cubicBezTo>
                <a:cubicBezTo>
                  <a:pt x="117627" y="207075"/>
                  <a:pt x="124222" y="191301"/>
                  <a:pt x="97842" y="154495"/>
                </a:cubicBezTo>
                <a:cubicBezTo>
                  <a:pt x="84651" y="138721"/>
                  <a:pt x="79375" y="120318"/>
                  <a:pt x="79375" y="99286"/>
                </a:cubicBezTo>
                <a:cubicBezTo>
                  <a:pt x="79375" y="50650"/>
                  <a:pt x="118946" y="9901"/>
                  <a:pt x="169069" y="9901"/>
                </a:cubicBezTo>
                <a:close/>
                <a:moveTo>
                  <a:pt x="39107" y="1482"/>
                </a:moveTo>
                <a:cubicBezTo>
                  <a:pt x="39107" y="1482"/>
                  <a:pt x="39107" y="1482"/>
                  <a:pt x="79917" y="31115"/>
                </a:cubicBezTo>
                <a:cubicBezTo>
                  <a:pt x="82550" y="33809"/>
                  <a:pt x="82550" y="37850"/>
                  <a:pt x="81234" y="40544"/>
                </a:cubicBezTo>
                <a:cubicBezTo>
                  <a:pt x="79917" y="41891"/>
                  <a:pt x="78601" y="43238"/>
                  <a:pt x="75968" y="43238"/>
                </a:cubicBezTo>
                <a:cubicBezTo>
                  <a:pt x="74651" y="43238"/>
                  <a:pt x="73335" y="41891"/>
                  <a:pt x="72019" y="41891"/>
                </a:cubicBezTo>
                <a:lnTo>
                  <a:pt x="32525" y="10911"/>
                </a:lnTo>
                <a:cubicBezTo>
                  <a:pt x="29892" y="8217"/>
                  <a:pt x="28575" y="5523"/>
                  <a:pt x="31208" y="2829"/>
                </a:cubicBezTo>
                <a:cubicBezTo>
                  <a:pt x="32525" y="135"/>
                  <a:pt x="36474" y="-1212"/>
                  <a:pt x="39107" y="1482"/>
                </a:cubicBezTo>
                <a:close/>
                <a:moveTo>
                  <a:pt x="299086" y="1451"/>
                </a:moveTo>
                <a:cubicBezTo>
                  <a:pt x="301705" y="-1212"/>
                  <a:pt x="305634" y="119"/>
                  <a:pt x="306944" y="2782"/>
                </a:cubicBezTo>
                <a:cubicBezTo>
                  <a:pt x="309563" y="5445"/>
                  <a:pt x="308254" y="8108"/>
                  <a:pt x="305634" y="10771"/>
                </a:cubicBezTo>
                <a:cubicBezTo>
                  <a:pt x="305634" y="10771"/>
                  <a:pt x="305634" y="10771"/>
                  <a:pt x="267653" y="38732"/>
                </a:cubicBezTo>
                <a:cubicBezTo>
                  <a:pt x="266343" y="40063"/>
                  <a:pt x="265033" y="40063"/>
                  <a:pt x="265033" y="40063"/>
                </a:cubicBezTo>
                <a:cubicBezTo>
                  <a:pt x="262414" y="40063"/>
                  <a:pt x="261104" y="38732"/>
                  <a:pt x="259795" y="37400"/>
                </a:cubicBezTo>
                <a:cubicBezTo>
                  <a:pt x="257175" y="34737"/>
                  <a:pt x="258485" y="30743"/>
                  <a:pt x="261104" y="29411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CBCE2F27-1948-4AAF-B7D2-B7B4F23C2784}"/>
              </a:ext>
            </a:extLst>
          </p:cNvPr>
          <p:cNvSpPr/>
          <p:nvPr/>
        </p:nvSpPr>
        <p:spPr>
          <a:xfrm>
            <a:off x="5288287" y="3904972"/>
            <a:ext cx="2055614" cy="20867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利用时间差异分析和月份趋势分析，挑选出销售量最高的商品，有助于商家可以及时备货，提升库存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周转率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CBCE2F27-1948-4AAF-B7D2-B7B4F23C2784}"/>
              </a:ext>
            </a:extLst>
          </p:cNvPr>
          <p:cNvSpPr/>
          <p:nvPr/>
        </p:nvSpPr>
        <p:spPr>
          <a:xfrm>
            <a:off x="3595375" y="1008517"/>
            <a:ext cx="2030594" cy="139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根据客户分布图，商家合理建立仓库，提高物流速度增加客户满意度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CBCE2F27-1948-4AAF-B7D2-B7B4F23C2784}"/>
              </a:ext>
            </a:extLst>
          </p:cNvPr>
          <p:cNvSpPr/>
          <p:nvPr/>
        </p:nvSpPr>
        <p:spPr>
          <a:xfrm>
            <a:off x="6857713" y="466575"/>
            <a:ext cx="2562147" cy="20581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通过关联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规则实现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精准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营销，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使用户在最短的时间内满足自己最大的需求，减少客户时间成本的同时也减小了公司的营销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成本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1"/>
            <a:ext cx="2304976" cy="1268412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9245123" y="5263966"/>
            <a:ext cx="2896703" cy="1594034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1195529" y="485297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建议及策略</a:t>
            </a:r>
            <a:endParaRPr lang="zh-CN" altLang="en-US" sz="28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14552" y="2999855"/>
            <a:ext cx="428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一</a:t>
            </a:r>
            <a:endParaRPr lang="zh-CN" altLang="en-US" sz="2400" b="1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7995" y="2218794"/>
            <a:ext cx="2044139" cy="2041951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4263835" y="2930155"/>
            <a:ext cx="428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二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5989230" y="2922720"/>
            <a:ext cx="399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三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7714625" y="2915285"/>
            <a:ext cx="399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四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9583984" y="2923596"/>
            <a:ext cx="399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五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649183" y="4105951"/>
            <a:ext cx="2158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根据时间差异图，在高峰期合理安排工作人员，使效率达到最大化，减少公司人力成本</a:t>
            </a:r>
          </a:p>
        </p:txBody>
      </p:sp>
    </p:spTree>
    <p:extLst>
      <p:ext uri="{BB962C8B-B14F-4D97-AF65-F5344CB8AC3E}">
        <p14:creationId xmlns:p14="http://schemas.microsoft.com/office/powerpoint/2010/main" val="275836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977900" y="1179513"/>
            <a:ext cx="1435100" cy="2757487"/>
          </a:xfrm>
          <a:custGeom>
            <a:avLst/>
            <a:gdLst>
              <a:gd name="connsiteX0" fmla="*/ 0 w 1435100"/>
              <a:gd name="connsiteY0" fmla="*/ 0 h 2757487"/>
              <a:gd name="connsiteX1" fmla="*/ 1435100 w 1435100"/>
              <a:gd name="connsiteY1" fmla="*/ 0 h 2757487"/>
              <a:gd name="connsiteX2" fmla="*/ 1435100 w 1435100"/>
              <a:gd name="connsiteY2" fmla="*/ 496887 h 2757487"/>
              <a:gd name="connsiteX3" fmla="*/ 1352094 w 1435100"/>
              <a:gd name="connsiteY3" fmla="*/ 496887 h 2757487"/>
              <a:gd name="connsiteX4" fmla="*/ 1352094 w 1435100"/>
              <a:gd name="connsiteY4" fmla="*/ 83006 h 2757487"/>
              <a:gd name="connsiteX5" fmla="*/ 83006 w 1435100"/>
              <a:gd name="connsiteY5" fmla="*/ 83006 h 2757487"/>
              <a:gd name="connsiteX6" fmla="*/ 83006 w 1435100"/>
              <a:gd name="connsiteY6" fmla="*/ 2674481 h 2757487"/>
              <a:gd name="connsiteX7" fmla="*/ 1352094 w 1435100"/>
              <a:gd name="connsiteY7" fmla="*/ 2674481 h 2757487"/>
              <a:gd name="connsiteX8" fmla="*/ 1352094 w 1435100"/>
              <a:gd name="connsiteY8" fmla="*/ 2260540 h 2757487"/>
              <a:gd name="connsiteX9" fmla="*/ 1435100 w 1435100"/>
              <a:gd name="connsiteY9" fmla="*/ 2260540 h 2757487"/>
              <a:gd name="connsiteX10" fmla="*/ 1435100 w 1435100"/>
              <a:gd name="connsiteY10" fmla="*/ 2757487 h 2757487"/>
              <a:gd name="connsiteX11" fmla="*/ 0 w 1435100"/>
              <a:gd name="connsiteY11" fmla="*/ 2757487 h 2757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35100" h="2757487">
                <a:moveTo>
                  <a:pt x="0" y="0"/>
                </a:moveTo>
                <a:lnTo>
                  <a:pt x="1435100" y="0"/>
                </a:lnTo>
                <a:lnTo>
                  <a:pt x="1435100" y="496887"/>
                </a:lnTo>
                <a:lnTo>
                  <a:pt x="1352094" y="496887"/>
                </a:lnTo>
                <a:lnTo>
                  <a:pt x="1352094" y="83006"/>
                </a:lnTo>
                <a:lnTo>
                  <a:pt x="83006" y="83006"/>
                </a:lnTo>
                <a:lnTo>
                  <a:pt x="83006" y="2674481"/>
                </a:lnTo>
                <a:lnTo>
                  <a:pt x="1352094" y="2674481"/>
                </a:lnTo>
                <a:lnTo>
                  <a:pt x="1352094" y="2260540"/>
                </a:lnTo>
                <a:lnTo>
                  <a:pt x="1435100" y="2260540"/>
                </a:lnTo>
                <a:lnTo>
                  <a:pt x="1435100" y="2757487"/>
                </a:lnTo>
                <a:lnTo>
                  <a:pt x="0" y="2757487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45116" y="1816159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b="1" noProof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  <a:ea typeface="微软雅黑"/>
              </a:rPr>
              <a:t>感谢您的观看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45116" y="2697956"/>
            <a:ext cx="6416184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en-US" altLang="zh-CN" sz="1600" i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Do one thing at a time, and do well</a:t>
            </a:r>
            <a:r>
              <a:rPr lang="zh-CN" altLang="en-US" sz="1600" i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！</a:t>
            </a:r>
            <a:endParaRPr lang="en-US" altLang="zh-CN" sz="1600" i="1" dirty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869058" y="3484044"/>
            <a:ext cx="3531742" cy="973208"/>
            <a:chOff x="8931239" y="4779393"/>
            <a:chExt cx="2084796" cy="973208"/>
          </a:xfrm>
        </p:grpSpPr>
        <p:sp>
          <p:nvSpPr>
            <p:cNvPr id="14" name="文本框 13"/>
            <p:cNvSpPr txBox="1"/>
            <p:nvPr/>
          </p:nvSpPr>
          <p:spPr>
            <a:xfrm>
              <a:off x="9119617" y="4798494"/>
              <a:ext cx="189641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/>
                </a:rPr>
                <a:t>汇报人：</a:t>
              </a:r>
              <a:r>
                <a:rPr lang="zh-CN" altLang="en-US" sz="2800" noProof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entury Gothic" panose="020B0502020202020204" pitchFamily="34" charset="0"/>
                  <a:ea typeface="微软雅黑"/>
                </a:rPr>
                <a:t>冯方慧</a:t>
              </a:r>
              <a:endPara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 rot="2700000">
              <a:off x="8931239" y="4779393"/>
              <a:ext cx="376756" cy="3767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6" name="椭圆 14"/>
            <p:cNvSpPr/>
            <p:nvPr/>
          </p:nvSpPr>
          <p:spPr>
            <a:xfrm>
              <a:off x="9032842" y="4871950"/>
              <a:ext cx="173551" cy="191642"/>
            </a:xfrm>
            <a:custGeom>
              <a:avLst/>
              <a:gdLst>
                <a:gd name="T0" fmla="*/ 4679 w 5850"/>
                <a:gd name="T1" fmla="*/ 4350 h 6469"/>
                <a:gd name="T2" fmla="*/ 3615 w 5850"/>
                <a:gd name="T3" fmla="*/ 3289 h 6469"/>
                <a:gd name="T4" fmla="*/ 3638 w 5850"/>
                <a:gd name="T5" fmla="*/ 3151 h 6469"/>
                <a:gd name="T6" fmla="*/ 3969 w 5850"/>
                <a:gd name="T7" fmla="*/ 2500 h 6469"/>
                <a:gd name="T8" fmla="*/ 4273 w 5850"/>
                <a:gd name="T9" fmla="*/ 1950 h 6469"/>
                <a:gd name="T10" fmla="*/ 4154 w 5850"/>
                <a:gd name="T11" fmla="*/ 1678 h 6469"/>
                <a:gd name="T12" fmla="*/ 4238 w 5850"/>
                <a:gd name="T13" fmla="*/ 1107 h 6469"/>
                <a:gd name="T14" fmla="*/ 2940 w 5850"/>
                <a:gd name="T15" fmla="*/ 0 h 6469"/>
                <a:gd name="T16" fmla="*/ 2925 w 5850"/>
                <a:gd name="T17" fmla="*/ 0 h 6469"/>
                <a:gd name="T18" fmla="*/ 2911 w 5850"/>
                <a:gd name="T19" fmla="*/ 0 h 6469"/>
                <a:gd name="T20" fmla="*/ 1612 w 5850"/>
                <a:gd name="T21" fmla="*/ 1107 h 6469"/>
                <a:gd name="T22" fmla="*/ 1696 w 5850"/>
                <a:gd name="T23" fmla="*/ 1678 h 6469"/>
                <a:gd name="T24" fmla="*/ 1578 w 5850"/>
                <a:gd name="T25" fmla="*/ 1950 h 6469"/>
                <a:gd name="T26" fmla="*/ 1881 w 5850"/>
                <a:gd name="T27" fmla="*/ 2500 h 6469"/>
                <a:gd name="T28" fmla="*/ 2213 w 5850"/>
                <a:gd name="T29" fmla="*/ 3151 h 6469"/>
                <a:gd name="T30" fmla="*/ 2235 w 5850"/>
                <a:gd name="T31" fmla="*/ 3289 h 6469"/>
                <a:gd name="T32" fmla="*/ 1172 w 5850"/>
                <a:gd name="T33" fmla="*/ 4350 h 6469"/>
                <a:gd name="T34" fmla="*/ 0 w 5850"/>
                <a:gd name="T35" fmla="*/ 5141 h 6469"/>
                <a:gd name="T36" fmla="*/ 0 w 5850"/>
                <a:gd name="T37" fmla="*/ 6469 h 6469"/>
                <a:gd name="T38" fmla="*/ 2923 w 5850"/>
                <a:gd name="T39" fmla="*/ 6469 h 6469"/>
                <a:gd name="T40" fmla="*/ 2927 w 5850"/>
                <a:gd name="T41" fmla="*/ 6469 h 6469"/>
                <a:gd name="T42" fmla="*/ 5850 w 5850"/>
                <a:gd name="T43" fmla="*/ 6469 h 6469"/>
                <a:gd name="T44" fmla="*/ 5850 w 5850"/>
                <a:gd name="T45" fmla="*/ 5141 h 6469"/>
                <a:gd name="T46" fmla="*/ 4679 w 5850"/>
                <a:gd name="T47" fmla="*/ 4350 h 6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850" h="6469">
                  <a:moveTo>
                    <a:pt x="4679" y="4350"/>
                  </a:moveTo>
                  <a:cubicBezTo>
                    <a:pt x="3873" y="4059"/>
                    <a:pt x="3615" y="3814"/>
                    <a:pt x="3615" y="3289"/>
                  </a:cubicBezTo>
                  <a:cubicBezTo>
                    <a:pt x="3615" y="3231"/>
                    <a:pt x="3624" y="3187"/>
                    <a:pt x="3638" y="3151"/>
                  </a:cubicBezTo>
                  <a:cubicBezTo>
                    <a:pt x="3701" y="2989"/>
                    <a:pt x="3881" y="2971"/>
                    <a:pt x="3969" y="2500"/>
                  </a:cubicBezTo>
                  <a:cubicBezTo>
                    <a:pt x="4014" y="2260"/>
                    <a:pt x="4231" y="2496"/>
                    <a:pt x="4273" y="1950"/>
                  </a:cubicBezTo>
                  <a:cubicBezTo>
                    <a:pt x="4273" y="1732"/>
                    <a:pt x="4154" y="1678"/>
                    <a:pt x="4154" y="1678"/>
                  </a:cubicBezTo>
                  <a:cubicBezTo>
                    <a:pt x="4154" y="1678"/>
                    <a:pt x="4215" y="1355"/>
                    <a:pt x="4238" y="1107"/>
                  </a:cubicBezTo>
                  <a:cubicBezTo>
                    <a:pt x="4268" y="798"/>
                    <a:pt x="4058" y="0"/>
                    <a:pt x="2940" y="0"/>
                  </a:cubicBezTo>
                  <a:cubicBezTo>
                    <a:pt x="2935" y="0"/>
                    <a:pt x="2930" y="0"/>
                    <a:pt x="2925" y="0"/>
                  </a:cubicBezTo>
                  <a:cubicBezTo>
                    <a:pt x="2921" y="0"/>
                    <a:pt x="2916" y="0"/>
                    <a:pt x="2911" y="0"/>
                  </a:cubicBezTo>
                  <a:cubicBezTo>
                    <a:pt x="1793" y="0"/>
                    <a:pt x="1583" y="798"/>
                    <a:pt x="1612" y="1107"/>
                  </a:cubicBezTo>
                  <a:cubicBezTo>
                    <a:pt x="1636" y="1355"/>
                    <a:pt x="1696" y="1678"/>
                    <a:pt x="1696" y="1678"/>
                  </a:cubicBezTo>
                  <a:cubicBezTo>
                    <a:pt x="1696" y="1678"/>
                    <a:pt x="1578" y="1732"/>
                    <a:pt x="1578" y="1950"/>
                  </a:cubicBezTo>
                  <a:cubicBezTo>
                    <a:pt x="1619" y="2496"/>
                    <a:pt x="1837" y="2260"/>
                    <a:pt x="1881" y="2500"/>
                  </a:cubicBezTo>
                  <a:cubicBezTo>
                    <a:pt x="1970" y="2971"/>
                    <a:pt x="2150" y="2989"/>
                    <a:pt x="2213" y="3151"/>
                  </a:cubicBezTo>
                  <a:cubicBezTo>
                    <a:pt x="2227" y="3187"/>
                    <a:pt x="2235" y="3231"/>
                    <a:pt x="2235" y="3289"/>
                  </a:cubicBezTo>
                  <a:cubicBezTo>
                    <a:pt x="2235" y="3814"/>
                    <a:pt x="1978" y="4059"/>
                    <a:pt x="1172" y="4350"/>
                  </a:cubicBezTo>
                  <a:cubicBezTo>
                    <a:pt x="364" y="4641"/>
                    <a:pt x="0" y="4938"/>
                    <a:pt x="0" y="5141"/>
                  </a:cubicBezTo>
                  <a:lnTo>
                    <a:pt x="0" y="6469"/>
                  </a:lnTo>
                  <a:lnTo>
                    <a:pt x="2923" y="6469"/>
                  </a:lnTo>
                  <a:lnTo>
                    <a:pt x="2927" y="6469"/>
                  </a:lnTo>
                  <a:lnTo>
                    <a:pt x="5850" y="6469"/>
                  </a:lnTo>
                  <a:lnTo>
                    <a:pt x="5850" y="5141"/>
                  </a:lnTo>
                  <a:cubicBezTo>
                    <a:pt x="5850" y="4938"/>
                    <a:pt x="5487" y="4641"/>
                    <a:pt x="4679" y="43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8488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V="1">
            <a:off x="6752770" y="1418770"/>
            <a:ext cx="6872516" cy="400594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502553" y="2909989"/>
            <a:ext cx="28357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经典综艺体简" panose="02010609000101010101" pitchFamily="49" charset="-122"/>
              </a:rPr>
              <a:t>需求分析</a:t>
            </a:r>
            <a:endParaRPr kumimoji="0" lang="zh-CN" alt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cs typeface="经典综艺体简" panose="0201060900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432769" y="1221271"/>
            <a:ext cx="2853945" cy="1888501"/>
            <a:chOff x="3127754" y="1243574"/>
            <a:chExt cx="2853945" cy="188850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7754" y="1243574"/>
              <a:ext cx="2853945" cy="1888501"/>
            </a:xfrm>
            <a:prstGeom prst="rect">
              <a:avLst/>
            </a:prstGeom>
            <a:effectLst>
              <a:outerShdw blurRad="2413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文本框 9"/>
            <p:cNvSpPr txBox="1"/>
            <p:nvPr/>
          </p:nvSpPr>
          <p:spPr>
            <a:xfrm>
              <a:off x="4225887" y="1824297"/>
              <a:ext cx="1124026" cy="1107996"/>
            </a:xfrm>
            <a:prstGeom prst="rect">
              <a:avLst/>
            </a:prstGeom>
            <a:noFill/>
            <a:effectLst>
              <a:outerShdw blurRad="2413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6600" i="1" dirty="0" smtClean="0">
                  <a:solidFill>
                    <a:schemeClr val="bg1"/>
                  </a:solidFill>
                  <a:effectLst>
                    <a:outerShdw blurRad="2921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Century Gothic" panose="020B0502020202020204" pitchFamily="34" charset="0"/>
                  <a:ea typeface="+mj-ea"/>
                </a:rPr>
                <a:t>01</a:t>
              </a:r>
              <a:endParaRPr lang="zh-CN" altLang="en-US" sz="6600" i="1" dirty="0">
                <a:solidFill>
                  <a:schemeClr val="bg1"/>
                </a:solidFill>
                <a:effectLst>
                  <a:outerShdw blurRad="292100" sx="102000" sy="102000" algn="ctr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2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297197" y="4714717"/>
            <a:ext cx="3894803" cy="2143282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1"/>
            <a:ext cx="2304976" cy="1268412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1195529" y="485297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需求分析</a:t>
            </a:r>
            <a:endParaRPr lang="zh-CN" altLang="en-US" sz="28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 flipH="1">
            <a:off x="889277" y="3735388"/>
            <a:ext cx="3390305" cy="281572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8236600" y="3735388"/>
            <a:ext cx="3362501" cy="281572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62940" y="3735388"/>
            <a:ext cx="3390303" cy="2815724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951494" y="3937116"/>
            <a:ext cx="2816138" cy="679701"/>
            <a:chOff x="874713" y="3325188"/>
            <a:chExt cx="2816138" cy="679701"/>
          </a:xfrm>
        </p:grpSpPr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E3EB1709-6D20-4440-8800-976CC5E9712E}"/>
                </a:ext>
              </a:extLst>
            </p:cNvPr>
            <p:cNvSpPr/>
            <p:nvPr/>
          </p:nvSpPr>
          <p:spPr>
            <a:xfrm>
              <a:off x="874713" y="3677812"/>
              <a:ext cx="2816138" cy="32707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CBCE2F27-1948-4AAF-B7D2-B7B4F23C2784}"/>
                </a:ext>
              </a:extLst>
            </p:cNvPr>
            <p:cNvSpPr/>
            <p:nvPr/>
          </p:nvSpPr>
          <p:spPr>
            <a:xfrm>
              <a:off x="874713" y="3325188"/>
              <a:ext cx="2241974" cy="4973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</a:rPr>
                <a:t>数据背景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236599" y="3937116"/>
            <a:ext cx="3362501" cy="2344673"/>
            <a:chOff x="874712" y="3325188"/>
            <a:chExt cx="3362501" cy="1889869"/>
          </a:xfrm>
        </p:grpSpPr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E3EB1709-6D20-4440-8800-976CC5E9712E}"/>
                </a:ext>
              </a:extLst>
            </p:cNvPr>
            <p:cNvSpPr/>
            <p:nvPr/>
          </p:nvSpPr>
          <p:spPr>
            <a:xfrm>
              <a:off x="874712" y="3677812"/>
              <a:ext cx="3362501" cy="15372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</a:rPr>
                <a:t>分析公司的运营情况，客户分布，客户贡献率。对客户进行价值评定，进行精准营销。根据用户的历史行为，进行产品推荐。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CBCE2F27-1948-4AAF-B7D2-B7B4F23C2784}"/>
                </a:ext>
              </a:extLst>
            </p:cNvPr>
            <p:cNvSpPr/>
            <p:nvPr/>
          </p:nvSpPr>
          <p:spPr>
            <a:xfrm>
              <a:off x="874713" y="3325188"/>
              <a:ext cx="2241974" cy="40085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分析目的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623537" y="3925921"/>
            <a:ext cx="3329706" cy="2346547"/>
            <a:chOff x="874713" y="3325188"/>
            <a:chExt cx="2840219" cy="1883315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E3EB1709-6D20-4440-8800-976CC5E9712E}"/>
                </a:ext>
              </a:extLst>
            </p:cNvPr>
            <p:cNvSpPr/>
            <p:nvPr/>
          </p:nvSpPr>
          <p:spPr>
            <a:xfrm>
              <a:off x="874713" y="3677812"/>
              <a:ext cx="2840219" cy="153069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</a:rPr>
                <a:t>数据</a:t>
              </a:r>
              <a:r>
                <a:rPr lang="zh-CN" altLang="en-US" sz="2000" dirty="0">
                  <a:solidFill>
                    <a:schemeClr val="bg1"/>
                  </a:solidFill>
                </a:rPr>
                <a:t>集中的主要变量分别为：订单编号，买家会员名，总金额，收货地址，订单状态，宝贝标题，订单创建时间，订单付款</a:t>
              </a:r>
              <a:r>
                <a:rPr lang="zh-CN" altLang="en-US" sz="2000" dirty="0" smtClean="0">
                  <a:solidFill>
                    <a:schemeClr val="bg1"/>
                  </a:solidFill>
                </a:rPr>
                <a:t>时间。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CBCE2F27-1948-4AAF-B7D2-B7B4F23C2784}"/>
                </a:ext>
              </a:extLst>
            </p:cNvPr>
            <p:cNvSpPr/>
            <p:nvPr/>
          </p:nvSpPr>
          <p:spPr>
            <a:xfrm>
              <a:off x="874713" y="3325188"/>
              <a:ext cx="2241974" cy="4973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</a:rPr>
                <a:t>数据内容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280" y="1151652"/>
            <a:ext cx="11172036" cy="2365699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id="{E3EB1709-6D20-4440-8800-976CC5E9712E}"/>
              </a:ext>
            </a:extLst>
          </p:cNvPr>
          <p:cNvSpPr/>
          <p:nvPr/>
        </p:nvSpPr>
        <p:spPr>
          <a:xfrm>
            <a:off x="951493" y="4376756"/>
            <a:ext cx="3219673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</a:rPr>
              <a:t>本</a:t>
            </a:r>
            <a:r>
              <a:rPr lang="zh-CN" altLang="en-US" sz="2000" dirty="0" smtClean="0">
                <a:solidFill>
                  <a:schemeClr val="bg1"/>
                </a:solidFill>
              </a:rPr>
              <a:t>数据集为淘宝平台交易数据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</a:rPr>
              <a:t>共</a:t>
            </a:r>
            <a:r>
              <a:rPr lang="en-US" altLang="zh-CN" sz="2000" dirty="0" smtClean="0">
                <a:solidFill>
                  <a:schemeClr val="bg1"/>
                </a:solidFill>
              </a:rPr>
              <a:t>2</a:t>
            </a:r>
            <a:r>
              <a:rPr lang="zh-CN" altLang="en-US" sz="2000" dirty="0" smtClean="0">
                <a:solidFill>
                  <a:schemeClr val="bg1"/>
                </a:solidFill>
              </a:rPr>
              <a:t>万</a:t>
            </a:r>
            <a:r>
              <a:rPr lang="en-US" altLang="zh-CN" sz="2000" dirty="0" smtClean="0">
                <a:solidFill>
                  <a:schemeClr val="bg1"/>
                </a:solidFill>
              </a:rPr>
              <a:t>6</a:t>
            </a:r>
            <a:r>
              <a:rPr lang="zh-CN" altLang="en-US" sz="2000" dirty="0" smtClean="0">
                <a:solidFill>
                  <a:schemeClr val="bg1"/>
                </a:solidFill>
              </a:rPr>
              <a:t>千多条交易记录</a:t>
            </a:r>
            <a:endParaRPr lang="en-US" altLang="zh-CN" sz="2000" dirty="0">
              <a:solidFill>
                <a:schemeClr val="bg1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</a:rPr>
              <a:t>交易时间为</a:t>
            </a:r>
            <a:r>
              <a:rPr lang="en-US" altLang="zh-CN" sz="2000" dirty="0" smtClean="0">
                <a:solidFill>
                  <a:schemeClr val="bg1"/>
                </a:solidFill>
              </a:rPr>
              <a:t>2013</a:t>
            </a:r>
            <a:r>
              <a:rPr lang="zh-CN" altLang="en-US" sz="2000" dirty="0" smtClean="0">
                <a:solidFill>
                  <a:schemeClr val="bg1"/>
                </a:solidFill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</a:rPr>
              <a:t>1</a:t>
            </a:r>
            <a:r>
              <a:rPr lang="zh-CN" altLang="en-US" sz="2000" dirty="0" smtClean="0">
                <a:solidFill>
                  <a:schemeClr val="bg1"/>
                </a:solidFill>
              </a:rPr>
              <a:t>月</a:t>
            </a:r>
            <a:r>
              <a:rPr lang="en-US" altLang="zh-CN" sz="2000" dirty="0" smtClean="0">
                <a:solidFill>
                  <a:schemeClr val="bg1"/>
                </a:solidFill>
              </a:rPr>
              <a:t>-5</a:t>
            </a:r>
            <a:r>
              <a:rPr lang="zh-CN" altLang="en-US" sz="2000" dirty="0" smtClean="0">
                <a:solidFill>
                  <a:schemeClr val="bg1"/>
                </a:solidFill>
              </a:rPr>
              <a:t>月。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</a:rPr>
              <a:t>主要销售女士服装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82464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0" y="2852057"/>
            <a:ext cx="6872516" cy="400594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520775" y="2652275"/>
            <a:ext cx="2441695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经典综艺体简" panose="02010609000101010101" pitchFamily="49" charset="-122"/>
              </a:rPr>
              <a:t>数据清洗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803439" y="963556"/>
            <a:ext cx="2853945" cy="1888501"/>
            <a:chOff x="3127754" y="1243574"/>
            <a:chExt cx="2853945" cy="188850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7754" y="1243574"/>
              <a:ext cx="2853945" cy="1888501"/>
            </a:xfrm>
            <a:prstGeom prst="rect">
              <a:avLst/>
            </a:prstGeom>
            <a:effectLst>
              <a:outerShdw blurRad="2413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文本框 9"/>
            <p:cNvSpPr txBox="1"/>
            <p:nvPr/>
          </p:nvSpPr>
          <p:spPr>
            <a:xfrm>
              <a:off x="4225886" y="1824297"/>
              <a:ext cx="1124027" cy="1107996"/>
            </a:xfrm>
            <a:prstGeom prst="rect">
              <a:avLst/>
            </a:prstGeom>
            <a:noFill/>
            <a:effectLst>
              <a:outerShdw blurRad="2413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6600" i="1" dirty="0" smtClean="0">
                  <a:solidFill>
                    <a:schemeClr val="bg1"/>
                  </a:solidFill>
                  <a:effectLst>
                    <a:outerShdw blurRad="2921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Century Gothic" panose="020B0502020202020204" pitchFamily="34" charset="0"/>
                  <a:ea typeface="+mj-ea"/>
                </a:rPr>
                <a:t>02</a:t>
              </a:r>
              <a:endParaRPr lang="zh-CN" altLang="en-US" sz="6600" i="1" dirty="0">
                <a:solidFill>
                  <a:schemeClr val="bg1"/>
                </a:solidFill>
                <a:effectLst>
                  <a:outerShdw blurRad="292100" sx="102000" sy="102000" algn="ctr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634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1"/>
            <a:ext cx="2304976" cy="1268412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297197" y="4714717"/>
            <a:ext cx="3894803" cy="2143282"/>
          </a:xfrm>
          <a:prstGeom prst="rect">
            <a:avLst/>
          </a:prstGeom>
        </p:spPr>
      </p:pic>
      <p:sp>
        <p:nvSpPr>
          <p:cNvPr id="50" name="文本框 49"/>
          <p:cNvSpPr txBox="1"/>
          <p:nvPr/>
        </p:nvSpPr>
        <p:spPr>
          <a:xfrm>
            <a:off x="1195529" y="485297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数据清洗</a:t>
            </a:r>
            <a:endParaRPr lang="zh-CN" altLang="en-US" sz="28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1119618758"/>
              </p:ext>
            </p:extLst>
          </p:nvPr>
        </p:nvGraphicFramePr>
        <p:xfrm>
          <a:off x="4233796" y="1008517"/>
          <a:ext cx="7440461" cy="5655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2"/>
          <a:stretch/>
        </p:blipFill>
        <p:spPr>
          <a:xfrm>
            <a:off x="463463" y="1008517"/>
            <a:ext cx="3895594" cy="5755537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33735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V="1">
            <a:off x="-1433286" y="1418768"/>
            <a:ext cx="6872516" cy="400594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049867" y="3412260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经典综艺体简" panose="02010609000101010101" pitchFamily="49" charset="-122"/>
              </a:rPr>
              <a:t>数据挖掘分析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578971" y="1723541"/>
            <a:ext cx="2853945" cy="1888501"/>
            <a:chOff x="3127754" y="1243574"/>
            <a:chExt cx="2853945" cy="188850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7754" y="1243574"/>
              <a:ext cx="2853945" cy="1888501"/>
            </a:xfrm>
            <a:prstGeom prst="rect">
              <a:avLst/>
            </a:prstGeom>
            <a:effectLst>
              <a:outerShdw blurRad="2413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文本框 9"/>
            <p:cNvSpPr txBox="1"/>
            <p:nvPr/>
          </p:nvSpPr>
          <p:spPr>
            <a:xfrm>
              <a:off x="4225886" y="1824297"/>
              <a:ext cx="1124027" cy="1107996"/>
            </a:xfrm>
            <a:prstGeom prst="rect">
              <a:avLst/>
            </a:prstGeom>
            <a:noFill/>
            <a:effectLst>
              <a:outerShdw blurRad="2413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6600" i="1" dirty="0" smtClean="0">
                  <a:solidFill>
                    <a:schemeClr val="bg1"/>
                  </a:solidFill>
                  <a:effectLst>
                    <a:outerShdw blurRad="2921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Century Gothic" panose="020B0502020202020204" pitchFamily="34" charset="0"/>
                  <a:ea typeface="+mj-ea"/>
                </a:rPr>
                <a:t>03</a:t>
              </a:r>
              <a:endParaRPr lang="zh-CN" altLang="en-US" sz="6600" i="1" dirty="0">
                <a:solidFill>
                  <a:schemeClr val="bg1"/>
                </a:solidFill>
                <a:effectLst>
                  <a:outerShdw blurRad="292100" sx="102000" sy="102000" algn="ctr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0685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1"/>
            <a:ext cx="2304976" cy="1268412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297197" y="4714717"/>
            <a:ext cx="3894803" cy="2143282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1195529" y="485297"/>
            <a:ext cx="1620957" cy="770416"/>
            <a:chOff x="1949291" y="371073"/>
            <a:chExt cx="1620957" cy="770416"/>
          </a:xfrm>
        </p:grpSpPr>
        <p:sp>
          <p:nvSpPr>
            <p:cNvPr id="35" name="文本框 34"/>
            <p:cNvSpPr txBox="1"/>
            <p:nvPr/>
          </p:nvSpPr>
          <p:spPr>
            <a:xfrm>
              <a:off x="1949291" y="371073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Century Gothic" panose="020B0502020202020204" pitchFamily="34" charset="0"/>
                </a:rPr>
                <a:t>客户分布</a:t>
              </a:r>
              <a:endParaRPr lang="zh-CN" altLang="en-US" sz="2800" b="1" dirty="0">
                <a:solidFill>
                  <a:srgbClr val="FF0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949291" y="833712"/>
              <a:ext cx="1847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5746" y="1620633"/>
            <a:ext cx="6423949" cy="4699144"/>
            <a:chOff x="4224759" y="1008517"/>
            <a:chExt cx="6910086" cy="461607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/>
            <a:srcRect l="26265" r="2276" b="6713"/>
            <a:stretch/>
          </p:blipFill>
          <p:spPr>
            <a:xfrm>
              <a:off x="4224759" y="1008517"/>
              <a:ext cx="6910086" cy="461607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/>
            <a:srcRect t="62506" r="90930"/>
            <a:stretch/>
          </p:blipFill>
          <p:spPr>
            <a:xfrm>
              <a:off x="4224759" y="3528221"/>
              <a:ext cx="909759" cy="2096366"/>
            </a:xfrm>
            <a:prstGeom prst="rect">
              <a:avLst/>
            </a:prstGeom>
          </p:spPr>
        </p:pic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8843" y="3163830"/>
            <a:ext cx="4418767" cy="2923382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229994" y="1513366"/>
            <a:ext cx="3727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客户主要分布在北京、广东、浙江、江苏、上海等经济发达的地区</a:t>
            </a:r>
          </a:p>
        </p:txBody>
      </p:sp>
    </p:spTree>
    <p:extLst>
      <p:ext uri="{BB962C8B-B14F-4D97-AF65-F5344CB8AC3E}">
        <p14:creationId xmlns:p14="http://schemas.microsoft.com/office/powerpoint/2010/main" val="345119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>
            <a:extLst>
              <a:ext uri="{FF2B5EF4-FFF2-40B4-BE49-F238E27FC236}">
                <a16:creationId xmlns:a16="http://schemas.microsoft.com/office/drawing/2014/main" id="{CBCE2F27-1948-4AAF-B7D2-B7B4F23C2784}"/>
              </a:ext>
            </a:extLst>
          </p:cNvPr>
          <p:cNvSpPr/>
          <p:nvPr/>
        </p:nvSpPr>
        <p:spPr>
          <a:xfrm>
            <a:off x="5456611" y="4671269"/>
            <a:ext cx="1922848" cy="39613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chemeClr val="bg1"/>
                </a:solidFill>
              </a:rPr>
              <a:t>标题</a:t>
            </a:r>
            <a:r>
              <a:rPr lang="zh-CN" altLang="en-US" b="1" dirty="0" smtClean="0">
                <a:solidFill>
                  <a:schemeClr val="bg1"/>
                </a:solidFill>
              </a:rPr>
              <a:t>文添加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1"/>
            <a:ext cx="2304976" cy="1268412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297197" y="4714717"/>
            <a:ext cx="3894803" cy="2143282"/>
          </a:xfrm>
          <a:prstGeom prst="rect">
            <a:avLst/>
          </a:prstGeom>
        </p:spPr>
      </p:pic>
      <p:sp>
        <p:nvSpPr>
          <p:cNvPr id="50" name="文本框 49"/>
          <p:cNvSpPr txBox="1"/>
          <p:nvPr/>
        </p:nvSpPr>
        <p:spPr>
          <a:xfrm>
            <a:off x="1195529" y="485297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月份销售金额分析</a:t>
            </a:r>
            <a:endParaRPr lang="zh-CN" altLang="en-US" sz="28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059" y="3186354"/>
            <a:ext cx="5859199" cy="349298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1258" y="1231904"/>
            <a:ext cx="5652052" cy="359543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12059" y="1574157"/>
            <a:ext cx="56720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月份汇总分析图表中，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月份因为处于春节时期，销售额比较低，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月份只有四天的数据，所以销售额最少。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月份夏装上新，所以销售金额比较高。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从月份平均趋势来看，整体波动不大，发展平稳</a:t>
            </a:r>
          </a:p>
        </p:txBody>
      </p:sp>
    </p:spTree>
    <p:extLst>
      <p:ext uri="{BB962C8B-B14F-4D97-AF65-F5344CB8AC3E}">
        <p14:creationId xmlns:p14="http://schemas.microsoft.com/office/powerpoint/2010/main" val="3534333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1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34020"/>
      </a:accent1>
      <a:accent2>
        <a:srgbClr val="FBAA11"/>
      </a:accent2>
      <a:accent3>
        <a:srgbClr val="F34020"/>
      </a:accent3>
      <a:accent4>
        <a:srgbClr val="FBAA11"/>
      </a:accent4>
      <a:accent5>
        <a:srgbClr val="F34020"/>
      </a:accent5>
      <a:accent6>
        <a:srgbClr val="FBAA11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757</TotalTime>
  <Words>1036</Words>
  <Application>Microsoft Office PowerPoint</Application>
  <PresentationFormat>宽屏</PresentationFormat>
  <Paragraphs>155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8" baseType="lpstr">
      <vt:lpstr>等线</vt:lpstr>
      <vt:lpstr>经典综艺体简</vt:lpstr>
      <vt:lpstr>微软雅黑</vt:lpstr>
      <vt:lpstr>Arial</vt:lpstr>
      <vt:lpstr>Century Gothic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多边形</dc:title>
  <dc:creator>第一PPT模板网-WWW.1PPT.COM</dc:creator>
  <cp:keywords>第一PPT模板网-WWW.1PPT.COM</cp:keywords>
  <cp:lastModifiedBy>微软用户</cp:lastModifiedBy>
  <cp:revision>106</cp:revision>
  <dcterms:created xsi:type="dcterms:W3CDTF">2017-08-21T11:09:28Z</dcterms:created>
  <dcterms:modified xsi:type="dcterms:W3CDTF">2018-12-24T01:31:42Z</dcterms:modified>
</cp:coreProperties>
</file>